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5.xml" ContentType="application/vnd.openxmlformats-officedocument.presentationml.notesSlide+xml"/>
  <Override PartName="/ppt/charts/chart4.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0" r:id="rId3"/>
    <p:sldMasterId id="2147483722" r:id="rId4"/>
    <p:sldMasterId id="2147483803" r:id="rId5"/>
    <p:sldMasterId id="2147483819" r:id="rId6"/>
    <p:sldMasterId id="2147483833" r:id="rId7"/>
    <p:sldMasterId id="2147483859" r:id="rId8"/>
    <p:sldMasterId id="2147483915" r:id="rId9"/>
    <p:sldMasterId id="2147483929" r:id="rId10"/>
    <p:sldMasterId id="2147483943" r:id="rId11"/>
  </p:sldMasterIdLst>
  <p:notesMasterIdLst>
    <p:notesMasterId r:id="rId89"/>
  </p:notesMasterIdLst>
  <p:sldIdLst>
    <p:sldId id="1317" r:id="rId12"/>
    <p:sldId id="1256" r:id="rId13"/>
    <p:sldId id="1257" r:id="rId14"/>
    <p:sldId id="266" r:id="rId15"/>
    <p:sldId id="407" r:id="rId16"/>
    <p:sldId id="822" r:id="rId17"/>
    <p:sldId id="823" r:id="rId18"/>
    <p:sldId id="480" r:id="rId19"/>
    <p:sldId id="403" r:id="rId20"/>
    <p:sldId id="1318" r:id="rId21"/>
    <p:sldId id="819" r:id="rId22"/>
    <p:sldId id="884" r:id="rId23"/>
    <p:sldId id="885" r:id="rId24"/>
    <p:sldId id="1319" r:id="rId25"/>
    <p:sldId id="815" r:id="rId26"/>
    <p:sldId id="816" r:id="rId27"/>
    <p:sldId id="817" r:id="rId28"/>
    <p:sldId id="818" r:id="rId29"/>
    <p:sldId id="404" r:id="rId30"/>
    <p:sldId id="472" r:id="rId31"/>
    <p:sldId id="825" r:id="rId32"/>
    <p:sldId id="1320" r:id="rId33"/>
    <p:sldId id="1321" r:id="rId34"/>
    <p:sldId id="1322" r:id="rId35"/>
    <p:sldId id="873" r:id="rId36"/>
    <p:sldId id="1216" r:id="rId37"/>
    <p:sldId id="898" r:id="rId38"/>
    <p:sldId id="258" r:id="rId39"/>
    <p:sldId id="283" r:id="rId40"/>
    <p:sldId id="282" r:id="rId41"/>
    <p:sldId id="262" r:id="rId42"/>
    <p:sldId id="1217" r:id="rId43"/>
    <p:sldId id="893" r:id="rId44"/>
    <p:sldId id="259" r:id="rId45"/>
    <p:sldId id="858" r:id="rId46"/>
    <p:sldId id="1218" r:id="rId47"/>
    <p:sldId id="894" r:id="rId48"/>
    <p:sldId id="871" r:id="rId49"/>
    <p:sldId id="1219" r:id="rId50"/>
    <p:sldId id="320" r:id="rId51"/>
    <p:sldId id="887" r:id="rId52"/>
    <p:sldId id="888" r:id="rId53"/>
    <p:sldId id="795" r:id="rId54"/>
    <p:sldId id="792" r:id="rId55"/>
    <p:sldId id="793" r:id="rId56"/>
    <p:sldId id="476" r:id="rId57"/>
    <p:sldId id="797" r:id="rId58"/>
    <p:sldId id="798" r:id="rId59"/>
    <p:sldId id="799" r:id="rId60"/>
    <p:sldId id="787" r:id="rId61"/>
    <p:sldId id="1220" r:id="rId62"/>
    <p:sldId id="867" r:id="rId63"/>
    <p:sldId id="870" r:id="rId64"/>
    <p:sldId id="868" r:id="rId65"/>
    <p:sldId id="866" r:id="rId66"/>
    <p:sldId id="869" r:id="rId67"/>
    <p:sldId id="1221" r:id="rId68"/>
    <p:sldId id="892" r:id="rId69"/>
    <p:sldId id="1198" r:id="rId70"/>
    <p:sldId id="1199" r:id="rId71"/>
    <p:sldId id="1200" r:id="rId72"/>
    <p:sldId id="306" r:id="rId73"/>
    <p:sldId id="895" r:id="rId74"/>
    <p:sldId id="1201" r:id="rId75"/>
    <p:sldId id="1202" r:id="rId76"/>
    <p:sldId id="1102" r:id="rId77"/>
    <p:sldId id="447" r:id="rId78"/>
    <p:sldId id="1103" r:id="rId79"/>
    <p:sldId id="1104" r:id="rId80"/>
    <p:sldId id="1105" r:id="rId81"/>
    <p:sldId id="1106" r:id="rId82"/>
    <p:sldId id="886" r:id="rId83"/>
    <p:sldId id="854" r:id="rId84"/>
    <p:sldId id="1238" r:id="rId85"/>
    <p:sldId id="453" r:id="rId86"/>
    <p:sldId id="452" r:id="rId87"/>
    <p:sldId id="448" r:id="rId8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na Weston" initials="JW" lastIdx="19" clrIdx="0">
    <p:extLst>
      <p:ext uri="{19B8F6BF-5375-455C-9EA6-DF929625EA0E}">
        <p15:presenceInfo xmlns:p15="http://schemas.microsoft.com/office/powerpoint/2012/main" userId="b2f89cf5c1b50291" providerId="Windows Live"/>
      </p:ext>
    </p:extLst>
  </p:cmAuthor>
  <p:cmAuthor id="2" name="John Kelly" initials="JK" lastIdx="1" clrIdx="1">
    <p:extLst>
      <p:ext uri="{19B8F6BF-5375-455C-9EA6-DF929625EA0E}">
        <p15:presenceInfo xmlns:p15="http://schemas.microsoft.com/office/powerpoint/2012/main" userId="4d9eb14a0cfce9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449" autoAdjust="0"/>
    <p:restoredTop sz="90834" autoAdjust="0"/>
  </p:normalViewPr>
  <p:slideViewPr>
    <p:cSldViewPr snapToGrid="0">
      <p:cViewPr varScale="1">
        <p:scale>
          <a:sx n="147" d="100"/>
          <a:sy n="147" d="100"/>
        </p:scale>
        <p:origin x="2952" y="12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commentAuthors" Target="commentAuthor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Primary Substance</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274-433E-9C02-41583BDB29A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274-433E-9C02-41583BDB29A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274-433E-9C02-41583BDB29A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0274-433E-9C02-41583BDB29A8}"/>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0274-433E-9C02-41583BDB29A8}"/>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0274-433E-9C02-41583BDB29A8}"/>
              </c:ext>
            </c:extLst>
          </c:dPt>
          <c:dLbls>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Sheet1!$H$5:$H$10</c:f>
              <c:strCache>
                <c:ptCount val="6"/>
                <c:pt idx="0">
                  <c:v>Alcohol</c:v>
                </c:pt>
                <c:pt idx="1">
                  <c:v>Cannabis</c:v>
                </c:pt>
                <c:pt idx="2">
                  <c:v>Cocaine</c:v>
                </c:pt>
                <c:pt idx="3">
                  <c:v>Methamphetamine</c:v>
                </c:pt>
                <c:pt idx="4">
                  <c:v>Opioids</c:v>
                </c:pt>
                <c:pt idx="5">
                  <c:v>Other</c:v>
                </c:pt>
              </c:strCache>
            </c:strRef>
          </c:cat>
          <c:val>
            <c:numRef>
              <c:f>Sheet1!$I$5:$I$10</c:f>
              <c:numCache>
                <c:formatCode>General</c:formatCode>
                <c:ptCount val="6"/>
                <c:pt idx="0">
                  <c:v>51</c:v>
                </c:pt>
                <c:pt idx="1">
                  <c:v>11</c:v>
                </c:pt>
                <c:pt idx="2">
                  <c:v>10</c:v>
                </c:pt>
                <c:pt idx="3">
                  <c:v>7</c:v>
                </c:pt>
                <c:pt idx="4">
                  <c:v>5</c:v>
                </c:pt>
                <c:pt idx="5">
                  <c:v>3</c:v>
                </c:pt>
              </c:numCache>
            </c:numRef>
          </c:val>
          <c:extLst>
            <c:ext xmlns:c16="http://schemas.microsoft.com/office/drawing/2014/chart" uri="{C3380CC4-5D6E-409C-BE32-E72D297353CC}">
              <c16:uniqueId val="{0000000C-0274-433E-9C02-41583BDB29A8}"/>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Recovery Pathways: Assisted vs Unassisted</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328-4BAB-A729-5C90C0FBBEC2}"/>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328-4BAB-A729-5C90C0FBBEC2}"/>
              </c:ext>
            </c:extLst>
          </c:dPt>
          <c:dLbls>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Sheet1!$F$29:$F$30</c:f>
              <c:strCache>
                <c:ptCount val="2"/>
                <c:pt idx="0">
                  <c:v>Assisted </c:v>
                </c:pt>
                <c:pt idx="1">
                  <c:v>Unassisted</c:v>
                </c:pt>
              </c:strCache>
            </c:strRef>
          </c:cat>
          <c:val>
            <c:numRef>
              <c:f>Sheet1!$G$29:$G$30</c:f>
              <c:numCache>
                <c:formatCode>General</c:formatCode>
                <c:ptCount val="2"/>
                <c:pt idx="0">
                  <c:v>54</c:v>
                </c:pt>
                <c:pt idx="1">
                  <c:v>46</c:v>
                </c:pt>
              </c:numCache>
            </c:numRef>
          </c:val>
          <c:extLst>
            <c:ext xmlns:c16="http://schemas.microsoft.com/office/drawing/2014/chart" uri="{C3380CC4-5D6E-409C-BE32-E72D297353CC}">
              <c16:uniqueId val="{00000004-F328-4BAB-A729-5C90C0FBBEC2}"/>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Assisted Pathway: Services Used</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AE8-477B-B57D-C84FAC32081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AE8-477B-B57D-C84FAC320817}"/>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AE8-477B-B57D-C84FAC320817}"/>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0AE8-477B-B57D-C84FAC320817}"/>
              </c:ext>
            </c:extLst>
          </c:dPt>
          <c:dLbls>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Sheet1!$I$29:$I$32</c:f>
              <c:strCache>
                <c:ptCount val="4"/>
                <c:pt idx="0">
                  <c:v>Formal Treatment</c:v>
                </c:pt>
                <c:pt idx="1">
                  <c:v>Medications </c:v>
                </c:pt>
                <c:pt idx="2">
                  <c:v>Recovery Support Services</c:v>
                </c:pt>
                <c:pt idx="3">
                  <c:v>Mutual-Help</c:v>
                </c:pt>
              </c:strCache>
            </c:strRef>
          </c:cat>
          <c:val>
            <c:numRef>
              <c:f>Sheet1!$J$29:$J$32</c:f>
              <c:numCache>
                <c:formatCode>General</c:formatCode>
                <c:ptCount val="4"/>
                <c:pt idx="0">
                  <c:v>28</c:v>
                </c:pt>
                <c:pt idx="1">
                  <c:v>9</c:v>
                </c:pt>
                <c:pt idx="2">
                  <c:v>22</c:v>
                </c:pt>
                <c:pt idx="3">
                  <c:v>45</c:v>
                </c:pt>
              </c:numCache>
            </c:numRef>
          </c:val>
          <c:extLst>
            <c:ext xmlns:c16="http://schemas.microsoft.com/office/drawing/2014/chart" uri="{C3380CC4-5D6E-409C-BE32-E72D297353CC}">
              <c16:uniqueId val="{00000008-0AE8-477B-B57D-C84FAC320817}"/>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43278781328804"/>
          <c:y val="6.3986220472440944E-2"/>
          <c:w val="0.71740440533168648"/>
          <c:h val="0.82960629921259843"/>
        </c:manualLayout>
      </c:layout>
      <c:barChart>
        <c:barDir val="col"/>
        <c:grouping val="clustered"/>
        <c:varyColors val="0"/>
        <c:ser>
          <c:idx val="0"/>
          <c:order val="0"/>
          <c:tx>
            <c:strRef>
              <c:f>Sheet1!$B$1</c:f>
              <c:strCache>
                <c:ptCount val="1"/>
                <c:pt idx="0">
                  <c:v>Year 1</c:v>
                </c:pt>
              </c:strCache>
            </c:strRef>
          </c:tx>
          <c:invertIfNegative val="0"/>
          <c:dLbls>
            <c:numFmt formatCode="&quot;$&quot;#,##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CBT</c:v>
                </c:pt>
                <c:pt idx="1">
                  <c:v>TSF</c:v>
                </c:pt>
              </c:strCache>
            </c:strRef>
          </c:cat>
          <c:val>
            <c:numRef>
              <c:f>Sheet1!$B$2:$B$3</c:f>
              <c:numCache>
                <c:formatCode>General</c:formatCode>
                <c:ptCount val="2"/>
                <c:pt idx="0">
                  <c:v>12129</c:v>
                </c:pt>
                <c:pt idx="1">
                  <c:v>7400</c:v>
                </c:pt>
              </c:numCache>
            </c:numRef>
          </c:val>
          <c:extLst>
            <c:ext xmlns:c16="http://schemas.microsoft.com/office/drawing/2014/chart" uri="{C3380CC4-5D6E-409C-BE32-E72D297353CC}">
              <c16:uniqueId val="{00000000-FB42-4E28-B386-E35892BBE458}"/>
            </c:ext>
          </c:extLst>
        </c:ser>
        <c:ser>
          <c:idx val="1"/>
          <c:order val="1"/>
          <c:tx>
            <c:strRef>
              <c:f>Sheet1!$C$1</c:f>
              <c:strCache>
                <c:ptCount val="1"/>
                <c:pt idx="0">
                  <c:v>Year 2</c:v>
                </c:pt>
              </c:strCache>
            </c:strRef>
          </c:tx>
          <c:invertIfNegative val="0"/>
          <c:dLbls>
            <c:numFmt formatCode="&quot;$&quot;#,##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CBT</c:v>
                </c:pt>
                <c:pt idx="1">
                  <c:v>TSF</c:v>
                </c:pt>
              </c:strCache>
            </c:strRef>
          </c:cat>
          <c:val>
            <c:numRef>
              <c:f>Sheet1!$C$2:$C$3</c:f>
              <c:numCache>
                <c:formatCode>General</c:formatCode>
                <c:ptCount val="2"/>
                <c:pt idx="0">
                  <c:v>5735</c:v>
                </c:pt>
                <c:pt idx="1">
                  <c:v>2440</c:v>
                </c:pt>
              </c:numCache>
            </c:numRef>
          </c:val>
          <c:extLst>
            <c:ext xmlns:c16="http://schemas.microsoft.com/office/drawing/2014/chart" uri="{C3380CC4-5D6E-409C-BE32-E72D297353CC}">
              <c16:uniqueId val="{00000001-FB42-4E28-B386-E35892BBE458}"/>
            </c:ext>
          </c:extLst>
        </c:ser>
        <c:ser>
          <c:idx val="2"/>
          <c:order val="2"/>
          <c:tx>
            <c:strRef>
              <c:f>Sheet1!$D$1</c:f>
              <c:strCache>
                <c:ptCount val="1"/>
                <c:pt idx="0">
                  <c:v>Total</c:v>
                </c:pt>
              </c:strCache>
            </c:strRef>
          </c:tx>
          <c:invertIfNegative val="0"/>
          <c:dLbls>
            <c:dLbl>
              <c:idx val="0"/>
              <c:layout>
                <c:manualLayout>
                  <c:x val="-0.10947712418300651"/>
                  <c:y val="9.14634146341463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42-4E28-B386-E35892BBE458}"/>
                </c:ext>
              </c:extLst>
            </c:dLbl>
            <c:dLbl>
              <c:idx val="1"/>
              <c:layout>
                <c:manualLayout>
                  <c:x val="-0.11274509803921569"/>
                  <c:y val="-7.31707317073170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42-4E28-B386-E35892BBE458}"/>
                </c:ext>
              </c:extLst>
            </c:dLbl>
            <c:numFmt formatCode="&quot;$&quot;#,##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CBT</c:v>
                </c:pt>
                <c:pt idx="1">
                  <c:v>TSF</c:v>
                </c:pt>
              </c:strCache>
            </c:strRef>
          </c:cat>
          <c:val>
            <c:numRef>
              <c:f>Sheet1!$D$2:$D$3</c:f>
              <c:numCache>
                <c:formatCode>General</c:formatCode>
                <c:ptCount val="2"/>
                <c:pt idx="0">
                  <c:v>17864</c:v>
                </c:pt>
                <c:pt idx="1">
                  <c:v>9840</c:v>
                </c:pt>
              </c:numCache>
            </c:numRef>
          </c:val>
          <c:extLst>
            <c:ext xmlns:c16="http://schemas.microsoft.com/office/drawing/2014/chart" uri="{C3380CC4-5D6E-409C-BE32-E72D297353CC}">
              <c16:uniqueId val="{00000004-FB42-4E28-B386-E35892BBE458}"/>
            </c:ext>
          </c:extLst>
        </c:ser>
        <c:dLbls>
          <c:showLegendKey val="0"/>
          <c:showVal val="1"/>
          <c:showCatName val="0"/>
          <c:showSerName val="0"/>
          <c:showPercent val="0"/>
          <c:showBubbleSize val="0"/>
        </c:dLbls>
        <c:gapWidth val="150"/>
        <c:axId val="179271680"/>
        <c:axId val="146013504"/>
      </c:barChart>
      <c:catAx>
        <c:axId val="179271680"/>
        <c:scaling>
          <c:orientation val="minMax"/>
        </c:scaling>
        <c:delete val="0"/>
        <c:axPos val="b"/>
        <c:numFmt formatCode="General" sourceLinked="0"/>
        <c:majorTickMark val="out"/>
        <c:minorTickMark val="none"/>
        <c:tickLblPos val="nextTo"/>
        <c:crossAx val="146013504"/>
        <c:crosses val="autoZero"/>
        <c:auto val="1"/>
        <c:lblAlgn val="ctr"/>
        <c:lblOffset val="100"/>
        <c:noMultiLvlLbl val="0"/>
      </c:catAx>
      <c:valAx>
        <c:axId val="146013504"/>
        <c:scaling>
          <c:orientation val="minMax"/>
        </c:scaling>
        <c:delete val="0"/>
        <c:axPos val="l"/>
        <c:numFmt formatCode="&quot;$&quot;#,##0" sourceLinked="0"/>
        <c:majorTickMark val="out"/>
        <c:minorTickMark val="none"/>
        <c:tickLblPos val="nextTo"/>
        <c:crossAx val="17927168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200" b="0" i="0" u="none" strike="noStrike" kern="1200" spc="0" baseline="0">
                <a:solidFill>
                  <a:schemeClr val="accent2"/>
                </a:solidFill>
                <a:latin typeface="+mn-lt"/>
                <a:ea typeface="+mn-ea"/>
                <a:cs typeface="+mn-cs"/>
              </a:defRPr>
            </a:pPr>
            <a:r>
              <a:rPr lang="en-US" sz="2200" b="1" dirty="0">
                <a:solidFill>
                  <a:schemeClr val="accent2"/>
                </a:solidFill>
              </a:rPr>
              <a:t>PREVALENCE</a:t>
            </a:r>
            <a:r>
              <a:rPr lang="en-US" sz="2200" b="1" baseline="0" dirty="0">
                <a:solidFill>
                  <a:schemeClr val="accent2"/>
                </a:solidFill>
              </a:rPr>
              <a:t> OF NEVER, FORMER, CURRENT SMOKERS</a:t>
            </a:r>
            <a:endParaRPr lang="en-US" sz="2200" b="1" dirty="0">
              <a:solidFill>
                <a:schemeClr val="accent2"/>
              </a:solidFill>
            </a:endParaRPr>
          </a:p>
        </c:rich>
      </c:tx>
      <c:overlay val="0"/>
      <c:spPr>
        <a:noFill/>
        <a:ln>
          <a:noFill/>
        </a:ln>
        <a:effectLst/>
      </c:spPr>
      <c:txPr>
        <a:bodyPr rot="0" spcFirstLastPara="1" vertOverflow="ellipsis" vert="horz" wrap="square" anchor="ctr" anchorCtr="1"/>
        <a:lstStyle/>
        <a:p>
          <a:pPr>
            <a:defRPr sz="2200" b="0" i="0" u="none" strike="noStrike" kern="1200" spc="0" baseline="0">
              <a:solidFill>
                <a:schemeClr val="accent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Prevalence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Current Smoker</c:v>
                </c:pt>
                <c:pt idx="1">
                  <c:v>Former Smoker</c:v>
                </c:pt>
                <c:pt idx="2">
                  <c:v>Never Smoker</c:v>
                </c:pt>
              </c:strCache>
            </c:strRef>
          </c:cat>
          <c:val>
            <c:numRef>
              <c:f>Sheet1!$B$2:$B$4</c:f>
              <c:numCache>
                <c:formatCode>0.00%</c:formatCode>
                <c:ptCount val="3"/>
                <c:pt idx="0">
                  <c:v>0.1915</c:v>
                </c:pt>
                <c:pt idx="1">
                  <c:v>0.50900000000000001</c:v>
                </c:pt>
                <c:pt idx="2">
                  <c:v>0.29949999999999999</c:v>
                </c:pt>
              </c:numCache>
            </c:numRef>
          </c:val>
          <c:extLst>
            <c:ext xmlns:c16="http://schemas.microsoft.com/office/drawing/2014/chart" uri="{C3380CC4-5D6E-409C-BE32-E72D297353CC}">
              <c16:uniqueId val="{00000000-C870-46D7-A018-E40681C8A88B}"/>
            </c:ext>
          </c:extLst>
        </c:ser>
        <c:dLbls>
          <c:dLblPos val="outEnd"/>
          <c:showLegendKey val="0"/>
          <c:showVal val="1"/>
          <c:showCatName val="0"/>
          <c:showSerName val="0"/>
          <c:showPercent val="0"/>
          <c:showBubbleSize val="0"/>
        </c:dLbls>
        <c:gapWidth val="125"/>
        <c:axId val="468910536"/>
        <c:axId val="468910208"/>
      </c:barChart>
      <c:catAx>
        <c:axId val="468910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accent2"/>
                </a:solidFill>
                <a:latin typeface="+mn-lt"/>
                <a:ea typeface="+mn-ea"/>
                <a:cs typeface="+mn-cs"/>
              </a:defRPr>
            </a:pPr>
            <a:endParaRPr lang="en-US"/>
          </a:p>
        </c:txPr>
        <c:crossAx val="468910208"/>
        <c:crosses val="autoZero"/>
        <c:auto val="1"/>
        <c:lblAlgn val="ctr"/>
        <c:lblOffset val="100"/>
        <c:noMultiLvlLbl val="0"/>
      </c:catAx>
      <c:valAx>
        <c:axId val="468910208"/>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2"/>
                </a:solidFill>
                <a:latin typeface="+mn-lt"/>
                <a:ea typeface="+mn-ea"/>
                <a:cs typeface="+mn-cs"/>
              </a:defRPr>
            </a:pPr>
            <a:endParaRPr lang="en-US"/>
          </a:p>
        </c:txPr>
        <c:crossAx val="468910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2">
        <a:lumMod val="20000"/>
        <a:lumOff val="80000"/>
      </a:schemeClr>
    </a:solidFill>
    <a:ln w="38100">
      <a:solidFill>
        <a:schemeClr val="accent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4FF9AC-B3D5-4848-844F-0CA643666C8A}" type="doc">
      <dgm:prSet loTypeId="urn:microsoft.com/office/officeart/2005/8/layout/vList2" loCatId="list" qsTypeId="urn:microsoft.com/office/officeart/2005/8/quickstyle/simple1" qsCatId="simple" csTypeId="urn:microsoft.com/office/officeart/2005/8/colors/colorful1#2" csCatId="colorful" phldr="1"/>
      <dgm:spPr/>
      <dgm:t>
        <a:bodyPr/>
        <a:lstStyle/>
        <a:p>
          <a:endParaRPr lang="en-US"/>
        </a:p>
      </dgm:t>
    </dgm:pt>
    <dgm:pt modelId="{14349FFE-9D63-4A41-9475-4EC10A933EC0}">
      <dgm:prSet phldrT="[Text]" custT="1"/>
      <dgm:spPr/>
      <dgm:t>
        <a:bodyPr/>
        <a:lstStyle/>
        <a:p>
          <a:r>
            <a:rPr lang="en-US" sz="2100" dirty="0"/>
            <a:t>Increased sensitivity to stress via…</a:t>
          </a:r>
        </a:p>
      </dgm:t>
    </dgm:pt>
    <dgm:pt modelId="{2193AC69-C2B3-40F5-9523-9FB880BB0B67}" type="parTrans" cxnId="{2AB93816-E5D9-4417-9A6F-4C83BFF16844}">
      <dgm:prSet/>
      <dgm:spPr/>
      <dgm:t>
        <a:bodyPr/>
        <a:lstStyle/>
        <a:p>
          <a:endParaRPr lang="en-US"/>
        </a:p>
      </dgm:t>
    </dgm:pt>
    <dgm:pt modelId="{7E8C565E-01D1-479D-BC5E-8F730A139826}" type="sibTrans" cxnId="{2AB93816-E5D9-4417-9A6F-4C83BFF16844}">
      <dgm:prSet/>
      <dgm:spPr/>
      <dgm:t>
        <a:bodyPr/>
        <a:lstStyle/>
        <a:p>
          <a:endParaRPr lang="en-US"/>
        </a:p>
      </dgm:t>
    </dgm:pt>
    <dgm:pt modelId="{63505AEC-4AE3-4069-850B-F57F6985B3B1}">
      <dgm:prSet custT="1"/>
      <dgm:spPr/>
      <dgm:t>
        <a:bodyPr/>
        <a:lstStyle/>
        <a:p>
          <a:r>
            <a:rPr lang="en-US" sz="2000" dirty="0"/>
            <a:t>Increased activity in hypothalamic-pituitary-adrenal axis (HPA-axis) and CRF/</a:t>
          </a:r>
          <a:r>
            <a:rPr lang="en-US" sz="2000" dirty="0" err="1"/>
            <a:t>Cortisol</a:t>
          </a:r>
          <a:r>
            <a:rPr lang="en-US" sz="2000" dirty="0"/>
            <a:t> release</a:t>
          </a:r>
        </a:p>
      </dgm:t>
    </dgm:pt>
    <dgm:pt modelId="{9F1CFF90-BFE0-4CA0-9DF1-05DBB93F7379}" type="parTrans" cxnId="{129EE4D8-E280-4C5C-923D-AD962DE4DF1D}">
      <dgm:prSet/>
      <dgm:spPr/>
      <dgm:t>
        <a:bodyPr/>
        <a:lstStyle/>
        <a:p>
          <a:endParaRPr lang="en-US"/>
        </a:p>
      </dgm:t>
    </dgm:pt>
    <dgm:pt modelId="{3253A74C-DABF-4F04-B849-9B61342D49C2}" type="sibTrans" cxnId="{129EE4D8-E280-4C5C-923D-AD962DE4DF1D}">
      <dgm:prSet/>
      <dgm:spPr/>
      <dgm:t>
        <a:bodyPr/>
        <a:lstStyle/>
        <a:p>
          <a:endParaRPr lang="en-US"/>
        </a:p>
      </dgm:t>
    </dgm:pt>
    <dgm:pt modelId="{E336B3E3-B712-471C-A23C-17B04D3E7FED}">
      <dgm:prSet custT="1"/>
      <dgm:spPr/>
      <dgm:t>
        <a:bodyPr/>
        <a:lstStyle/>
        <a:p>
          <a:r>
            <a:rPr lang="en-US" sz="2100" dirty="0"/>
            <a:t>Lowered ability to experience normal levels of reward via…</a:t>
          </a:r>
        </a:p>
      </dgm:t>
    </dgm:pt>
    <dgm:pt modelId="{A38F2000-28EB-4AF5-8A68-726FC3926F05}" type="parTrans" cxnId="{5AD526D7-4612-449E-8131-6E77221B4437}">
      <dgm:prSet/>
      <dgm:spPr/>
      <dgm:t>
        <a:bodyPr/>
        <a:lstStyle/>
        <a:p>
          <a:endParaRPr lang="en-US"/>
        </a:p>
      </dgm:t>
    </dgm:pt>
    <dgm:pt modelId="{2CE8B59B-EFFF-4915-AB86-B5654A26C6CF}" type="sibTrans" cxnId="{5AD526D7-4612-449E-8131-6E77221B4437}">
      <dgm:prSet/>
      <dgm:spPr/>
      <dgm:t>
        <a:bodyPr/>
        <a:lstStyle/>
        <a:p>
          <a:endParaRPr lang="en-US"/>
        </a:p>
      </dgm:t>
    </dgm:pt>
    <dgm:pt modelId="{4B7BAA8E-A511-4038-B2DA-2965C5EB34FF}">
      <dgm:prSet custT="1"/>
      <dgm:spPr/>
      <dgm:t>
        <a:bodyPr/>
        <a:lstStyle/>
        <a:p>
          <a:r>
            <a:rPr lang="en-US" sz="2000" dirty="0"/>
            <a:t>Down-regulated dopamine D2 receptor volume increasing risk of protracted dysphoria/anhedonia and relapse risk</a:t>
          </a:r>
        </a:p>
      </dgm:t>
    </dgm:pt>
    <dgm:pt modelId="{A52DC506-2DE8-432A-9232-9D124F45AE17}" type="parTrans" cxnId="{C79D9A5C-1EAE-4A1C-B4B5-2D37EA4BD614}">
      <dgm:prSet/>
      <dgm:spPr/>
      <dgm:t>
        <a:bodyPr/>
        <a:lstStyle/>
        <a:p>
          <a:endParaRPr lang="en-US"/>
        </a:p>
      </dgm:t>
    </dgm:pt>
    <dgm:pt modelId="{6683305D-0B8D-4EF6-8255-5409CA360390}" type="sibTrans" cxnId="{C79D9A5C-1EAE-4A1C-B4B5-2D37EA4BD614}">
      <dgm:prSet/>
      <dgm:spPr/>
      <dgm:t>
        <a:bodyPr/>
        <a:lstStyle/>
        <a:p>
          <a:endParaRPr lang="en-US"/>
        </a:p>
      </dgm:t>
    </dgm:pt>
    <dgm:pt modelId="{076C9FB2-CC3B-4B99-9FE8-41B5A15FF411}" type="pres">
      <dgm:prSet presAssocID="{A24FF9AC-B3D5-4848-844F-0CA643666C8A}" presName="linear" presStyleCnt="0">
        <dgm:presLayoutVars>
          <dgm:animLvl val="lvl"/>
          <dgm:resizeHandles val="exact"/>
        </dgm:presLayoutVars>
      </dgm:prSet>
      <dgm:spPr/>
    </dgm:pt>
    <dgm:pt modelId="{38659A4D-E112-4345-BE90-89565C3FE859}" type="pres">
      <dgm:prSet presAssocID="{14349FFE-9D63-4A41-9475-4EC10A933EC0}" presName="parentText" presStyleLbl="node1" presStyleIdx="0" presStyleCnt="2" custScaleY="62659" custLinFactNeighborY="6519">
        <dgm:presLayoutVars>
          <dgm:chMax val="0"/>
          <dgm:bulletEnabled val="1"/>
        </dgm:presLayoutVars>
      </dgm:prSet>
      <dgm:spPr/>
    </dgm:pt>
    <dgm:pt modelId="{51AEDEAF-619D-47F4-94A5-497DA8099FB9}" type="pres">
      <dgm:prSet presAssocID="{14349FFE-9D63-4A41-9475-4EC10A933EC0}" presName="childText" presStyleLbl="revTx" presStyleIdx="0" presStyleCnt="2" custLinFactNeighborY="16851">
        <dgm:presLayoutVars>
          <dgm:bulletEnabled val="1"/>
        </dgm:presLayoutVars>
      </dgm:prSet>
      <dgm:spPr/>
    </dgm:pt>
    <dgm:pt modelId="{D853DAEC-4BF2-4696-B918-BED4E91BE64E}" type="pres">
      <dgm:prSet presAssocID="{E336B3E3-B712-471C-A23C-17B04D3E7FED}" presName="parentText" presStyleLbl="node1" presStyleIdx="1" presStyleCnt="2" custScaleY="62659">
        <dgm:presLayoutVars>
          <dgm:chMax val="0"/>
          <dgm:bulletEnabled val="1"/>
        </dgm:presLayoutVars>
      </dgm:prSet>
      <dgm:spPr/>
    </dgm:pt>
    <dgm:pt modelId="{7DEF100C-02CA-473A-8EFE-19A377A5DC92}" type="pres">
      <dgm:prSet presAssocID="{E336B3E3-B712-471C-A23C-17B04D3E7FED}" presName="childText" presStyleLbl="revTx" presStyleIdx="1" presStyleCnt="2">
        <dgm:presLayoutVars>
          <dgm:bulletEnabled val="1"/>
        </dgm:presLayoutVars>
      </dgm:prSet>
      <dgm:spPr/>
    </dgm:pt>
  </dgm:ptLst>
  <dgm:cxnLst>
    <dgm:cxn modelId="{2AB93816-E5D9-4417-9A6F-4C83BFF16844}" srcId="{A24FF9AC-B3D5-4848-844F-0CA643666C8A}" destId="{14349FFE-9D63-4A41-9475-4EC10A933EC0}" srcOrd="0" destOrd="0" parTransId="{2193AC69-C2B3-40F5-9523-9FB880BB0B67}" sibTransId="{7E8C565E-01D1-479D-BC5E-8F730A139826}"/>
    <dgm:cxn modelId="{41DAFB1A-F091-4D8B-8543-D727F427FD7F}" type="presOf" srcId="{A24FF9AC-B3D5-4848-844F-0CA643666C8A}" destId="{076C9FB2-CC3B-4B99-9FE8-41B5A15FF411}" srcOrd="0" destOrd="0" presId="urn:microsoft.com/office/officeart/2005/8/layout/vList2"/>
    <dgm:cxn modelId="{2F274039-F510-4E6E-8F95-18112902DB34}" type="presOf" srcId="{E336B3E3-B712-471C-A23C-17B04D3E7FED}" destId="{D853DAEC-4BF2-4696-B918-BED4E91BE64E}" srcOrd="0" destOrd="0" presId="urn:microsoft.com/office/officeart/2005/8/layout/vList2"/>
    <dgm:cxn modelId="{C79D9A5C-1EAE-4A1C-B4B5-2D37EA4BD614}" srcId="{E336B3E3-B712-471C-A23C-17B04D3E7FED}" destId="{4B7BAA8E-A511-4038-B2DA-2965C5EB34FF}" srcOrd="0" destOrd="0" parTransId="{A52DC506-2DE8-432A-9232-9D124F45AE17}" sibTransId="{6683305D-0B8D-4EF6-8255-5409CA360390}"/>
    <dgm:cxn modelId="{9FD58770-EEF7-4322-9B94-1AE314D75BE8}" type="presOf" srcId="{63505AEC-4AE3-4069-850B-F57F6985B3B1}" destId="{51AEDEAF-619D-47F4-94A5-497DA8099FB9}" srcOrd="0" destOrd="0" presId="urn:microsoft.com/office/officeart/2005/8/layout/vList2"/>
    <dgm:cxn modelId="{8D41B27A-7E02-4D0A-97D7-6B3FC25334C8}" type="presOf" srcId="{14349FFE-9D63-4A41-9475-4EC10A933EC0}" destId="{38659A4D-E112-4345-BE90-89565C3FE859}" srcOrd="0" destOrd="0" presId="urn:microsoft.com/office/officeart/2005/8/layout/vList2"/>
    <dgm:cxn modelId="{5AD526D7-4612-449E-8131-6E77221B4437}" srcId="{A24FF9AC-B3D5-4848-844F-0CA643666C8A}" destId="{E336B3E3-B712-471C-A23C-17B04D3E7FED}" srcOrd="1" destOrd="0" parTransId="{A38F2000-28EB-4AF5-8A68-726FC3926F05}" sibTransId="{2CE8B59B-EFFF-4915-AB86-B5654A26C6CF}"/>
    <dgm:cxn modelId="{095631D8-F863-4B77-B875-AAF03F98078E}" type="presOf" srcId="{4B7BAA8E-A511-4038-B2DA-2965C5EB34FF}" destId="{7DEF100C-02CA-473A-8EFE-19A377A5DC92}" srcOrd="0" destOrd="0" presId="urn:microsoft.com/office/officeart/2005/8/layout/vList2"/>
    <dgm:cxn modelId="{129EE4D8-E280-4C5C-923D-AD962DE4DF1D}" srcId="{14349FFE-9D63-4A41-9475-4EC10A933EC0}" destId="{63505AEC-4AE3-4069-850B-F57F6985B3B1}" srcOrd="0" destOrd="0" parTransId="{9F1CFF90-BFE0-4CA0-9DF1-05DBB93F7379}" sibTransId="{3253A74C-DABF-4F04-B849-9B61342D49C2}"/>
    <dgm:cxn modelId="{DA4BB794-C33C-434E-BE3A-138A7C5CCA0F}" type="presParOf" srcId="{076C9FB2-CC3B-4B99-9FE8-41B5A15FF411}" destId="{38659A4D-E112-4345-BE90-89565C3FE859}" srcOrd="0" destOrd="0" presId="urn:microsoft.com/office/officeart/2005/8/layout/vList2"/>
    <dgm:cxn modelId="{7E62CE22-6214-4226-BC41-290853E4A8D3}" type="presParOf" srcId="{076C9FB2-CC3B-4B99-9FE8-41B5A15FF411}" destId="{51AEDEAF-619D-47F4-94A5-497DA8099FB9}" srcOrd="1" destOrd="0" presId="urn:microsoft.com/office/officeart/2005/8/layout/vList2"/>
    <dgm:cxn modelId="{C8CC8D35-FCF8-4933-9F6C-185E61503859}" type="presParOf" srcId="{076C9FB2-CC3B-4B99-9FE8-41B5A15FF411}" destId="{D853DAEC-4BF2-4696-B918-BED4E91BE64E}" srcOrd="2" destOrd="0" presId="urn:microsoft.com/office/officeart/2005/8/layout/vList2"/>
    <dgm:cxn modelId="{0E233423-146B-4428-9EA3-C681DB696F45}" type="presParOf" srcId="{076C9FB2-CC3B-4B99-9FE8-41B5A15FF411}" destId="{7DEF100C-02CA-473A-8EFE-19A377A5DC92}"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0AA353D-EAC2-4A8A-8862-C2AB3C35487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8BA563D-0D00-464F-8F99-5D358BDC63BB}">
      <dgm:prSet/>
      <dgm:spPr/>
      <dgm:t>
        <a:bodyPr/>
        <a:lstStyle/>
        <a:p>
          <a:r>
            <a:rPr lang="en-US" dirty="0"/>
            <a:t>National Recovery Study</a:t>
          </a:r>
        </a:p>
      </dgm:t>
    </dgm:pt>
    <dgm:pt modelId="{B46A4C14-237B-47AF-8A39-858234C64387}" type="parTrans" cxnId="{05195C2B-8DFF-4FEE-A41B-F15D0F10D1D2}">
      <dgm:prSet/>
      <dgm:spPr/>
      <dgm:t>
        <a:bodyPr/>
        <a:lstStyle/>
        <a:p>
          <a:endParaRPr lang="en-US"/>
        </a:p>
      </dgm:t>
    </dgm:pt>
    <dgm:pt modelId="{8339A841-6E37-41E3-97D3-7AC929FFAA78}" type="sibTrans" cxnId="{05195C2B-8DFF-4FEE-A41B-F15D0F10D1D2}">
      <dgm:prSet/>
      <dgm:spPr/>
      <dgm:t>
        <a:bodyPr/>
        <a:lstStyle/>
        <a:p>
          <a:endParaRPr lang="en-US"/>
        </a:p>
      </dgm:t>
    </dgm:pt>
    <dgm:pt modelId="{4FAD6CA5-2F72-4CAA-9F1C-2B566CF40B60}">
      <dgm:prSet/>
      <dgm:spPr/>
      <dgm:t>
        <a:bodyPr/>
        <a:lstStyle/>
        <a:p>
          <a:r>
            <a:rPr lang="en-US" dirty="0"/>
            <a:t>What is the prevalence of alcohol or other drug problem resolution?</a:t>
          </a:r>
        </a:p>
      </dgm:t>
    </dgm:pt>
    <dgm:pt modelId="{22D42461-3CFE-4671-BB7B-C38101104E09}" type="parTrans" cxnId="{E04D9168-17EE-4EA9-BCD0-26235DA56795}">
      <dgm:prSet/>
      <dgm:spPr/>
      <dgm:t>
        <a:bodyPr/>
        <a:lstStyle/>
        <a:p>
          <a:endParaRPr lang="en-US"/>
        </a:p>
      </dgm:t>
    </dgm:pt>
    <dgm:pt modelId="{62257276-151C-4D20-80D7-FDF89B62E6BD}" type="sibTrans" cxnId="{E04D9168-17EE-4EA9-BCD0-26235DA56795}">
      <dgm:prSet/>
      <dgm:spPr/>
      <dgm:t>
        <a:bodyPr/>
        <a:lstStyle/>
        <a:p>
          <a:endParaRPr lang="en-US"/>
        </a:p>
      </dgm:t>
    </dgm:pt>
    <dgm:pt modelId="{F312BCA5-7752-4711-8ABD-55ED1E8FA2A2}">
      <dgm:prSet/>
      <dgm:spPr/>
      <dgm:t>
        <a:bodyPr/>
        <a:lstStyle/>
        <a:p>
          <a:r>
            <a:rPr lang="en-US"/>
            <a:t>What proportion self-identify as being “in recovery”? </a:t>
          </a:r>
        </a:p>
      </dgm:t>
    </dgm:pt>
    <dgm:pt modelId="{EBCCC8EF-B725-438A-80BE-22B35A266E87}" type="parTrans" cxnId="{0771B609-A552-45DB-AB77-1A32553C3943}">
      <dgm:prSet/>
      <dgm:spPr/>
      <dgm:t>
        <a:bodyPr/>
        <a:lstStyle/>
        <a:p>
          <a:endParaRPr lang="en-US"/>
        </a:p>
      </dgm:t>
    </dgm:pt>
    <dgm:pt modelId="{E48B0162-C354-41E6-9D21-EFFFEE27C8EE}" type="sibTrans" cxnId="{0771B609-A552-45DB-AB77-1A32553C3943}">
      <dgm:prSet/>
      <dgm:spPr/>
      <dgm:t>
        <a:bodyPr/>
        <a:lstStyle/>
        <a:p>
          <a:endParaRPr lang="en-US"/>
        </a:p>
      </dgm:t>
    </dgm:pt>
    <dgm:pt modelId="{C2E16594-9743-43BC-B36E-FE1216609124}">
      <dgm:prSet/>
      <dgm:spPr/>
      <dgm:t>
        <a:bodyPr/>
        <a:lstStyle/>
        <a:p>
          <a:r>
            <a:rPr lang="en-US"/>
            <a:t>What are the pathways followed? </a:t>
          </a:r>
        </a:p>
      </dgm:t>
    </dgm:pt>
    <dgm:pt modelId="{78727D48-3920-48F7-9AC4-008ABBCE4C2C}" type="parTrans" cxnId="{943DA9D4-0BB1-41D1-9548-5833D8C2F448}">
      <dgm:prSet/>
      <dgm:spPr/>
      <dgm:t>
        <a:bodyPr/>
        <a:lstStyle/>
        <a:p>
          <a:endParaRPr lang="en-US"/>
        </a:p>
      </dgm:t>
    </dgm:pt>
    <dgm:pt modelId="{DF97678A-206E-4EEF-97C0-E54C6E2D0013}" type="sibTrans" cxnId="{943DA9D4-0BB1-41D1-9548-5833D8C2F448}">
      <dgm:prSet/>
      <dgm:spPr/>
      <dgm:t>
        <a:bodyPr/>
        <a:lstStyle/>
        <a:p>
          <a:endParaRPr lang="en-US"/>
        </a:p>
      </dgm:t>
    </dgm:pt>
    <dgm:pt modelId="{7E801228-A376-4135-BC70-01ADC962386B}">
      <dgm:prSet/>
      <dgm:spPr/>
      <dgm:t>
        <a:bodyPr/>
        <a:lstStyle/>
        <a:p>
          <a:r>
            <a:rPr lang="en-US"/>
            <a:t>How many serious attempts does it take to resolve AOD problems? </a:t>
          </a:r>
        </a:p>
      </dgm:t>
    </dgm:pt>
    <dgm:pt modelId="{F72F710F-67DA-443D-8AEB-C70736EB55F2}" type="parTrans" cxnId="{83935F6A-AB1F-4076-9797-FEC04CC942C9}">
      <dgm:prSet/>
      <dgm:spPr/>
      <dgm:t>
        <a:bodyPr/>
        <a:lstStyle/>
        <a:p>
          <a:endParaRPr lang="en-US"/>
        </a:p>
      </dgm:t>
    </dgm:pt>
    <dgm:pt modelId="{D7E7FCCD-B13C-4C7C-A44A-F7D311A01891}" type="sibTrans" cxnId="{83935F6A-AB1F-4076-9797-FEC04CC942C9}">
      <dgm:prSet/>
      <dgm:spPr/>
      <dgm:t>
        <a:bodyPr/>
        <a:lstStyle/>
        <a:p>
          <a:endParaRPr lang="en-US"/>
        </a:p>
      </dgm:t>
    </dgm:pt>
    <dgm:pt modelId="{CBD4D853-FD10-4815-B0D5-0000EA7E7115}">
      <dgm:prSet/>
      <dgm:spPr/>
      <dgm:t>
        <a:bodyPr/>
        <a:lstStyle/>
        <a:p>
          <a:r>
            <a:rPr lang="en-US" dirty="0"/>
            <a:t>What is quality of life and functioning like in recovery? </a:t>
          </a:r>
        </a:p>
      </dgm:t>
    </dgm:pt>
    <dgm:pt modelId="{0086FDA1-BAED-4FE1-8BBC-F53FD345ABBA}" type="parTrans" cxnId="{437A1941-2EF4-4268-863A-A30A56B159D8}">
      <dgm:prSet/>
      <dgm:spPr/>
      <dgm:t>
        <a:bodyPr/>
        <a:lstStyle/>
        <a:p>
          <a:endParaRPr lang="en-US"/>
        </a:p>
      </dgm:t>
    </dgm:pt>
    <dgm:pt modelId="{26E8E543-32A5-41C1-B51F-4A06C1FBA2BB}" type="sibTrans" cxnId="{437A1941-2EF4-4268-863A-A30A56B159D8}">
      <dgm:prSet/>
      <dgm:spPr/>
      <dgm:t>
        <a:bodyPr/>
        <a:lstStyle/>
        <a:p>
          <a:endParaRPr lang="en-US"/>
        </a:p>
      </dgm:t>
    </dgm:pt>
    <dgm:pt modelId="{0A85B645-6297-4E3D-A952-0B9881886CF0}" type="pres">
      <dgm:prSet presAssocID="{60AA353D-EAC2-4A8A-8862-C2AB3C354876}" presName="diagram" presStyleCnt="0">
        <dgm:presLayoutVars>
          <dgm:dir/>
          <dgm:resizeHandles val="exact"/>
        </dgm:presLayoutVars>
      </dgm:prSet>
      <dgm:spPr/>
    </dgm:pt>
    <dgm:pt modelId="{043EB73F-5E28-4C0D-A233-2A65CD36F174}" type="pres">
      <dgm:prSet presAssocID="{48BA563D-0D00-464F-8F99-5D358BDC63BB}" presName="node" presStyleLbl="node1" presStyleIdx="0" presStyleCnt="6">
        <dgm:presLayoutVars>
          <dgm:bulletEnabled val="1"/>
        </dgm:presLayoutVars>
      </dgm:prSet>
      <dgm:spPr/>
    </dgm:pt>
    <dgm:pt modelId="{D3AD870D-7052-4040-9FFC-525F46578EB4}" type="pres">
      <dgm:prSet presAssocID="{8339A841-6E37-41E3-97D3-7AC929FFAA78}" presName="sibTrans" presStyleCnt="0"/>
      <dgm:spPr/>
    </dgm:pt>
    <dgm:pt modelId="{28AD1551-FD8B-4E88-90A7-3AB87052471B}" type="pres">
      <dgm:prSet presAssocID="{4FAD6CA5-2F72-4CAA-9F1C-2B566CF40B60}" presName="node" presStyleLbl="node1" presStyleIdx="1" presStyleCnt="6">
        <dgm:presLayoutVars>
          <dgm:bulletEnabled val="1"/>
        </dgm:presLayoutVars>
      </dgm:prSet>
      <dgm:spPr/>
    </dgm:pt>
    <dgm:pt modelId="{5E6872F1-0E78-461A-85F0-1D65B7B5ED99}" type="pres">
      <dgm:prSet presAssocID="{62257276-151C-4D20-80D7-FDF89B62E6BD}" presName="sibTrans" presStyleCnt="0"/>
      <dgm:spPr/>
    </dgm:pt>
    <dgm:pt modelId="{46865654-4291-4249-9BEF-73AAD8597C3A}" type="pres">
      <dgm:prSet presAssocID="{F312BCA5-7752-4711-8ABD-55ED1E8FA2A2}" presName="node" presStyleLbl="node1" presStyleIdx="2" presStyleCnt="6">
        <dgm:presLayoutVars>
          <dgm:bulletEnabled val="1"/>
        </dgm:presLayoutVars>
      </dgm:prSet>
      <dgm:spPr/>
    </dgm:pt>
    <dgm:pt modelId="{BD076152-9DBC-4076-84CC-278DD5934193}" type="pres">
      <dgm:prSet presAssocID="{E48B0162-C354-41E6-9D21-EFFFEE27C8EE}" presName="sibTrans" presStyleCnt="0"/>
      <dgm:spPr/>
    </dgm:pt>
    <dgm:pt modelId="{240027CD-2CE5-4C8D-ADC2-3BE7FC9D6122}" type="pres">
      <dgm:prSet presAssocID="{C2E16594-9743-43BC-B36E-FE1216609124}" presName="node" presStyleLbl="node1" presStyleIdx="3" presStyleCnt="6">
        <dgm:presLayoutVars>
          <dgm:bulletEnabled val="1"/>
        </dgm:presLayoutVars>
      </dgm:prSet>
      <dgm:spPr/>
    </dgm:pt>
    <dgm:pt modelId="{2345F684-F170-462F-9616-FB08606DA21D}" type="pres">
      <dgm:prSet presAssocID="{DF97678A-206E-4EEF-97C0-E54C6E2D0013}" presName="sibTrans" presStyleCnt="0"/>
      <dgm:spPr/>
    </dgm:pt>
    <dgm:pt modelId="{29E56A57-25AC-4D59-AE40-C5C2A1859C29}" type="pres">
      <dgm:prSet presAssocID="{7E801228-A376-4135-BC70-01ADC962386B}" presName="node" presStyleLbl="node1" presStyleIdx="4" presStyleCnt="6">
        <dgm:presLayoutVars>
          <dgm:bulletEnabled val="1"/>
        </dgm:presLayoutVars>
      </dgm:prSet>
      <dgm:spPr/>
    </dgm:pt>
    <dgm:pt modelId="{3FEDA5F7-F60E-474F-810B-FB1C1B0F3B1B}" type="pres">
      <dgm:prSet presAssocID="{D7E7FCCD-B13C-4C7C-A44A-F7D311A01891}" presName="sibTrans" presStyleCnt="0"/>
      <dgm:spPr/>
    </dgm:pt>
    <dgm:pt modelId="{AE9318E1-82D5-44D9-9850-DA5D8DF65BBF}" type="pres">
      <dgm:prSet presAssocID="{CBD4D853-FD10-4815-B0D5-0000EA7E7115}" presName="node" presStyleLbl="node1" presStyleIdx="5" presStyleCnt="6">
        <dgm:presLayoutVars>
          <dgm:bulletEnabled val="1"/>
        </dgm:presLayoutVars>
      </dgm:prSet>
      <dgm:spPr/>
    </dgm:pt>
  </dgm:ptLst>
  <dgm:cxnLst>
    <dgm:cxn modelId="{0771B609-A552-45DB-AB77-1A32553C3943}" srcId="{60AA353D-EAC2-4A8A-8862-C2AB3C354876}" destId="{F312BCA5-7752-4711-8ABD-55ED1E8FA2A2}" srcOrd="2" destOrd="0" parTransId="{EBCCC8EF-B725-438A-80BE-22B35A266E87}" sibTransId="{E48B0162-C354-41E6-9D21-EFFFEE27C8EE}"/>
    <dgm:cxn modelId="{C29B920B-BBC9-4929-A27D-3D548161C36D}" type="presOf" srcId="{7E801228-A376-4135-BC70-01ADC962386B}" destId="{29E56A57-25AC-4D59-AE40-C5C2A1859C29}" srcOrd="0" destOrd="0" presId="urn:microsoft.com/office/officeart/2005/8/layout/default"/>
    <dgm:cxn modelId="{7CD2B50B-F1B4-43FA-BBDB-F4A474BAC5FB}" type="presOf" srcId="{CBD4D853-FD10-4815-B0D5-0000EA7E7115}" destId="{AE9318E1-82D5-44D9-9850-DA5D8DF65BBF}" srcOrd="0" destOrd="0" presId="urn:microsoft.com/office/officeart/2005/8/layout/default"/>
    <dgm:cxn modelId="{4385C323-4BF4-4B0F-AC53-D1E19361F6F8}" type="presOf" srcId="{4FAD6CA5-2F72-4CAA-9F1C-2B566CF40B60}" destId="{28AD1551-FD8B-4E88-90A7-3AB87052471B}" srcOrd="0" destOrd="0" presId="urn:microsoft.com/office/officeart/2005/8/layout/default"/>
    <dgm:cxn modelId="{05195C2B-8DFF-4FEE-A41B-F15D0F10D1D2}" srcId="{60AA353D-EAC2-4A8A-8862-C2AB3C354876}" destId="{48BA563D-0D00-464F-8F99-5D358BDC63BB}" srcOrd="0" destOrd="0" parTransId="{B46A4C14-237B-47AF-8A39-858234C64387}" sibTransId="{8339A841-6E37-41E3-97D3-7AC929FFAA78}"/>
    <dgm:cxn modelId="{CFD61860-1ED1-4EFC-81F2-9F42076C967B}" type="presOf" srcId="{60AA353D-EAC2-4A8A-8862-C2AB3C354876}" destId="{0A85B645-6297-4E3D-A952-0B9881886CF0}" srcOrd="0" destOrd="0" presId="urn:microsoft.com/office/officeart/2005/8/layout/default"/>
    <dgm:cxn modelId="{437A1941-2EF4-4268-863A-A30A56B159D8}" srcId="{60AA353D-EAC2-4A8A-8862-C2AB3C354876}" destId="{CBD4D853-FD10-4815-B0D5-0000EA7E7115}" srcOrd="5" destOrd="0" parTransId="{0086FDA1-BAED-4FE1-8BBC-F53FD345ABBA}" sibTransId="{26E8E543-32A5-41C1-B51F-4A06C1FBA2BB}"/>
    <dgm:cxn modelId="{09C8F166-68E6-425C-857A-C72D99837DC4}" type="presOf" srcId="{48BA563D-0D00-464F-8F99-5D358BDC63BB}" destId="{043EB73F-5E28-4C0D-A233-2A65CD36F174}" srcOrd="0" destOrd="0" presId="urn:microsoft.com/office/officeart/2005/8/layout/default"/>
    <dgm:cxn modelId="{E04D9168-17EE-4EA9-BCD0-26235DA56795}" srcId="{60AA353D-EAC2-4A8A-8862-C2AB3C354876}" destId="{4FAD6CA5-2F72-4CAA-9F1C-2B566CF40B60}" srcOrd="1" destOrd="0" parTransId="{22D42461-3CFE-4671-BB7B-C38101104E09}" sibTransId="{62257276-151C-4D20-80D7-FDF89B62E6BD}"/>
    <dgm:cxn modelId="{83935F6A-AB1F-4076-9797-FEC04CC942C9}" srcId="{60AA353D-EAC2-4A8A-8862-C2AB3C354876}" destId="{7E801228-A376-4135-BC70-01ADC962386B}" srcOrd="4" destOrd="0" parTransId="{F72F710F-67DA-443D-8AEB-C70736EB55F2}" sibTransId="{D7E7FCCD-B13C-4C7C-A44A-F7D311A01891}"/>
    <dgm:cxn modelId="{E1882399-8F80-4CF5-989D-B780BA1DEA21}" type="presOf" srcId="{C2E16594-9743-43BC-B36E-FE1216609124}" destId="{240027CD-2CE5-4C8D-ADC2-3BE7FC9D6122}" srcOrd="0" destOrd="0" presId="urn:microsoft.com/office/officeart/2005/8/layout/default"/>
    <dgm:cxn modelId="{B634D8D3-03EB-4F87-8C66-C7C2DD46C4E7}" type="presOf" srcId="{F312BCA5-7752-4711-8ABD-55ED1E8FA2A2}" destId="{46865654-4291-4249-9BEF-73AAD8597C3A}" srcOrd="0" destOrd="0" presId="urn:microsoft.com/office/officeart/2005/8/layout/default"/>
    <dgm:cxn modelId="{943DA9D4-0BB1-41D1-9548-5833D8C2F448}" srcId="{60AA353D-EAC2-4A8A-8862-C2AB3C354876}" destId="{C2E16594-9743-43BC-B36E-FE1216609124}" srcOrd="3" destOrd="0" parTransId="{78727D48-3920-48F7-9AC4-008ABBCE4C2C}" sibTransId="{DF97678A-206E-4EEF-97C0-E54C6E2D0013}"/>
    <dgm:cxn modelId="{4937DD9D-522D-4BF1-BC75-75309068DC29}" type="presParOf" srcId="{0A85B645-6297-4E3D-A952-0B9881886CF0}" destId="{043EB73F-5E28-4C0D-A233-2A65CD36F174}" srcOrd="0" destOrd="0" presId="urn:microsoft.com/office/officeart/2005/8/layout/default"/>
    <dgm:cxn modelId="{FB77509F-83FD-4EAC-9A6A-CE9C534F6284}" type="presParOf" srcId="{0A85B645-6297-4E3D-A952-0B9881886CF0}" destId="{D3AD870D-7052-4040-9FFC-525F46578EB4}" srcOrd="1" destOrd="0" presId="urn:microsoft.com/office/officeart/2005/8/layout/default"/>
    <dgm:cxn modelId="{F850FBFA-A7B4-4522-86F4-49C7B332C8AB}" type="presParOf" srcId="{0A85B645-6297-4E3D-A952-0B9881886CF0}" destId="{28AD1551-FD8B-4E88-90A7-3AB87052471B}" srcOrd="2" destOrd="0" presId="urn:microsoft.com/office/officeart/2005/8/layout/default"/>
    <dgm:cxn modelId="{88E2DFE9-0A48-44D6-881F-481B086A6EFF}" type="presParOf" srcId="{0A85B645-6297-4E3D-A952-0B9881886CF0}" destId="{5E6872F1-0E78-461A-85F0-1D65B7B5ED99}" srcOrd="3" destOrd="0" presId="urn:microsoft.com/office/officeart/2005/8/layout/default"/>
    <dgm:cxn modelId="{E23BB468-11D8-4E1A-AA40-54E781F02D8D}" type="presParOf" srcId="{0A85B645-6297-4E3D-A952-0B9881886CF0}" destId="{46865654-4291-4249-9BEF-73AAD8597C3A}" srcOrd="4" destOrd="0" presId="urn:microsoft.com/office/officeart/2005/8/layout/default"/>
    <dgm:cxn modelId="{0C0058D4-8FF7-4A83-B13A-232EFF956B49}" type="presParOf" srcId="{0A85B645-6297-4E3D-A952-0B9881886CF0}" destId="{BD076152-9DBC-4076-84CC-278DD5934193}" srcOrd="5" destOrd="0" presId="urn:microsoft.com/office/officeart/2005/8/layout/default"/>
    <dgm:cxn modelId="{FA52F606-5966-4792-8EE0-28994A53C380}" type="presParOf" srcId="{0A85B645-6297-4E3D-A952-0B9881886CF0}" destId="{240027CD-2CE5-4C8D-ADC2-3BE7FC9D6122}" srcOrd="6" destOrd="0" presId="urn:microsoft.com/office/officeart/2005/8/layout/default"/>
    <dgm:cxn modelId="{19E29B45-DDE4-462D-9CA3-9294B0BF0EF6}" type="presParOf" srcId="{0A85B645-6297-4E3D-A952-0B9881886CF0}" destId="{2345F684-F170-462F-9616-FB08606DA21D}" srcOrd="7" destOrd="0" presId="urn:microsoft.com/office/officeart/2005/8/layout/default"/>
    <dgm:cxn modelId="{3A622379-91BF-4F4B-8307-ABF8C468243E}" type="presParOf" srcId="{0A85B645-6297-4E3D-A952-0B9881886CF0}" destId="{29E56A57-25AC-4D59-AE40-C5C2A1859C29}" srcOrd="8" destOrd="0" presId="urn:microsoft.com/office/officeart/2005/8/layout/default"/>
    <dgm:cxn modelId="{DC469AB7-8B8D-4ABB-BCF2-A19993707C50}" type="presParOf" srcId="{0A85B645-6297-4E3D-A952-0B9881886CF0}" destId="{3FEDA5F7-F60E-474F-810B-FB1C1B0F3B1B}" srcOrd="9" destOrd="0" presId="urn:microsoft.com/office/officeart/2005/8/layout/default"/>
    <dgm:cxn modelId="{EC0FA2E8-D3D8-4CAA-8E03-FCBDF64EE88A}" type="presParOf" srcId="{0A85B645-6297-4E3D-A952-0B9881886CF0}" destId="{AE9318E1-82D5-44D9-9850-DA5D8DF65BB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0AA353D-EAC2-4A8A-8862-C2AB3C35487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8BA563D-0D00-464F-8F99-5D358BDC63BB}">
      <dgm:prSet/>
      <dgm:spPr/>
      <dgm:t>
        <a:bodyPr/>
        <a:lstStyle/>
        <a:p>
          <a:r>
            <a:rPr lang="en-US" dirty="0"/>
            <a:t>National Recovery Study</a:t>
          </a:r>
        </a:p>
      </dgm:t>
    </dgm:pt>
    <dgm:pt modelId="{B46A4C14-237B-47AF-8A39-858234C64387}" type="parTrans" cxnId="{05195C2B-8DFF-4FEE-A41B-F15D0F10D1D2}">
      <dgm:prSet/>
      <dgm:spPr/>
      <dgm:t>
        <a:bodyPr/>
        <a:lstStyle/>
        <a:p>
          <a:endParaRPr lang="en-US"/>
        </a:p>
      </dgm:t>
    </dgm:pt>
    <dgm:pt modelId="{8339A841-6E37-41E3-97D3-7AC929FFAA78}" type="sibTrans" cxnId="{05195C2B-8DFF-4FEE-A41B-F15D0F10D1D2}">
      <dgm:prSet/>
      <dgm:spPr/>
      <dgm:t>
        <a:bodyPr/>
        <a:lstStyle/>
        <a:p>
          <a:endParaRPr lang="en-US"/>
        </a:p>
      </dgm:t>
    </dgm:pt>
    <dgm:pt modelId="{4FAD6CA5-2F72-4CAA-9F1C-2B566CF40B60}">
      <dgm:prSet/>
      <dgm:spPr/>
      <dgm:t>
        <a:bodyPr/>
        <a:lstStyle/>
        <a:p>
          <a:r>
            <a:rPr lang="en-US" dirty="0"/>
            <a:t>What is the prevalence of alcohol or other drug problem resolution?</a:t>
          </a:r>
        </a:p>
      </dgm:t>
    </dgm:pt>
    <dgm:pt modelId="{22D42461-3CFE-4671-BB7B-C38101104E09}" type="parTrans" cxnId="{E04D9168-17EE-4EA9-BCD0-26235DA56795}">
      <dgm:prSet/>
      <dgm:spPr/>
      <dgm:t>
        <a:bodyPr/>
        <a:lstStyle/>
        <a:p>
          <a:endParaRPr lang="en-US"/>
        </a:p>
      </dgm:t>
    </dgm:pt>
    <dgm:pt modelId="{62257276-151C-4D20-80D7-FDF89B62E6BD}" type="sibTrans" cxnId="{E04D9168-17EE-4EA9-BCD0-26235DA56795}">
      <dgm:prSet/>
      <dgm:spPr/>
      <dgm:t>
        <a:bodyPr/>
        <a:lstStyle/>
        <a:p>
          <a:endParaRPr lang="en-US"/>
        </a:p>
      </dgm:t>
    </dgm:pt>
    <dgm:pt modelId="{F312BCA5-7752-4711-8ABD-55ED1E8FA2A2}">
      <dgm:prSet/>
      <dgm:spPr/>
      <dgm:t>
        <a:bodyPr/>
        <a:lstStyle/>
        <a:p>
          <a:r>
            <a:rPr lang="en-US"/>
            <a:t>What proportion self-identify as being “in recovery”? </a:t>
          </a:r>
        </a:p>
      </dgm:t>
    </dgm:pt>
    <dgm:pt modelId="{EBCCC8EF-B725-438A-80BE-22B35A266E87}" type="parTrans" cxnId="{0771B609-A552-45DB-AB77-1A32553C3943}">
      <dgm:prSet/>
      <dgm:spPr/>
      <dgm:t>
        <a:bodyPr/>
        <a:lstStyle/>
        <a:p>
          <a:endParaRPr lang="en-US"/>
        </a:p>
      </dgm:t>
    </dgm:pt>
    <dgm:pt modelId="{E48B0162-C354-41E6-9D21-EFFFEE27C8EE}" type="sibTrans" cxnId="{0771B609-A552-45DB-AB77-1A32553C3943}">
      <dgm:prSet/>
      <dgm:spPr/>
      <dgm:t>
        <a:bodyPr/>
        <a:lstStyle/>
        <a:p>
          <a:endParaRPr lang="en-US"/>
        </a:p>
      </dgm:t>
    </dgm:pt>
    <dgm:pt modelId="{C2E16594-9743-43BC-B36E-FE1216609124}">
      <dgm:prSet/>
      <dgm:spPr/>
      <dgm:t>
        <a:bodyPr/>
        <a:lstStyle/>
        <a:p>
          <a:r>
            <a:rPr lang="en-US"/>
            <a:t>What are the pathways followed? </a:t>
          </a:r>
        </a:p>
      </dgm:t>
    </dgm:pt>
    <dgm:pt modelId="{78727D48-3920-48F7-9AC4-008ABBCE4C2C}" type="parTrans" cxnId="{943DA9D4-0BB1-41D1-9548-5833D8C2F448}">
      <dgm:prSet/>
      <dgm:spPr/>
      <dgm:t>
        <a:bodyPr/>
        <a:lstStyle/>
        <a:p>
          <a:endParaRPr lang="en-US"/>
        </a:p>
      </dgm:t>
    </dgm:pt>
    <dgm:pt modelId="{DF97678A-206E-4EEF-97C0-E54C6E2D0013}" type="sibTrans" cxnId="{943DA9D4-0BB1-41D1-9548-5833D8C2F448}">
      <dgm:prSet/>
      <dgm:spPr/>
      <dgm:t>
        <a:bodyPr/>
        <a:lstStyle/>
        <a:p>
          <a:endParaRPr lang="en-US"/>
        </a:p>
      </dgm:t>
    </dgm:pt>
    <dgm:pt modelId="{7E801228-A376-4135-BC70-01ADC962386B}">
      <dgm:prSet/>
      <dgm:spPr/>
      <dgm:t>
        <a:bodyPr/>
        <a:lstStyle/>
        <a:p>
          <a:r>
            <a:rPr lang="en-US"/>
            <a:t>How many serious attempts does it take to resolve AOD problems? </a:t>
          </a:r>
        </a:p>
      </dgm:t>
    </dgm:pt>
    <dgm:pt modelId="{F72F710F-67DA-443D-8AEB-C70736EB55F2}" type="parTrans" cxnId="{83935F6A-AB1F-4076-9797-FEC04CC942C9}">
      <dgm:prSet/>
      <dgm:spPr/>
      <dgm:t>
        <a:bodyPr/>
        <a:lstStyle/>
        <a:p>
          <a:endParaRPr lang="en-US"/>
        </a:p>
      </dgm:t>
    </dgm:pt>
    <dgm:pt modelId="{D7E7FCCD-B13C-4C7C-A44A-F7D311A01891}" type="sibTrans" cxnId="{83935F6A-AB1F-4076-9797-FEC04CC942C9}">
      <dgm:prSet/>
      <dgm:spPr/>
      <dgm:t>
        <a:bodyPr/>
        <a:lstStyle/>
        <a:p>
          <a:endParaRPr lang="en-US"/>
        </a:p>
      </dgm:t>
    </dgm:pt>
    <dgm:pt modelId="{CBD4D853-FD10-4815-B0D5-0000EA7E7115}">
      <dgm:prSet/>
      <dgm:spPr/>
      <dgm:t>
        <a:bodyPr/>
        <a:lstStyle/>
        <a:p>
          <a:r>
            <a:rPr lang="en-US" dirty="0"/>
            <a:t>What is quality of life and functioning like in recovery? </a:t>
          </a:r>
        </a:p>
      </dgm:t>
    </dgm:pt>
    <dgm:pt modelId="{0086FDA1-BAED-4FE1-8BBC-F53FD345ABBA}" type="parTrans" cxnId="{437A1941-2EF4-4268-863A-A30A56B159D8}">
      <dgm:prSet/>
      <dgm:spPr/>
      <dgm:t>
        <a:bodyPr/>
        <a:lstStyle/>
        <a:p>
          <a:endParaRPr lang="en-US"/>
        </a:p>
      </dgm:t>
    </dgm:pt>
    <dgm:pt modelId="{26E8E543-32A5-41C1-B51F-4A06C1FBA2BB}" type="sibTrans" cxnId="{437A1941-2EF4-4268-863A-A30A56B159D8}">
      <dgm:prSet/>
      <dgm:spPr/>
      <dgm:t>
        <a:bodyPr/>
        <a:lstStyle/>
        <a:p>
          <a:endParaRPr lang="en-US"/>
        </a:p>
      </dgm:t>
    </dgm:pt>
    <dgm:pt modelId="{0A85B645-6297-4E3D-A952-0B9881886CF0}" type="pres">
      <dgm:prSet presAssocID="{60AA353D-EAC2-4A8A-8862-C2AB3C354876}" presName="diagram" presStyleCnt="0">
        <dgm:presLayoutVars>
          <dgm:dir/>
          <dgm:resizeHandles val="exact"/>
        </dgm:presLayoutVars>
      </dgm:prSet>
      <dgm:spPr/>
    </dgm:pt>
    <dgm:pt modelId="{043EB73F-5E28-4C0D-A233-2A65CD36F174}" type="pres">
      <dgm:prSet presAssocID="{48BA563D-0D00-464F-8F99-5D358BDC63BB}" presName="node" presStyleLbl="node1" presStyleIdx="0" presStyleCnt="6">
        <dgm:presLayoutVars>
          <dgm:bulletEnabled val="1"/>
        </dgm:presLayoutVars>
      </dgm:prSet>
      <dgm:spPr/>
    </dgm:pt>
    <dgm:pt modelId="{D3AD870D-7052-4040-9FFC-525F46578EB4}" type="pres">
      <dgm:prSet presAssocID="{8339A841-6E37-41E3-97D3-7AC929FFAA78}" presName="sibTrans" presStyleCnt="0"/>
      <dgm:spPr/>
    </dgm:pt>
    <dgm:pt modelId="{28AD1551-FD8B-4E88-90A7-3AB87052471B}" type="pres">
      <dgm:prSet presAssocID="{4FAD6CA5-2F72-4CAA-9F1C-2B566CF40B60}" presName="node" presStyleLbl="node1" presStyleIdx="1" presStyleCnt="6">
        <dgm:presLayoutVars>
          <dgm:bulletEnabled val="1"/>
        </dgm:presLayoutVars>
      </dgm:prSet>
      <dgm:spPr/>
    </dgm:pt>
    <dgm:pt modelId="{5E6872F1-0E78-461A-85F0-1D65B7B5ED99}" type="pres">
      <dgm:prSet presAssocID="{62257276-151C-4D20-80D7-FDF89B62E6BD}" presName="sibTrans" presStyleCnt="0"/>
      <dgm:spPr/>
    </dgm:pt>
    <dgm:pt modelId="{46865654-4291-4249-9BEF-73AAD8597C3A}" type="pres">
      <dgm:prSet presAssocID="{F312BCA5-7752-4711-8ABD-55ED1E8FA2A2}" presName="node" presStyleLbl="node1" presStyleIdx="2" presStyleCnt="6">
        <dgm:presLayoutVars>
          <dgm:bulletEnabled val="1"/>
        </dgm:presLayoutVars>
      </dgm:prSet>
      <dgm:spPr/>
    </dgm:pt>
    <dgm:pt modelId="{BD076152-9DBC-4076-84CC-278DD5934193}" type="pres">
      <dgm:prSet presAssocID="{E48B0162-C354-41E6-9D21-EFFFEE27C8EE}" presName="sibTrans" presStyleCnt="0"/>
      <dgm:spPr/>
    </dgm:pt>
    <dgm:pt modelId="{240027CD-2CE5-4C8D-ADC2-3BE7FC9D6122}" type="pres">
      <dgm:prSet presAssocID="{C2E16594-9743-43BC-B36E-FE1216609124}" presName="node" presStyleLbl="node1" presStyleIdx="3" presStyleCnt="6">
        <dgm:presLayoutVars>
          <dgm:bulletEnabled val="1"/>
        </dgm:presLayoutVars>
      </dgm:prSet>
      <dgm:spPr/>
    </dgm:pt>
    <dgm:pt modelId="{2345F684-F170-462F-9616-FB08606DA21D}" type="pres">
      <dgm:prSet presAssocID="{DF97678A-206E-4EEF-97C0-E54C6E2D0013}" presName="sibTrans" presStyleCnt="0"/>
      <dgm:spPr/>
    </dgm:pt>
    <dgm:pt modelId="{29E56A57-25AC-4D59-AE40-C5C2A1859C29}" type="pres">
      <dgm:prSet presAssocID="{7E801228-A376-4135-BC70-01ADC962386B}" presName="node" presStyleLbl="node1" presStyleIdx="4" presStyleCnt="6">
        <dgm:presLayoutVars>
          <dgm:bulletEnabled val="1"/>
        </dgm:presLayoutVars>
      </dgm:prSet>
      <dgm:spPr/>
    </dgm:pt>
    <dgm:pt modelId="{3FEDA5F7-F60E-474F-810B-FB1C1B0F3B1B}" type="pres">
      <dgm:prSet presAssocID="{D7E7FCCD-B13C-4C7C-A44A-F7D311A01891}" presName="sibTrans" presStyleCnt="0"/>
      <dgm:spPr/>
    </dgm:pt>
    <dgm:pt modelId="{AE9318E1-82D5-44D9-9850-DA5D8DF65BBF}" type="pres">
      <dgm:prSet presAssocID="{CBD4D853-FD10-4815-B0D5-0000EA7E7115}" presName="node" presStyleLbl="node1" presStyleIdx="5" presStyleCnt="6">
        <dgm:presLayoutVars>
          <dgm:bulletEnabled val="1"/>
        </dgm:presLayoutVars>
      </dgm:prSet>
      <dgm:spPr/>
    </dgm:pt>
  </dgm:ptLst>
  <dgm:cxnLst>
    <dgm:cxn modelId="{0771B609-A552-45DB-AB77-1A32553C3943}" srcId="{60AA353D-EAC2-4A8A-8862-C2AB3C354876}" destId="{F312BCA5-7752-4711-8ABD-55ED1E8FA2A2}" srcOrd="2" destOrd="0" parTransId="{EBCCC8EF-B725-438A-80BE-22B35A266E87}" sibTransId="{E48B0162-C354-41E6-9D21-EFFFEE27C8EE}"/>
    <dgm:cxn modelId="{C29B920B-BBC9-4929-A27D-3D548161C36D}" type="presOf" srcId="{7E801228-A376-4135-BC70-01ADC962386B}" destId="{29E56A57-25AC-4D59-AE40-C5C2A1859C29}" srcOrd="0" destOrd="0" presId="urn:microsoft.com/office/officeart/2005/8/layout/default"/>
    <dgm:cxn modelId="{7CD2B50B-F1B4-43FA-BBDB-F4A474BAC5FB}" type="presOf" srcId="{CBD4D853-FD10-4815-B0D5-0000EA7E7115}" destId="{AE9318E1-82D5-44D9-9850-DA5D8DF65BBF}" srcOrd="0" destOrd="0" presId="urn:microsoft.com/office/officeart/2005/8/layout/default"/>
    <dgm:cxn modelId="{4385C323-4BF4-4B0F-AC53-D1E19361F6F8}" type="presOf" srcId="{4FAD6CA5-2F72-4CAA-9F1C-2B566CF40B60}" destId="{28AD1551-FD8B-4E88-90A7-3AB87052471B}" srcOrd="0" destOrd="0" presId="urn:microsoft.com/office/officeart/2005/8/layout/default"/>
    <dgm:cxn modelId="{05195C2B-8DFF-4FEE-A41B-F15D0F10D1D2}" srcId="{60AA353D-EAC2-4A8A-8862-C2AB3C354876}" destId="{48BA563D-0D00-464F-8F99-5D358BDC63BB}" srcOrd="0" destOrd="0" parTransId="{B46A4C14-237B-47AF-8A39-858234C64387}" sibTransId="{8339A841-6E37-41E3-97D3-7AC929FFAA78}"/>
    <dgm:cxn modelId="{CFD61860-1ED1-4EFC-81F2-9F42076C967B}" type="presOf" srcId="{60AA353D-EAC2-4A8A-8862-C2AB3C354876}" destId="{0A85B645-6297-4E3D-A952-0B9881886CF0}" srcOrd="0" destOrd="0" presId="urn:microsoft.com/office/officeart/2005/8/layout/default"/>
    <dgm:cxn modelId="{437A1941-2EF4-4268-863A-A30A56B159D8}" srcId="{60AA353D-EAC2-4A8A-8862-C2AB3C354876}" destId="{CBD4D853-FD10-4815-B0D5-0000EA7E7115}" srcOrd="5" destOrd="0" parTransId="{0086FDA1-BAED-4FE1-8BBC-F53FD345ABBA}" sibTransId="{26E8E543-32A5-41C1-B51F-4A06C1FBA2BB}"/>
    <dgm:cxn modelId="{09C8F166-68E6-425C-857A-C72D99837DC4}" type="presOf" srcId="{48BA563D-0D00-464F-8F99-5D358BDC63BB}" destId="{043EB73F-5E28-4C0D-A233-2A65CD36F174}" srcOrd="0" destOrd="0" presId="urn:microsoft.com/office/officeart/2005/8/layout/default"/>
    <dgm:cxn modelId="{E04D9168-17EE-4EA9-BCD0-26235DA56795}" srcId="{60AA353D-EAC2-4A8A-8862-C2AB3C354876}" destId="{4FAD6CA5-2F72-4CAA-9F1C-2B566CF40B60}" srcOrd="1" destOrd="0" parTransId="{22D42461-3CFE-4671-BB7B-C38101104E09}" sibTransId="{62257276-151C-4D20-80D7-FDF89B62E6BD}"/>
    <dgm:cxn modelId="{83935F6A-AB1F-4076-9797-FEC04CC942C9}" srcId="{60AA353D-EAC2-4A8A-8862-C2AB3C354876}" destId="{7E801228-A376-4135-BC70-01ADC962386B}" srcOrd="4" destOrd="0" parTransId="{F72F710F-67DA-443D-8AEB-C70736EB55F2}" sibTransId="{D7E7FCCD-B13C-4C7C-A44A-F7D311A01891}"/>
    <dgm:cxn modelId="{E1882399-8F80-4CF5-989D-B780BA1DEA21}" type="presOf" srcId="{C2E16594-9743-43BC-B36E-FE1216609124}" destId="{240027CD-2CE5-4C8D-ADC2-3BE7FC9D6122}" srcOrd="0" destOrd="0" presId="urn:microsoft.com/office/officeart/2005/8/layout/default"/>
    <dgm:cxn modelId="{B634D8D3-03EB-4F87-8C66-C7C2DD46C4E7}" type="presOf" srcId="{F312BCA5-7752-4711-8ABD-55ED1E8FA2A2}" destId="{46865654-4291-4249-9BEF-73AAD8597C3A}" srcOrd="0" destOrd="0" presId="urn:microsoft.com/office/officeart/2005/8/layout/default"/>
    <dgm:cxn modelId="{943DA9D4-0BB1-41D1-9548-5833D8C2F448}" srcId="{60AA353D-EAC2-4A8A-8862-C2AB3C354876}" destId="{C2E16594-9743-43BC-B36E-FE1216609124}" srcOrd="3" destOrd="0" parTransId="{78727D48-3920-48F7-9AC4-008ABBCE4C2C}" sibTransId="{DF97678A-206E-4EEF-97C0-E54C6E2D0013}"/>
    <dgm:cxn modelId="{4937DD9D-522D-4BF1-BC75-75309068DC29}" type="presParOf" srcId="{0A85B645-6297-4E3D-A952-0B9881886CF0}" destId="{043EB73F-5E28-4C0D-A233-2A65CD36F174}" srcOrd="0" destOrd="0" presId="urn:microsoft.com/office/officeart/2005/8/layout/default"/>
    <dgm:cxn modelId="{FB77509F-83FD-4EAC-9A6A-CE9C534F6284}" type="presParOf" srcId="{0A85B645-6297-4E3D-A952-0B9881886CF0}" destId="{D3AD870D-7052-4040-9FFC-525F46578EB4}" srcOrd="1" destOrd="0" presId="urn:microsoft.com/office/officeart/2005/8/layout/default"/>
    <dgm:cxn modelId="{F850FBFA-A7B4-4522-86F4-49C7B332C8AB}" type="presParOf" srcId="{0A85B645-6297-4E3D-A952-0B9881886CF0}" destId="{28AD1551-FD8B-4E88-90A7-3AB87052471B}" srcOrd="2" destOrd="0" presId="urn:microsoft.com/office/officeart/2005/8/layout/default"/>
    <dgm:cxn modelId="{88E2DFE9-0A48-44D6-881F-481B086A6EFF}" type="presParOf" srcId="{0A85B645-6297-4E3D-A952-0B9881886CF0}" destId="{5E6872F1-0E78-461A-85F0-1D65B7B5ED99}" srcOrd="3" destOrd="0" presId="urn:microsoft.com/office/officeart/2005/8/layout/default"/>
    <dgm:cxn modelId="{E23BB468-11D8-4E1A-AA40-54E781F02D8D}" type="presParOf" srcId="{0A85B645-6297-4E3D-A952-0B9881886CF0}" destId="{46865654-4291-4249-9BEF-73AAD8597C3A}" srcOrd="4" destOrd="0" presId="urn:microsoft.com/office/officeart/2005/8/layout/default"/>
    <dgm:cxn modelId="{0C0058D4-8FF7-4A83-B13A-232EFF956B49}" type="presParOf" srcId="{0A85B645-6297-4E3D-A952-0B9881886CF0}" destId="{BD076152-9DBC-4076-84CC-278DD5934193}" srcOrd="5" destOrd="0" presId="urn:microsoft.com/office/officeart/2005/8/layout/default"/>
    <dgm:cxn modelId="{FA52F606-5966-4792-8EE0-28994A53C380}" type="presParOf" srcId="{0A85B645-6297-4E3D-A952-0B9881886CF0}" destId="{240027CD-2CE5-4C8D-ADC2-3BE7FC9D6122}" srcOrd="6" destOrd="0" presId="urn:microsoft.com/office/officeart/2005/8/layout/default"/>
    <dgm:cxn modelId="{19E29B45-DDE4-462D-9CA3-9294B0BF0EF6}" type="presParOf" srcId="{0A85B645-6297-4E3D-A952-0B9881886CF0}" destId="{2345F684-F170-462F-9616-FB08606DA21D}" srcOrd="7" destOrd="0" presId="urn:microsoft.com/office/officeart/2005/8/layout/default"/>
    <dgm:cxn modelId="{3A622379-91BF-4F4B-8307-ABF8C468243E}" type="presParOf" srcId="{0A85B645-6297-4E3D-A952-0B9881886CF0}" destId="{29E56A57-25AC-4D59-AE40-C5C2A1859C29}" srcOrd="8" destOrd="0" presId="urn:microsoft.com/office/officeart/2005/8/layout/default"/>
    <dgm:cxn modelId="{DC469AB7-8B8D-4ABB-BCF2-A19993707C50}" type="presParOf" srcId="{0A85B645-6297-4E3D-A952-0B9881886CF0}" destId="{3FEDA5F7-F60E-474F-810B-FB1C1B0F3B1B}" srcOrd="9" destOrd="0" presId="urn:microsoft.com/office/officeart/2005/8/layout/default"/>
    <dgm:cxn modelId="{EC0FA2E8-D3D8-4CAA-8E03-FCBDF64EE88A}" type="presParOf" srcId="{0A85B645-6297-4E3D-A952-0B9881886CF0}" destId="{AE9318E1-82D5-44D9-9850-DA5D8DF65BB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0AA353D-EAC2-4A8A-8862-C2AB3C35487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8BA563D-0D00-464F-8F99-5D358BDC63BB}">
      <dgm:prSet/>
      <dgm:spPr/>
      <dgm:t>
        <a:bodyPr/>
        <a:lstStyle/>
        <a:p>
          <a:r>
            <a:rPr lang="en-US" dirty="0"/>
            <a:t>National Recovery Study</a:t>
          </a:r>
        </a:p>
      </dgm:t>
    </dgm:pt>
    <dgm:pt modelId="{B46A4C14-237B-47AF-8A39-858234C64387}" type="parTrans" cxnId="{05195C2B-8DFF-4FEE-A41B-F15D0F10D1D2}">
      <dgm:prSet/>
      <dgm:spPr/>
      <dgm:t>
        <a:bodyPr/>
        <a:lstStyle/>
        <a:p>
          <a:endParaRPr lang="en-US"/>
        </a:p>
      </dgm:t>
    </dgm:pt>
    <dgm:pt modelId="{8339A841-6E37-41E3-97D3-7AC929FFAA78}" type="sibTrans" cxnId="{05195C2B-8DFF-4FEE-A41B-F15D0F10D1D2}">
      <dgm:prSet/>
      <dgm:spPr/>
      <dgm:t>
        <a:bodyPr/>
        <a:lstStyle/>
        <a:p>
          <a:endParaRPr lang="en-US"/>
        </a:p>
      </dgm:t>
    </dgm:pt>
    <dgm:pt modelId="{4FAD6CA5-2F72-4CAA-9F1C-2B566CF40B60}">
      <dgm:prSet/>
      <dgm:spPr/>
      <dgm:t>
        <a:bodyPr/>
        <a:lstStyle/>
        <a:p>
          <a:r>
            <a:rPr lang="en-US" dirty="0"/>
            <a:t>What is the prevalence of alcohol or other drug problem resolution?</a:t>
          </a:r>
        </a:p>
      </dgm:t>
    </dgm:pt>
    <dgm:pt modelId="{22D42461-3CFE-4671-BB7B-C38101104E09}" type="parTrans" cxnId="{E04D9168-17EE-4EA9-BCD0-26235DA56795}">
      <dgm:prSet/>
      <dgm:spPr/>
      <dgm:t>
        <a:bodyPr/>
        <a:lstStyle/>
        <a:p>
          <a:endParaRPr lang="en-US"/>
        </a:p>
      </dgm:t>
    </dgm:pt>
    <dgm:pt modelId="{62257276-151C-4D20-80D7-FDF89B62E6BD}" type="sibTrans" cxnId="{E04D9168-17EE-4EA9-BCD0-26235DA56795}">
      <dgm:prSet/>
      <dgm:spPr/>
      <dgm:t>
        <a:bodyPr/>
        <a:lstStyle/>
        <a:p>
          <a:endParaRPr lang="en-US"/>
        </a:p>
      </dgm:t>
    </dgm:pt>
    <dgm:pt modelId="{F312BCA5-7752-4711-8ABD-55ED1E8FA2A2}">
      <dgm:prSet/>
      <dgm:spPr/>
      <dgm:t>
        <a:bodyPr/>
        <a:lstStyle/>
        <a:p>
          <a:r>
            <a:rPr lang="en-US"/>
            <a:t>What proportion self-identify as being “in recovery”? </a:t>
          </a:r>
        </a:p>
      </dgm:t>
    </dgm:pt>
    <dgm:pt modelId="{EBCCC8EF-B725-438A-80BE-22B35A266E87}" type="parTrans" cxnId="{0771B609-A552-45DB-AB77-1A32553C3943}">
      <dgm:prSet/>
      <dgm:spPr/>
      <dgm:t>
        <a:bodyPr/>
        <a:lstStyle/>
        <a:p>
          <a:endParaRPr lang="en-US"/>
        </a:p>
      </dgm:t>
    </dgm:pt>
    <dgm:pt modelId="{E48B0162-C354-41E6-9D21-EFFFEE27C8EE}" type="sibTrans" cxnId="{0771B609-A552-45DB-AB77-1A32553C3943}">
      <dgm:prSet/>
      <dgm:spPr/>
      <dgm:t>
        <a:bodyPr/>
        <a:lstStyle/>
        <a:p>
          <a:endParaRPr lang="en-US"/>
        </a:p>
      </dgm:t>
    </dgm:pt>
    <dgm:pt modelId="{C2E16594-9743-43BC-B36E-FE1216609124}">
      <dgm:prSet/>
      <dgm:spPr/>
      <dgm:t>
        <a:bodyPr/>
        <a:lstStyle/>
        <a:p>
          <a:r>
            <a:rPr lang="en-US"/>
            <a:t>What are the pathways followed? </a:t>
          </a:r>
        </a:p>
      </dgm:t>
    </dgm:pt>
    <dgm:pt modelId="{78727D48-3920-48F7-9AC4-008ABBCE4C2C}" type="parTrans" cxnId="{943DA9D4-0BB1-41D1-9548-5833D8C2F448}">
      <dgm:prSet/>
      <dgm:spPr/>
      <dgm:t>
        <a:bodyPr/>
        <a:lstStyle/>
        <a:p>
          <a:endParaRPr lang="en-US"/>
        </a:p>
      </dgm:t>
    </dgm:pt>
    <dgm:pt modelId="{DF97678A-206E-4EEF-97C0-E54C6E2D0013}" type="sibTrans" cxnId="{943DA9D4-0BB1-41D1-9548-5833D8C2F448}">
      <dgm:prSet/>
      <dgm:spPr/>
      <dgm:t>
        <a:bodyPr/>
        <a:lstStyle/>
        <a:p>
          <a:endParaRPr lang="en-US"/>
        </a:p>
      </dgm:t>
    </dgm:pt>
    <dgm:pt modelId="{7E801228-A376-4135-BC70-01ADC962386B}">
      <dgm:prSet/>
      <dgm:spPr/>
      <dgm:t>
        <a:bodyPr/>
        <a:lstStyle/>
        <a:p>
          <a:r>
            <a:rPr lang="en-US"/>
            <a:t>How many serious attempts does it take to resolve AOD problems? </a:t>
          </a:r>
        </a:p>
      </dgm:t>
    </dgm:pt>
    <dgm:pt modelId="{F72F710F-67DA-443D-8AEB-C70736EB55F2}" type="parTrans" cxnId="{83935F6A-AB1F-4076-9797-FEC04CC942C9}">
      <dgm:prSet/>
      <dgm:spPr/>
      <dgm:t>
        <a:bodyPr/>
        <a:lstStyle/>
        <a:p>
          <a:endParaRPr lang="en-US"/>
        </a:p>
      </dgm:t>
    </dgm:pt>
    <dgm:pt modelId="{D7E7FCCD-B13C-4C7C-A44A-F7D311A01891}" type="sibTrans" cxnId="{83935F6A-AB1F-4076-9797-FEC04CC942C9}">
      <dgm:prSet/>
      <dgm:spPr/>
      <dgm:t>
        <a:bodyPr/>
        <a:lstStyle/>
        <a:p>
          <a:endParaRPr lang="en-US"/>
        </a:p>
      </dgm:t>
    </dgm:pt>
    <dgm:pt modelId="{CBD4D853-FD10-4815-B0D5-0000EA7E7115}">
      <dgm:prSet/>
      <dgm:spPr/>
      <dgm:t>
        <a:bodyPr/>
        <a:lstStyle/>
        <a:p>
          <a:r>
            <a:rPr lang="en-US" dirty="0"/>
            <a:t>What is quality of life and functioning like in recovery? </a:t>
          </a:r>
        </a:p>
      </dgm:t>
    </dgm:pt>
    <dgm:pt modelId="{0086FDA1-BAED-4FE1-8BBC-F53FD345ABBA}" type="parTrans" cxnId="{437A1941-2EF4-4268-863A-A30A56B159D8}">
      <dgm:prSet/>
      <dgm:spPr/>
      <dgm:t>
        <a:bodyPr/>
        <a:lstStyle/>
        <a:p>
          <a:endParaRPr lang="en-US"/>
        </a:p>
      </dgm:t>
    </dgm:pt>
    <dgm:pt modelId="{26E8E543-32A5-41C1-B51F-4A06C1FBA2BB}" type="sibTrans" cxnId="{437A1941-2EF4-4268-863A-A30A56B159D8}">
      <dgm:prSet/>
      <dgm:spPr/>
      <dgm:t>
        <a:bodyPr/>
        <a:lstStyle/>
        <a:p>
          <a:endParaRPr lang="en-US"/>
        </a:p>
      </dgm:t>
    </dgm:pt>
    <dgm:pt modelId="{0A85B645-6297-4E3D-A952-0B9881886CF0}" type="pres">
      <dgm:prSet presAssocID="{60AA353D-EAC2-4A8A-8862-C2AB3C354876}" presName="diagram" presStyleCnt="0">
        <dgm:presLayoutVars>
          <dgm:dir/>
          <dgm:resizeHandles val="exact"/>
        </dgm:presLayoutVars>
      </dgm:prSet>
      <dgm:spPr/>
    </dgm:pt>
    <dgm:pt modelId="{043EB73F-5E28-4C0D-A233-2A65CD36F174}" type="pres">
      <dgm:prSet presAssocID="{48BA563D-0D00-464F-8F99-5D358BDC63BB}" presName="node" presStyleLbl="node1" presStyleIdx="0" presStyleCnt="6">
        <dgm:presLayoutVars>
          <dgm:bulletEnabled val="1"/>
        </dgm:presLayoutVars>
      </dgm:prSet>
      <dgm:spPr/>
    </dgm:pt>
    <dgm:pt modelId="{D3AD870D-7052-4040-9FFC-525F46578EB4}" type="pres">
      <dgm:prSet presAssocID="{8339A841-6E37-41E3-97D3-7AC929FFAA78}" presName="sibTrans" presStyleCnt="0"/>
      <dgm:spPr/>
    </dgm:pt>
    <dgm:pt modelId="{28AD1551-FD8B-4E88-90A7-3AB87052471B}" type="pres">
      <dgm:prSet presAssocID="{4FAD6CA5-2F72-4CAA-9F1C-2B566CF40B60}" presName="node" presStyleLbl="node1" presStyleIdx="1" presStyleCnt="6">
        <dgm:presLayoutVars>
          <dgm:bulletEnabled val="1"/>
        </dgm:presLayoutVars>
      </dgm:prSet>
      <dgm:spPr/>
    </dgm:pt>
    <dgm:pt modelId="{5E6872F1-0E78-461A-85F0-1D65B7B5ED99}" type="pres">
      <dgm:prSet presAssocID="{62257276-151C-4D20-80D7-FDF89B62E6BD}" presName="sibTrans" presStyleCnt="0"/>
      <dgm:spPr/>
    </dgm:pt>
    <dgm:pt modelId="{46865654-4291-4249-9BEF-73AAD8597C3A}" type="pres">
      <dgm:prSet presAssocID="{F312BCA5-7752-4711-8ABD-55ED1E8FA2A2}" presName="node" presStyleLbl="node1" presStyleIdx="2" presStyleCnt="6">
        <dgm:presLayoutVars>
          <dgm:bulletEnabled val="1"/>
        </dgm:presLayoutVars>
      </dgm:prSet>
      <dgm:spPr/>
    </dgm:pt>
    <dgm:pt modelId="{BD076152-9DBC-4076-84CC-278DD5934193}" type="pres">
      <dgm:prSet presAssocID="{E48B0162-C354-41E6-9D21-EFFFEE27C8EE}" presName="sibTrans" presStyleCnt="0"/>
      <dgm:spPr/>
    </dgm:pt>
    <dgm:pt modelId="{240027CD-2CE5-4C8D-ADC2-3BE7FC9D6122}" type="pres">
      <dgm:prSet presAssocID="{C2E16594-9743-43BC-B36E-FE1216609124}" presName="node" presStyleLbl="node1" presStyleIdx="3" presStyleCnt="6">
        <dgm:presLayoutVars>
          <dgm:bulletEnabled val="1"/>
        </dgm:presLayoutVars>
      </dgm:prSet>
      <dgm:spPr/>
    </dgm:pt>
    <dgm:pt modelId="{2345F684-F170-462F-9616-FB08606DA21D}" type="pres">
      <dgm:prSet presAssocID="{DF97678A-206E-4EEF-97C0-E54C6E2D0013}" presName="sibTrans" presStyleCnt="0"/>
      <dgm:spPr/>
    </dgm:pt>
    <dgm:pt modelId="{29E56A57-25AC-4D59-AE40-C5C2A1859C29}" type="pres">
      <dgm:prSet presAssocID="{7E801228-A376-4135-BC70-01ADC962386B}" presName="node" presStyleLbl="node1" presStyleIdx="4" presStyleCnt="6">
        <dgm:presLayoutVars>
          <dgm:bulletEnabled val="1"/>
        </dgm:presLayoutVars>
      </dgm:prSet>
      <dgm:spPr/>
    </dgm:pt>
    <dgm:pt modelId="{3FEDA5F7-F60E-474F-810B-FB1C1B0F3B1B}" type="pres">
      <dgm:prSet presAssocID="{D7E7FCCD-B13C-4C7C-A44A-F7D311A01891}" presName="sibTrans" presStyleCnt="0"/>
      <dgm:spPr/>
    </dgm:pt>
    <dgm:pt modelId="{AE9318E1-82D5-44D9-9850-DA5D8DF65BBF}" type="pres">
      <dgm:prSet presAssocID="{CBD4D853-FD10-4815-B0D5-0000EA7E7115}" presName="node" presStyleLbl="node1" presStyleIdx="5" presStyleCnt="6">
        <dgm:presLayoutVars>
          <dgm:bulletEnabled val="1"/>
        </dgm:presLayoutVars>
      </dgm:prSet>
      <dgm:spPr/>
    </dgm:pt>
  </dgm:ptLst>
  <dgm:cxnLst>
    <dgm:cxn modelId="{0771B609-A552-45DB-AB77-1A32553C3943}" srcId="{60AA353D-EAC2-4A8A-8862-C2AB3C354876}" destId="{F312BCA5-7752-4711-8ABD-55ED1E8FA2A2}" srcOrd="2" destOrd="0" parTransId="{EBCCC8EF-B725-438A-80BE-22B35A266E87}" sibTransId="{E48B0162-C354-41E6-9D21-EFFFEE27C8EE}"/>
    <dgm:cxn modelId="{C29B920B-BBC9-4929-A27D-3D548161C36D}" type="presOf" srcId="{7E801228-A376-4135-BC70-01ADC962386B}" destId="{29E56A57-25AC-4D59-AE40-C5C2A1859C29}" srcOrd="0" destOrd="0" presId="urn:microsoft.com/office/officeart/2005/8/layout/default"/>
    <dgm:cxn modelId="{7CD2B50B-F1B4-43FA-BBDB-F4A474BAC5FB}" type="presOf" srcId="{CBD4D853-FD10-4815-B0D5-0000EA7E7115}" destId="{AE9318E1-82D5-44D9-9850-DA5D8DF65BBF}" srcOrd="0" destOrd="0" presId="urn:microsoft.com/office/officeart/2005/8/layout/default"/>
    <dgm:cxn modelId="{4385C323-4BF4-4B0F-AC53-D1E19361F6F8}" type="presOf" srcId="{4FAD6CA5-2F72-4CAA-9F1C-2B566CF40B60}" destId="{28AD1551-FD8B-4E88-90A7-3AB87052471B}" srcOrd="0" destOrd="0" presId="urn:microsoft.com/office/officeart/2005/8/layout/default"/>
    <dgm:cxn modelId="{05195C2B-8DFF-4FEE-A41B-F15D0F10D1D2}" srcId="{60AA353D-EAC2-4A8A-8862-C2AB3C354876}" destId="{48BA563D-0D00-464F-8F99-5D358BDC63BB}" srcOrd="0" destOrd="0" parTransId="{B46A4C14-237B-47AF-8A39-858234C64387}" sibTransId="{8339A841-6E37-41E3-97D3-7AC929FFAA78}"/>
    <dgm:cxn modelId="{CFD61860-1ED1-4EFC-81F2-9F42076C967B}" type="presOf" srcId="{60AA353D-EAC2-4A8A-8862-C2AB3C354876}" destId="{0A85B645-6297-4E3D-A952-0B9881886CF0}" srcOrd="0" destOrd="0" presId="urn:microsoft.com/office/officeart/2005/8/layout/default"/>
    <dgm:cxn modelId="{437A1941-2EF4-4268-863A-A30A56B159D8}" srcId="{60AA353D-EAC2-4A8A-8862-C2AB3C354876}" destId="{CBD4D853-FD10-4815-B0D5-0000EA7E7115}" srcOrd="5" destOrd="0" parTransId="{0086FDA1-BAED-4FE1-8BBC-F53FD345ABBA}" sibTransId="{26E8E543-32A5-41C1-B51F-4A06C1FBA2BB}"/>
    <dgm:cxn modelId="{09C8F166-68E6-425C-857A-C72D99837DC4}" type="presOf" srcId="{48BA563D-0D00-464F-8F99-5D358BDC63BB}" destId="{043EB73F-5E28-4C0D-A233-2A65CD36F174}" srcOrd="0" destOrd="0" presId="urn:microsoft.com/office/officeart/2005/8/layout/default"/>
    <dgm:cxn modelId="{E04D9168-17EE-4EA9-BCD0-26235DA56795}" srcId="{60AA353D-EAC2-4A8A-8862-C2AB3C354876}" destId="{4FAD6CA5-2F72-4CAA-9F1C-2B566CF40B60}" srcOrd="1" destOrd="0" parTransId="{22D42461-3CFE-4671-BB7B-C38101104E09}" sibTransId="{62257276-151C-4D20-80D7-FDF89B62E6BD}"/>
    <dgm:cxn modelId="{83935F6A-AB1F-4076-9797-FEC04CC942C9}" srcId="{60AA353D-EAC2-4A8A-8862-C2AB3C354876}" destId="{7E801228-A376-4135-BC70-01ADC962386B}" srcOrd="4" destOrd="0" parTransId="{F72F710F-67DA-443D-8AEB-C70736EB55F2}" sibTransId="{D7E7FCCD-B13C-4C7C-A44A-F7D311A01891}"/>
    <dgm:cxn modelId="{E1882399-8F80-4CF5-989D-B780BA1DEA21}" type="presOf" srcId="{C2E16594-9743-43BC-B36E-FE1216609124}" destId="{240027CD-2CE5-4C8D-ADC2-3BE7FC9D6122}" srcOrd="0" destOrd="0" presId="urn:microsoft.com/office/officeart/2005/8/layout/default"/>
    <dgm:cxn modelId="{B634D8D3-03EB-4F87-8C66-C7C2DD46C4E7}" type="presOf" srcId="{F312BCA5-7752-4711-8ABD-55ED1E8FA2A2}" destId="{46865654-4291-4249-9BEF-73AAD8597C3A}" srcOrd="0" destOrd="0" presId="urn:microsoft.com/office/officeart/2005/8/layout/default"/>
    <dgm:cxn modelId="{943DA9D4-0BB1-41D1-9548-5833D8C2F448}" srcId="{60AA353D-EAC2-4A8A-8862-C2AB3C354876}" destId="{C2E16594-9743-43BC-B36E-FE1216609124}" srcOrd="3" destOrd="0" parTransId="{78727D48-3920-48F7-9AC4-008ABBCE4C2C}" sibTransId="{DF97678A-206E-4EEF-97C0-E54C6E2D0013}"/>
    <dgm:cxn modelId="{4937DD9D-522D-4BF1-BC75-75309068DC29}" type="presParOf" srcId="{0A85B645-6297-4E3D-A952-0B9881886CF0}" destId="{043EB73F-5E28-4C0D-A233-2A65CD36F174}" srcOrd="0" destOrd="0" presId="urn:microsoft.com/office/officeart/2005/8/layout/default"/>
    <dgm:cxn modelId="{FB77509F-83FD-4EAC-9A6A-CE9C534F6284}" type="presParOf" srcId="{0A85B645-6297-4E3D-A952-0B9881886CF0}" destId="{D3AD870D-7052-4040-9FFC-525F46578EB4}" srcOrd="1" destOrd="0" presId="urn:microsoft.com/office/officeart/2005/8/layout/default"/>
    <dgm:cxn modelId="{F850FBFA-A7B4-4522-86F4-49C7B332C8AB}" type="presParOf" srcId="{0A85B645-6297-4E3D-A952-0B9881886CF0}" destId="{28AD1551-FD8B-4E88-90A7-3AB87052471B}" srcOrd="2" destOrd="0" presId="urn:microsoft.com/office/officeart/2005/8/layout/default"/>
    <dgm:cxn modelId="{88E2DFE9-0A48-44D6-881F-481B086A6EFF}" type="presParOf" srcId="{0A85B645-6297-4E3D-A952-0B9881886CF0}" destId="{5E6872F1-0E78-461A-85F0-1D65B7B5ED99}" srcOrd="3" destOrd="0" presId="urn:microsoft.com/office/officeart/2005/8/layout/default"/>
    <dgm:cxn modelId="{E23BB468-11D8-4E1A-AA40-54E781F02D8D}" type="presParOf" srcId="{0A85B645-6297-4E3D-A952-0B9881886CF0}" destId="{46865654-4291-4249-9BEF-73AAD8597C3A}" srcOrd="4" destOrd="0" presId="urn:microsoft.com/office/officeart/2005/8/layout/default"/>
    <dgm:cxn modelId="{0C0058D4-8FF7-4A83-B13A-232EFF956B49}" type="presParOf" srcId="{0A85B645-6297-4E3D-A952-0B9881886CF0}" destId="{BD076152-9DBC-4076-84CC-278DD5934193}" srcOrd="5" destOrd="0" presId="urn:microsoft.com/office/officeart/2005/8/layout/default"/>
    <dgm:cxn modelId="{FA52F606-5966-4792-8EE0-28994A53C380}" type="presParOf" srcId="{0A85B645-6297-4E3D-A952-0B9881886CF0}" destId="{240027CD-2CE5-4C8D-ADC2-3BE7FC9D6122}" srcOrd="6" destOrd="0" presId="urn:microsoft.com/office/officeart/2005/8/layout/default"/>
    <dgm:cxn modelId="{19E29B45-DDE4-462D-9CA3-9294B0BF0EF6}" type="presParOf" srcId="{0A85B645-6297-4E3D-A952-0B9881886CF0}" destId="{2345F684-F170-462F-9616-FB08606DA21D}" srcOrd="7" destOrd="0" presId="urn:microsoft.com/office/officeart/2005/8/layout/default"/>
    <dgm:cxn modelId="{3A622379-91BF-4F4B-8307-ABF8C468243E}" type="presParOf" srcId="{0A85B645-6297-4E3D-A952-0B9881886CF0}" destId="{29E56A57-25AC-4D59-AE40-C5C2A1859C29}" srcOrd="8" destOrd="0" presId="urn:microsoft.com/office/officeart/2005/8/layout/default"/>
    <dgm:cxn modelId="{DC469AB7-8B8D-4ABB-BCF2-A19993707C50}" type="presParOf" srcId="{0A85B645-6297-4E3D-A952-0B9881886CF0}" destId="{3FEDA5F7-F60E-474F-810B-FB1C1B0F3B1B}" srcOrd="9" destOrd="0" presId="urn:microsoft.com/office/officeart/2005/8/layout/default"/>
    <dgm:cxn modelId="{EC0FA2E8-D3D8-4CAA-8E03-FCBDF64EE88A}" type="presParOf" srcId="{0A85B645-6297-4E3D-A952-0B9881886CF0}" destId="{AE9318E1-82D5-44D9-9850-DA5D8DF65BB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0AA353D-EAC2-4A8A-8862-C2AB3C35487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8BA563D-0D00-464F-8F99-5D358BDC63BB}">
      <dgm:prSet/>
      <dgm:spPr/>
      <dgm:t>
        <a:bodyPr/>
        <a:lstStyle/>
        <a:p>
          <a:r>
            <a:rPr lang="en-US" dirty="0"/>
            <a:t>National Recovery Study</a:t>
          </a:r>
        </a:p>
      </dgm:t>
    </dgm:pt>
    <dgm:pt modelId="{B46A4C14-237B-47AF-8A39-858234C64387}" type="parTrans" cxnId="{05195C2B-8DFF-4FEE-A41B-F15D0F10D1D2}">
      <dgm:prSet/>
      <dgm:spPr/>
      <dgm:t>
        <a:bodyPr/>
        <a:lstStyle/>
        <a:p>
          <a:endParaRPr lang="en-US"/>
        </a:p>
      </dgm:t>
    </dgm:pt>
    <dgm:pt modelId="{8339A841-6E37-41E3-97D3-7AC929FFAA78}" type="sibTrans" cxnId="{05195C2B-8DFF-4FEE-A41B-F15D0F10D1D2}">
      <dgm:prSet/>
      <dgm:spPr/>
      <dgm:t>
        <a:bodyPr/>
        <a:lstStyle/>
        <a:p>
          <a:endParaRPr lang="en-US"/>
        </a:p>
      </dgm:t>
    </dgm:pt>
    <dgm:pt modelId="{4FAD6CA5-2F72-4CAA-9F1C-2B566CF40B60}">
      <dgm:prSet/>
      <dgm:spPr/>
      <dgm:t>
        <a:bodyPr/>
        <a:lstStyle/>
        <a:p>
          <a:r>
            <a:rPr lang="en-US" dirty="0"/>
            <a:t>What is the prevalence of alcohol or other drug problem resolution?</a:t>
          </a:r>
        </a:p>
      </dgm:t>
    </dgm:pt>
    <dgm:pt modelId="{22D42461-3CFE-4671-BB7B-C38101104E09}" type="parTrans" cxnId="{E04D9168-17EE-4EA9-BCD0-26235DA56795}">
      <dgm:prSet/>
      <dgm:spPr/>
      <dgm:t>
        <a:bodyPr/>
        <a:lstStyle/>
        <a:p>
          <a:endParaRPr lang="en-US"/>
        </a:p>
      </dgm:t>
    </dgm:pt>
    <dgm:pt modelId="{62257276-151C-4D20-80D7-FDF89B62E6BD}" type="sibTrans" cxnId="{E04D9168-17EE-4EA9-BCD0-26235DA56795}">
      <dgm:prSet/>
      <dgm:spPr/>
      <dgm:t>
        <a:bodyPr/>
        <a:lstStyle/>
        <a:p>
          <a:endParaRPr lang="en-US"/>
        </a:p>
      </dgm:t>
    </dgm:pt>
    <dgm:pt modelId="{F312BCA5-7752-4711-8ABD-55ED1E8FA2A2}">
      <dgm:prSet/>
      <dgm:spPr/>
      <dgm:t>
        <a:bodyPr/>
        <a:lstStyle/>
        <a:p>
          <a:r>
            <a:rPr lang="en-US"/>
            <a:t>What proportion self-identify as being “in recovery”? </a:t>
          </a:r>
        </a:p>
      </dgm:t>
    </dgm:pt>
    <dgm:pt modelId="{EBCCC8EF-B725-438A-80BE-22B35A266E87}" type="parTrans" cxnId="{0771B609-A552-45DB-AB77-1A32553C3943}">
      <dgm:prSet/>
      <dgm:spPr/>
      <dgm:t>
        <a:bodyPr/>
        <a:lstStyle/>
        <a:p>
          <a:endParaRPr lang="en-US"/>
        </a:p>
      </dgm:t>
    </dgm:pt>
    <dgm:pt modelId="{E48B0162-C354-41E6-9D21-EFFFEE27C8EE}" type="sibTrans" cxnId="{0771B609-A552-45DB-AB77-1A32553C3943}">
      <dgm:prSet/>
      <dgm:spPr/>
      <dgm:t>
        <a:bodyPr/>
        <a:lstStyle/>
        <a:p>
          <a:endParaRPr lang="en-US"/>
        </a:p>
      </dgm:t>
    </dgm:pt>
    <dgm:pt modelId="{C2E16594-9743-43BC-B36E-FE1216609124}">
      <dgm:prSet/>
      <dgm:spPr/>
      <dgm:t>
        <a:bodyPr/>
        <a:lstStyle/>
        <a:p>
          <a:r>
            <a:rPr lang="en-US"/>
            <a:t>What are the pathways followed? </a:t>
          </a:r>
        </a:p>
      </dgm:t>
    </dgm:pt>
    <dgm:pt modelId="{78727D48-3920-48F7-9AC4-008ABBCE4C2C}" type="parTrans" cxnId="{943DA9D4-0BB1-41D1-9548-5833D8C2F448}">
      <dgm:prSet/>
      <dgm:spPr/>
      <dgm:t>
        <a:bodyPr/>
        <a:lstStyle/>
        <a:p>
          <a:endParaRPr lang="en-US"/>
        </a:p>
      </dgm:t>
    </dgm:pt>
    <dgm:pt modelId="{DF97678A-206E-4EEF-97C0-E54C6E2D0013}" type="sibTrans" cxnId="{943DA9D4-0BB1-41D1-9548-5833D8C2F448}">
      <dgm:prSet/>
      <dgm:spPr/>
      <dgm:t>
        <a:bodyPr/>
        <a:lstStyle/>
        <a:p>
          <a:endParaRPr lang="en-US"/>
        </a:p>
      </dgm:t>
    </dgm:pt>
    <dgm:pt modelId="{7E801228-A376-4135-BC70-01ADC962386B}">
      <dgm:prSet/>
      <dgm:spPr/>
      <dgm:t>
        <a:bodyPr/>
        <a:lstStyle/>
        <a:p>
          <a:r>
            <a:rPr lang="en-US"/>
            <a:t>How many serious attempts does it take to resolve AOD problems? </a:t>
          </a:r>
        </a:p>
      </dgm:t>
    </dgm:pt>
    <dgm:pt modelId="{F72F710F-67DA-443D-8AEB-C70736EB55F2}" type="parTrans" cxnId="{83935F6A-AB1F-4076-9797-FEC04CC942C9}">
      <dgm:prSet/>
      <dgm:spPr/>
      <dgm:t>
        <a:bodyPr/>
        <a:lstStyle/>
        <a:p>
          <a:endParaRPr lang="en-US"/>
        </a:p>
      </dgm:t>
    </dgm:pt>
    <dgm:pt modelId="{D7E7FCCD-B13C-4C7C-A44A-F7D311A01891}" type="sibTrans" cxnId="{83935F6A-AB1F-4076-9797-FEC04CC942C9}">
      <dgm:prSet/>
      <dgm:spPr/>
      <dgm:t>
        <a:bodyPr/>
        <a:lstStyle/>
        <a:p>
          <a:endParaRPr lang="en-US"/>
        </a:p>
      </dgm:t>
    </dgm:pt>
    <dgm:pt modelId="{CBD4D853-FD10-4815-B0D5-0000EA7E7115}">
      <dgm:prSet/>
      <dgm:spPr/>
      <dgm:t>
        <a:bodyPr/>
        <a:lstStyle/>
        <a:p>
          <a:r>
            <a:rPr lang="en-US" dirty="0"/>
            <a:t>What is quality of life and functioning like in recovery? </a:t>
          </a:r>
        </a:p>
      </dgm:t>
    </dgm:pt>
    <dgm:pt modelId="{0086FDA1-BAED-4FE1-8BBC-F53FD345ABBA}" type="parTrans" cxnId="{437A1941-2EF4-4268-863A-A30A56B159D8}">
      <dgm:prSet/>
      <dgm:spPr/>
      <dgm:t>
        <a:bodyPr/>
        <a:lstStyle/>
        <a:p>
          <a:endParaRPr lang="en-US"/>
        </a:p>
      </dgm:t>
    </dgm:pt>
    <dgm:pt modelId="{26E8E543-32A5-41C1-B51F-4A06C1FBA2BB}" type="sibTrans" cxnId="{437A1941-2EF4-4268-863A-A30A56B159D8}">
      <dgm:prSet/>
      <dgm:spPr/>
      <dgm:t>
        <a:bodyPr/>
        <a:lstStyle/>
        <a:p>
          <a:endParaRPr lang="en-US"/>
        </a:p>
      </dgm:t>
    </dgm:pt>
    <dgm:pt modelId="{0A85B645-6297-4E3D-A952-0B9881886CF0}" type="pres">
      <dgm:prSet presAssocID="{60AA353D-EAC2-4A8A-8862-C2AB3C354876}" presName="diagram" presStyleCnt="0">
        <dgm:presLayoutVars>
          <dgm:dir/>
          <dgm:resizeHandles val="exact"/>
        </dgm:presLayoutVars>
      </dgm:prSet>
      <dgm:spPr/>
    </dgm:pt>
    <dgm:pt modelId="{043EB73F-5E28-4C0D-A233-2A65CD36F174}" type="pres">
      <dgm:prSet presAssocID="{48BA563D-0D00-464F-8F99-5D358BDC63BB}" presName="node" presStyleLbl="node1" presStyleIdx="0" presStyleCnt="6">
        <dgm:presLayoutVars>
          <dgm:bulletEnabled val="1"/>
        </dgm:presLayoutVars>
      </dgm:prSet>
      <dgm:spPr/>
    </dgm:pt>
    <dgm:pt modelId="{D3AD870D-7052-4040-9FFC-525F46578EB4}" type="pres">
      <dgm:prSet presAssocID="{8339A841-6E37-41E3-97D3-7AC929FFAA78}" presName="sibTrans" presStyleCnt="0"/>
      <dgm:spPr/>
    </dgm:pt>
    <dgm:pt modelId="{28AD1551-FD8B-4E88-90A7-3AB87052471B}" type="pres">
      <dgm:prSet presAssocID="{4FAD6CA5-2F72-4CAA-9F1C-2B566CF40B60}" presName="node" presStyleLbl="node1" presStyleIdx="1" presStyleCnt="6">
        <dgm:presLayoutVars>
          <dgm:bulletEnabled val="1"/>
        </dgm:presLayoutVars>
      </dgm:prSet>
      <dgm:spPr/>
    </dgm:pt>
    <dgm:pt modelId="{5E6872F1-0E78-461A-85F0-1D65B7B5ED99}" type="pres">
      <dgm:prSet presAssocID="{62257276-151C-4D20-80D7-FDF89B62E6BD}" presName="sibTrans" presStyleCnt="0"/>
      <dgm:spPr/>
    </dgm:pt>
    <dgm:pt modelId="{46865654-4291-4249-9BEF-73AAD8597C3A}" type="pres">
      <dgm:prSet presAssocID="{F312BCA5-7752-4711-8ABD-55ED1E8FA2A2}" presName="node" presStyleLbl="node1" presStyleIdx="2" presStyleCnt="6">
        <dgm:presLayoutVars>
          <dgm:bulletEnabled val="1"/>
        </dgm:presLayoutVars>
      </dgm:prSet>
      <dgm:spPr/>
    </dgm:pt>
    <dgm:pt modelId="{BD076152-9DBC-4076-84CC-278DD5934193}" type="pres">
      <dgm:prSet presAssocID="{E48B0162-C354-41E6-9D21-EFFFEE27C8EE}" presName="sibTrans" presStyleCnt="0"/>
      <dgm:spPr/>
    </dgm:pt>
    <dgm:pt modelId="{240027CD-2CE5-4C8D-ADC2-3BE7FC9D6122}" type="pres">
      <dgm:prSet presAssocID="{C2E16594-9743-43BC-B36E-FE1216609124}" presName="node" presStyleLbl="node1" presStyleIdx="3" presStyleCnt="6">
        <dgm:presLayoutVars>
          <dgm:bulletEnabled val="1"/>
        </dgm:presLayoutVars>
      </dgm:prSet>
      <dgm:spPr/>
    </dgm:pt>
    <dgm:pt modelId="{2345F684-F170-462F-9616-FB08606DA21D}" type="pres">
      <dgm:prSet presAssocID="{DF97678A-206E-4EEF-97C0-E54C6E2D0013}" presName="sibTrans" presStyleCnt="0"/>
      <dgm:spPr/>
    </dgm:pt>
    <dgm:pt modelId="{29E56A57-25AC-4D59-AE40-C5C2A1859C29}" type="pres">
      <dgm:prSet presAssocID="{7E801228-A376-4135-BC70-01ADC962386B}" presName="node" presStyleLbl="node1" presStyleIdx="4" presStyleCnt="6">
        <dgm:presLayoutVars>
          <dgm:bulletEnabled val="1"/>
        </dgm:presLayoutVars>
      </dgm:prSet>
      <dgm:spPr/>
    </dgm:pt>
    <dgm:pt modelId="{3FEDA5F7-F60E-474F-810B-FB1C1B0F3B1B}" type="pres">
      <dgm:prSet presAssocID="{D7E7FCCD-B13C-4C7C-A44A-F7D311A01891}" presName="sibTrans" presStyleCnt="0"/>
      <dgm:spPr/>
    </dgm:pt>
    <dgm:pt modelId="{AE9318E1-82D5-44D9-9850-DA5D8DF65BBF}" type="pres">
      <dgm:prSet presAssocID="{CBD4D853-FD10-4815-B0D5-0000EA7E7115}" presName="node" presStyleLbl="node1" presStyleIdx="5" presStyleCnt="6">
        <dgm:presLayoutVars>
          <dgm:bulletEnabled val="1"/>
        </dgm:presLayoutVars>
      </dgm:prSet>
      <dgm:spPr/>
    </dgm:pt>
  </dgm:ptLst>
  <dgm:cxnLst>
    <dgm:cxn modelId="{0771B609-A552-45DB-AB77-1A32553C3943}" srcId="{60AA353D-EAC2-4A8A-8862-C2AB3C354876}" destId="{F312BCA5-7752-4711-8ABD-55ED1E8FA2A2}" srcOrd="2" destOrd="0" parTransId="{EBCCC8EF-B725-438A-80BE-22B35A266E87}" sibTransId="{E48B0162-C354-41E6-9D21-EFFFEE27C8EE}"/>
    <dgm:cxn modelId="{C29B920B-BBC9-4929-A27D-3D548161C36D}" type="presOf" srcId="{7E801228-A376-4135-BC70-01ADC962386B}" destId="{29E56A57-25AC-4D59-AE40-C5C2A1859C29}" srcOrd="0" destOrd="0" presId="urn:microsoft.com/office/officeart/2005/8/layout/default"/>
    <dgm:cxn modelId="{7CD2B50B-F1B4-43FA-BBDB-F4A474BAC5FB}" type="presOf" srcId="{CBD4D853-FD10-4815-B0D5-0000EA7E7115}" destId="{AE9318E1-82D5-44D9-9850-DA5D8DF65BBF}" srcOrd="0" destOrd="0" presId="urn:microsoft.com/office/officeart/2005/8/layout/default"/>
    <dgm:cxn modelId="{4385C323-4BF4-4B0F-AC53-D1E19361F6F8}" type="presOf" srcId="{4FAD6CA5-2F72-4CAA-9F1C-2B566CF40B60}" destId="{28AD1551-FD8B-4E88-90A7-3AB87052471B}" srcOrd="0" destOrd="0" presId="urn:microsoft.com/office/officeart/2005/8/layout/default"/>
    <dgm:cxn modelId="{05195C2B-8DFF-4FEE-A41B-F15D0F10D1D2}" srcId="{60AA353D-EAC2-4A8A-8862-C2AB3C354876}" destId="{48BA563D-0D00-464F-8F99-5D358BDC63BB}" srcOrd="0" destOrd="0" parTransId="{B46A4C14-237B-47AF-8A39-858234C64387}" sibTransId="{8339A841-6E37-41E3-97D3-7AC929FFAA78}"/>
    <dgm:cxn modelId="{CFD61860-1ED1-4EFC-81F2-9F42076C967B}" type="presOf" srcId="{60AA353D-EAC2-4A8A-8862-C2AB3C354876}" destId="{0A85B645-6297-4E3D-A952-0B9881886CF0}" srcOrd="0" destOrd="0" presId="urn:microsoft.com/office/officeart/2005/8/layout/default"/>
    <dgm:cxn modelId="{437A1941-2EF4-4268-863A-A30A56B159D8}" srcId="{60AA353D-EAC2-4A8A-8862-C2AB3C354876}" destId="{CBD4D853-FD10-4815-B0D5-0000EA7E7115}" srcOrd="5" destOrd="0" parTransId="{0086FDA1-BAED-4FE1-8BBC-F53FD345ABBA}" sibTransId="{26E8E543-32A5-41C1-B51F-4A06C1FBA2BB}"/>
    <dgm:cxn modelId="{09C8F166-68E6-425C-857A-C72D99837DC4}" type="presOf" srcId="{48BA563D-0D00-464F-8F99-5D358BDC63BB}" destId="{043EB73F-5E28-4C0D-A233-2A65CD36F174}" srcOrd="0" destOrd="0" presId="urn:microsoft.com/office/officeart/2005/8/layout/default"/>
    <dgm:cxn modelId="{E04D9168-17EE-4EA9-BCD0-26235DA56795}" srcId="{60AA353D-EAC2-4A8A-8862-C2AB3C354876}" destId="{4FAD6CA5-2F72-4CAA-9F1C-2B566CF40B60}" srcOrd="1" destOrd="0" parTransId="{22D42461-3CFE-4671-BB7B-C38101104E09}" sibTransId="{62257276-151C-4D20-80D7-FDF89B62E6BD}"/>
    <dgm:cxn modelId="{83935F6A-AB1F-4076-9797-FEC04CC942C9}" srcId="{60AA353D-EAC2-4A8A-8862-C2AB3C354876}" destId="{7E801228-A376-4135-BC70-01ADC962386B}" srcOrd="4" destOrd="0" parTransId="{F72F710F-67DA-443D-8AEB-C70736EB55F2}" sibTransId="{D7E7FCCD-B13C-4C7C-A44A-F7D311A01891}"/>
    <dgm:cxn modelId="{E1882399-8F80-4CF5-989D-B780BA1DEA21}" type="presOf" srcId="{C2E16594-9743-43BC-B36E-FE1216609124}" destId="{240027CD-2CE5-4C8D-ADC2-3BE7FC9D6122}" srcOrd="0" destOrd="0" presId="urn:microsoft.com/office/officeart/2005/8/layout/default"/>
    <dgm:cxn modelId="{B634D8D3-03EB-4F87-8C66-C7C2DD46C4E7}" type="presOf" srcId="{F312BCA5-7752-4711-8ABD-55ED1E8FA2A2}" destId="{46865654-4291-4249-9BEF-73AAD8597C3A}" srcOrd="0" destOrd="0" presId="urn:microsoft.com/office/officeart/2005/8/layout/default"/>
    <dgm:cxn modelId="{943DA9D4-0BB1-41D1-9548-5833D8C2F448}" srcId="{60AA353D-EAC2-4A8A-8862-C2AB3C354876}" destId="{C2E16594-9743-43BC-B36E-FE1216609124}" srcOrd="3" destOrd="0" parTransId="{78727D48-3920-48F7-9AC4-008ABBCE4C2C}" sibTransId="{DF97678A-206E-4EEF-97C0-E54C6E2D0013}"/>
    <dgm:cxn modelId="{4937DD9D-522D-4BF1-BC75-75309068DC29}" type="presParOf" srcId="{0A85B645-6297-4E3D-A952-0B9881886CF0}" destId="{043EB73F-5E28-4C0D-A233-2A65CD36F174}" srcOrd="0" destOrd="0" presId="urn:microsoft.com/office/officeart/2005/8/layout/default"/>
    <dgm:cxn modelId="{FB77509F-83FD-4EAC-9A6A-CE9C534F6284}" type="presParOf" srcId="{0A85B645-6297-4E3D-A952-0B9881886CF0}" destId="{D3AD870D-7052-4040-9FFC-525F46578EB4}" srcOrd="1" destOrd="0" presId="urn:microsoft.com/office/officeart/2005/8/layout/default"/>
    <dgm:cxn modelId="{F850FBFA-A7B4-4522-86F4-49C7B332C8AB}" type="presParOf" srcId="{0A85B645-6297-4E3D-A952-0B9881886CF0}" destId="{28AD1551-FD8B-4E88-90A7-3AB87052471B}" srcOrd="2" destOrd="0" presId="urn:microsoft.com/office/officeart/2005/8/layout/default"/>
    <dgm:cxn modelId="{88E2DFE9-0A48-44D6-881F-481B086A6EFF}" type="presParOf" srcId="{0A85B645-6297-4E3D-A952-0B9881886CF0}" destId="{5E6872F1-0E78-461A-85F0-1D65B7B5ED99}" srcOrd="3" destOrd="0" presId="urn:microsoft.com/office/officeart/2005/8/layout/default"/>
    <dgm:cxn modelId="{E23BB468-11D8-4E1A-AA40-54E781F02D8D}" type="presParOf" srcId="{0A85B645-6297-4E3D-A952-0B9881886CF0}" destId="{46865654-4291-4249-9BEF-73AAD8597C3A}" srcOrd="4" destOrd="0" presId="urn:microsoft.com/office/officeart/2005/8/layout/default"/>
    <dgm:cxn modelId="{0C0058D4-8FF7-4A83-B13A-232EFF956B49}" type="presParOf" srcId="{0A85B645-6297-4E3D-A952-0B9881886CF0}" destId="{BD076152-9DBC-4076-84CC-278DD5934193}" srcOrd="5" destOrd="0" presId="urn:microsoft.com/office/officeart/2005/8/layout/default"/>
    <dgm:cxn modelId="{FA52F606-5966-4792-8EE0-28994A53C380}" type="presParOf" srcId="{0A85B645-6297-4E3D-A952-0B9881886CF0}" destId="{240027CD-2CE5-4C8D-ADC2-3BE7FC9D6122}" srcOrd="6" destOrd="0" presId="urn:microsoft.com/office/officeart/2005/8/layout/default"/>
    <dgm:cxn modelId="{19E29B45-DDE4-462D-9CA3-9294B0BF0EF6}" type="presParOf" srcId="{0A85B645-6297-4E3D-A952-0B9881886CF0}" destId="{2345F684-F170-462F-9616-FB08606DA21D}" srcOrd="7" destOrd="0" presId="urn:microsoft.com/office/officeart/2005/8/layout/default"/>
    <dgm:cxn modelId="{3A622379-91BF-4F4B-8307-ABF8C468243E}" type="presParOf" srcId="{0A85B645-6297-4E3D-A952-0B9881886CF0}" destId="{29E56A57-25AC-4D59-AE40-C5C2A1859C29}" srcOrd="8" destOrd="0" presId="urn:microsoft.com/office/officeart/2005/8/layout/default"/>
    <dgm:cxn modelId="{DC469AB7-8B8D-4ABB-BCF2-A19993707C50}" type="presParOf" srcId="{0A85B645-6297-4E3D-A952-0B9881886CF0}" destId="{3FEDA5F7-F60E-474F-810B-FB1C1B0F3B1B}" srcOrd="9" destOrd="0" presId="urn:microsoft.com/office/officeart/2005/8/layout/default"/>
    <dgm:cxn modelId="{EC0FA2E8-D3D8-4CAA-8E03-FCBDF64EE88A}" type="presParOf" srcId="{0A85B645-6297-4E3D-A952-0B9881886CF0}" destId="{AE9318E1-82D5-44D9-9850-DA5D8DF65BB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3456A22-B105-45B2-8CC1-D9D8FBFFFB4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F1DC8E1-CF0D-4E5B-91E1-F24767ADF33D}">
      <dgm:prSet custT="1"/>
      <dgm:spPr/>
      <dgm:t>
        <a:bodyPr/>
        <a:lstStyle/>
        <a:p>
          <a:pPr>
            <a:lnSpc>
              <a:spcPct val="100000"/>
            </a:lnSpc>
          </a:pPr>
          <a:r>
            <a:rPr lang="en-US" sz="2000" dirty="0"/>
            <a:t>9.1% or 22.35 Million Americans resolved sig. AOD prob.</a:t>
          </a:r>
        </a:p>
      </dgm:t>
    </dgm:pt>
    <dgm:pt modelId="{F2CEC5AE-F05B-405C-AE24-EFA96B6EA121}" type="parTrans" cxnId="{0BE5A1E8-8207-4417-8249-0BE0CD66C7CF}">
      <dgm:prSet/>
      <dgm:spPr/>
      <dgm:t>
        <a:bodyPr/>
        <a:lstStyle/>
        <a:p>
          <a:endParaRPr lang="en-US" sz="2000"/>
        </a:p>
      </dgm:t>
    </dgm:pt>
    <dgm:pt modelId="{455D775B-9191-4867-B093-B3C10F2B6191}" type="sibTrans" cxnId="{0BE5A1E8-8207-4417-8249-0BE0CD66C7CF}">
      <dgm:prSet/>
      <dgm:spPr/>
      <dgm:t>
        <a:bodyPr/>
        <a:lstStyle/>
        <a:p>
          <a:endParaRPr lang="en-US" sz="2000"/>
        </a:p>
      </dgm:t>
    </dgm:pt>
    <dgm:pt modelId="{0B698926-EB9F-4C0D-BC5B-FF1B7217A089}">
      <dgm:prSet custT="1"/>
      <dgm:spPr/>
      <dgm:t>
        <a:bodyPr/>
        <a:lstStyle/>
        <a:p>
          <a:pPr>
            <a:lnSpc>
              <a:spcPct val="100000"/>
            </a:lnSpc>
          </a:pPr>
          <a:r>
            <a:rPr lang="en-US" sz="2000" dirty="0"/>
            <a:t>Only about half self-identify as “in recovery” –those with less severe histories; similar crises but greater ability to stop sans help</a:t>
          </a:r>
        </a:p>
      </dgm:t>
    </dgm:pt>
    <dgm:pt modelId="{0B836F15-CE98-419B-BB4D-DE2D0E22152F}" type="parTrans" cxnId="{226B6198-AFE7-4E8D-B112-6BCE6B30F70D}">
      <dgm:prSet/>
      <dgm:spPr/>
      <dgm:t>
        <a:bodyPr/>
        <a:lstStyle/>
        <a:p>
          <a:endParaRPr lang="en-US" sz="2000"/>
        </a:p>
      </dgm:t>
    </dgm:pt>
    <dgm:pt modelId="{E0612B16-44E6-4F27-9631-907AFAC4D264}" type="sibTrans" cxnId="{226B6198-AFE7-4E8D-B112-6BCE6B30F70D}">
      <dgm:prSet/>
      <dgm:spPr/>
      <dgm:t>
        <a:bodyPr/>
        <a:lstStyle/>
        <a:p>
          <a:endParaRPr lang="en-US" sz="2000"/>
        </a:p>
      </dgm:t>
    </dgm:pt>
    <dgm:pt modelId="{E89F414B-1B78-47A0-BD92-563E8C850814}">
      <dgm:prSet custT="1"/>
      <dgm:spPr/>
      <dgm:t>
        <a:bodyPr/>
        <a:lstStyle/>
        <a:p>
          <a:pPr>
            <a:lnSpc>
              <a:spcPct val="100000"/>
            </a:lnSpc>
          </a:pPr>
          <a:r>
            <a:rPr lang="en-US" sz="2000" dirty="0"/>
            <a:t>Approximately half resolve these problems without any external assistance- related to less severity/complexity</a:t>
          </a:r>
        </a:p>
      </dgm:t>
    </dgm:pt>
    <dgm:pt modelId="{82E1E306-0227-4EE9-A1B6-14E89144FE43}" type="parTrans" cxnId="{489BB9A6-FCCE-4D8B-9F13-5D3A976F70C0}">
      <dgm:prSet/>
      <dgm:spPr/>
      <dgm:t>
        <a:bodyPr/>
        <a:lstStyle/>
        <a:p>
          <a:endParaRPr lang="en-US" sz="2000"/>
        </a:p>
      </dgm:t>
    </dgm:pt>
    <dgm:pt modelId="{E1ED577A-1B1F-42C5-8BA8-929F2C44902B}" type="sibTrans" cxnId="{489BB9A6-FCCE-4D8B-9F13-5D3A976F70C0}">
      <dgm:prSet/>
      <dgm:spPr/>
      <dgm:t>
        <a:bodyPr/>
        <a:lstStyle/>
        <a:p>
          <a:endParaRPr lang="en-US" sz="2000"/>
        </a:p>
      </dgm:t>
    </dgm:pt>
    <dgm:pt modelId="{56364A6A-B7B5-485D-ABB7-668DBF1A0EAB}">
      <dgm:prSet custT="1"/>
      <dgm:spPr/>
      <dgm:t>
        <a:bodyPr/>
        <a:lstStyle/>
        <a:p>
          <a:pPr>
            <a:lnSpc>
              <a:spcPct val="100000"/>
            </a:lnSpc>
          </a:pPr>
          <a:r>
            <a:rPr lang="en-US" sz="2000" u="sng" dirty="0"/>
            <a:t>Mean</a:t>
          </a:r>
          <a:r>
            <a:rPr lang="en-US" sz="2000" dirty="0"/>
            <a:t> problem resolution attempts is around 5.5 but this number heavily skewed; </a:t>
          </a:r>
          <a:r>
            <a:rPr lang="en-US" sz="2000" dirty="0" err="1"/>
            <a:t>Mdn</a:t>
          </a:r>
          <a:r>
            <a:rPr lang="en-US" sz="2000" dirty="0"/>
            <a:t> number = 2; with high variability around estimates</a:t>
          </a:r>
        </a:p>
      </dgm:t>
    </dgm:pt>
    <dgm:pt modelId="{054D5EAC-259E-4DB2-8DA0-6332AE0505E0}" type="parTrans" cxnId="{B5CE4939-6E9F-4DD5-80AF-EA1336F91AC8}">
      <dgm:prSet/>
      <dgm:spPr/>
      <dgm:t>
        <a:bodyPr/>
        <a:lstStyle/>
        <a:p>
          <a:endParaRPr lang="en-US" sz="2000"/>
        </a:p>
      </dgm:t>
    </dgm:pt>
    <dgm:pt modelId="{17F183B4-6262-42D4-AF43-F98B561F5636}" type="sibTrans" cxnId="{B5CE4939-6E9F-4DD5-80AF-EA1336F91AC8}">
      <dgm:prSet/>
      <dgm:spPr/>
      <dgm:t>
        <a:bodyPr/>
        <a:lstStyle/>
        <a:p>
          <a:endParaRPr lang="en-US" sz="2000"/>
        </a:p>
      </dgm:t>
    </dgm:pt>
    <dgm:pt modelId="{C92D6370-0BC3-48E4-8096-A24EA12240CD}">
      <dgm:prSet custT="1"/>
      <dgm:spPr/>
      <dgm:t>
        <a:bodyPr/>
        <a:lstStyle/>
        <a:p>
          <a:pPr>
            <a:lnSpc>
              <a:spcPct val="100000"/>
            </a:lnSpc>
          </a:pPr>
          <a:r>
            <a:rPr lang="en-US" sz="2000" dirty="0"/>
            <a:t>QOL indices monotonic improvements over time, with steeper increases first 5 years, then ongoing, shallower, improvement; post “pink cloud” drop early; opioid/stimulant tougher time early on </a:t>
          </a:r>
        </a:p>
      </dgm:t>
    </dgm:pt>
    <dgm:pt modelId="{9201F1A7-095F-447E-AB1C-64BD661FDAF1}" type="parTrans" cxnId="{7B549BE7-C7F0-4A63-BA9C-504C4F4E4B81}">
      <dgm:prSet/>
      <dgm:spPr/>
      <dgm:t>
        <a:bodyPr/>
        <a:lstStyle/>
        <a:p>
          <a:endParaRPr lang="en-US" sz="2000"/>
        </a:p>
      </dgm:t>
    </dgm:pt>
    <dgm:pt modelId="{CA98FB17-4734-4105-B44E-3FF625E2371A}" type="sibTrans" cxnId="{7B549BE7-C7F0-4A63-BA9C-504C4F4E4B81}">
      <dgm:prSet/>
      <dgm:spPr/>
      <dgm:t>
        <a:bodyPr/>
        <a:lstStyle/>
        <a:p>
          <a:endParaRPr lang="en-US" sz="2000"/>
        </a:p>
      </dgm:t>
    </dgm:pt>
    <dgm:pt modelId="{0F67D176-4178-4257-AB72-F38DE0F9E02C}" type="pres">
      <dgm:prSet presAssocID="{23456A22-B105-45B2-8CC1-D9D8FBFFFB49}" presName="root" presStyleCnt="0">
        <dgm:presLayoutVars>
          <dgm:dir/>
          <dgm:resizeHandles val="exact"/>
        </dgm:presLayoutVars>
      </dgm:prSet>
      <dgm:spPr/>
    </dgm:pt>
    <dgm:pt modelId="{D4DE5D37-4869-4D32-B62A-D987C35E9B2E}" type="pres">
      <dgm:prSet presAssocID="{3F1DC8E1-CF0D-4E5B-91E1-F24767ADF33D}" presName="compNode" presStyleCnt="0"/>
      <dgm:spPr/>
    </dgm:pt>
    <dgm:pt modelId="{35B8021D-EE28-4C45-B02E-605068D1C92B}" type="pres">
      <dgm:prSet presAssocID="{3F1DC8E1-CF0D-4E5B-91E1-F24767ADF33D}" presName="bgRect" presStyleLbl="bgShp" presStyleIdx="0" presStyleCnt="5"/>
      <dgm:spPr/>
    </dgm:pt>
    <dgm:pt modelId="{01FDA507-CD2D-4BC6-B6DF-DF6A4338C869}" type="pres">
      <dgm:prSet presAssocID="{3F1DC8E1-CF0D-4E5B-91E1-F24767ADF33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B43ED8E1-96AD-4A43-9008-2AD33E540189}" type="pres">
      <dgm:prSet presAssocID="{3F1DC8E1-CF0D-4E5B-91E1-F24767ADF33D}" presName="spaceRect" presStyleCnt="0"/>
      <dgm:spPr/>
    </dgm:pt>
    <dgm:pt modelId="{C9D02EA5-BDE7-4A99-93A5-52A6C7102A99}" type="pres">
      <dgm:prSet presAssocID="{3F1DC8E1-CF0D-4E5B-91E1-F24767ADF33D}" presName="parTx" presStyleLbl="revTx" presStyleIdx="0" presStyleCnt="5">
        <dgm:presLayoutVars>
          <dgm:chMax val="0"/>
          <dgm:chPref val="0"/>
        </dgm:presLayoutVars>
      </dgm:prSet>
      <dgm:spPr/>
    </dgm:pt>
    <dgm:pt modelId="{149C6A7A-04B3-4DA8-B0E4-BF315203F4D3}" type="pres">
      <dgm:prSet presAssocID="{455D775B-9191-4867-B093-B3C10F2B6191}" presName="sibTrans" presStyleCnt="0"/>
      <dgm:spPr/>
    </dgm:pt>
    <dgm:pt modelId="{8F2E14A2-66FA-49A0-91CF-CA1A17C10CF6}" type="pres">
      <dgm:prSet presAssocID="{0B698926-EB9F-4C0D-BC5B-FF1B7217A089}" presName="compNode" presStyleCnt="0"/>
      <dgm:spPr/>
    </dgm:pt>
    <dgm:pt modelId="{6F18E8FF-BAF7-4045-AE6E-3A1210C9E276}" type="pres">
      <dgm:prSet presAssocID="{0B698926-EB9F-4C0D-BC5B-FF1B7217A089}" presName="bgRect" presStyleLbl="bgShp" presStyleIdx="1" presStyleCnt="5"/>
      <dgm:spPr/>
    </dgm:pt>
    <dgm:pt modelId="{15D5695A-BC43-4082-9C49-E66C32AFC95B}" type="pres">
      <dgm:prSet presAssocID="{0B698926-EB9F-4C0D-BC5B-FF1B7217A08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2ECD511-1364-477B-A439-F1BAD9296C59}" type="pres">
      <dgm:prSet presAssocID="{0B698926-EB9F-4C0D-BC5B-FF1B7217A089}" presName="spaceRect" presStyleCnt="0"/>
      <dgm:spPr/>
    </dgm:pt>
    <dgm:pt modelId="{BFCE91F7-FE50-4B04-9A18-66BFFCE8B035}" type="pres">
      <dgm:prSet presAssocID="{0B698926-EB9F-4C0D-BC5B-FF1B7217A089}" presName="parTx" presStyleLbl="revTx" presStyleIdx="1" presStyleCnt="5">
        <dgm:presLayoutVars>
          <dgm:chMax val="0"/>
          <dgm:chPref val="0"/>
        </dgm:presLayoutVars>
      </dgm:prSet>
      <dgm:spPr/>
    </dgm:pt>
    <dgm:pt modelId="{F8C4A199-9C96-4685-BA41-048EBD1F2099}" type="pres">
      <dgm:prSet presAssocID="{E0612B16-44E6-4F27-9631-907AFAC4D264}" presName="sibTrans" presStyleCnt="0"/>
      <dgm:spPr/>
    </dgm:pt>
    <dgm:pt modelId="{01F7AF62-A296-4B5B-B7C8-508613F43F62}" type="pres">
      <dgm:prSet presAssocID="{E89F414B-1B78-47A0-BD92-563E8C850814}" presName="compNode" presStyleCnt="0"/>
      <dgm:spPr/>
    </dgm:pt>
    <dgm:pt modelId="{F73EF204-6B98-43E7-B432-F666585705E1}" type="pres">
      <dgm:prSet presAssocID="{E89F414B-1B78-47A0-BD92-563E8C850814}" presName="bgRect" presStyleLbl="bgShp" presStyleIdx="2" presStyleCnt="5"/>
      <dgm:spPr/>
    </dgm:pt>
    <dgm:pt modelId="{A5C125E5-7FB6-401D-8EA7-B1675C0E18BD}" type="pres">
      <dgm:prSet presAssocID="{E89F414B-1B78-47A0-BD92-563E8C85081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C6FA9901-BB27-4603-A411-432495451524}" type="pres">
      <dgm:prSet presAssocID="{E89F414B-1B78-47A0-BD92-563E8C850814}" presName="spaceRect" presStyleCnt="0"/>
      <dgm:spPr/>
    </dgm:pt>
    <dgm:pt modelId="{79278FA1-493D-4A9A-986D-B412554ED8D8}" type="pres">
      <dgm:prSet presAssocID="{E89F414B-1B78-47A0-BD92-563E8C850814}" presName="parTx" presStyleLbl="revTx" presStyleIdx="2" presStyleCnt="5">
        <dgm:presLayoutVars>
          <dgm:chMax val="0"/>
          <dgm:chPref val="0"/>
        </dgm:presLayoutVars>
      </dgm:prSet>
      <dgm:spPr/>
    </dgm:pt>
    <dgm:pt modelId="{06E5EB93-06A2-4368-BBE9-E61369ACCF9B}" type="pres">
      <dgm:prSet presAssocID="{E1ED577A-1B1F-42C5-8BA8-929F2C44902B}" presName="sibTrans" presStyleCnt="0"/>
      <dgm:spPr/>
    </dgm:pt>
    <dgm:pt modelId="{9D020B3C-E4C6-48FC-BB8C-D2207DEB7966}" type="pres">
      <dgm:prSet presAssocID="{56364A6A-B7B5-485D-ABB7-668DBF1A0EAB}" presName="compNode" presStyleCnt="0"/>
      <dgm:spPr/>
    </dgm:pt>
    <dgm:pt modelId="{3BA56E0B-9A57-4870-9793-734EDB85CBC9}" type="pres">
      <dgm:prSet presAssocID="{56364A6A-B7B5-485D-ABB7-668DBF1A0EAB}" presName="bgRect" presStyleLbl="bgShp" presStyleIdx="3" presStyleCnt="5"/>
      <dgm:spPr/>
    </dgm:pt>
    <dgm:pt modelId="{2A729916-F62E-4605-BACE-51225D287FE7}" type="pres">
      <dgm:prSet presAssocID="{56364A6A-B7B5-485D-ABB7-668DBF1A0EA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ne Arrow: Straight"/>
        </a:ext>
      </dgm:extLst>
    </dgm:pt>
    <dgm:pt modelId="{E3EBD248-63F7-4969-8911-9268B8DD0F96}" type="pres">
      <dgm:prSet presAssocID="{56364A6A-B7B5-485D-ABB7-668DBF1A0EAB}" presName="spaceRect" presStyleCnt="0"/>
      <dgm:spPr/>
    </dgm:pt>
    <dgm:pt modelId="{B1EB8EA9-A509-47BB-BE2A-A92A44630B02}" type="pres">
      <dgm:prSet presAssocID="{56364A6A-B7B5-485D-ABB7-668DBF1A0EAB}" presName="parTx" presStyleLbl="revTx" presStyleIdx="3" presStyleCnt="5">
        <dgm:presLayoutVars>
          <dgm:chMax val="0"/>
          <dgm:chPref val="0"/>
        </dgm:presLayoutVars>
      </dgm:prSet>
      <dgm:spPr/>
    </dgm:pt>
    <dgm:pt modelId="{DFE0940C-3FCA-449E-851B-8C9144F67A48}" type="pres">
      <dgm:prSet presAssocID="{17F183B4-6262-42D4-AF43-F98B561F5636}" presName="sibTrans" presStyleCnt="0"/>
      <dgm:spPr/>
    </dgm:pt>
    <dgm:pt modelId="{45B3BC07-B0A1-43D1-BB33-58AD0F7E8C85}" type="pres">
      <dgm:prSet presAssocID="{C92D6370-0BC3-48E4-8096-A24EA12240CD}" presName="compNode" presStyleCnt="0"/>
      <dgm:spPr/>
    </dgm:pt>
    <dgm:pt modelId="{B91C9775-BA0E-4B7A-8DFC-D4F047F4BC68}" type="pres">
      <dgm:prSet presAssocID="{C92D6370-0BC3-48E4-8096-A24EA12240CD}" presName="bgRect" presStyleLbl="bgShp" presStyleIdx="4" presStyleCnt="5"/>
      <dgm:spPr/>
    </dgm:pt>
    <dgm:pt modelId="{0F8B7F5D-9C6A-451D-A1BB-33FCFF687164}" type="pres">
      <dgm:prSet presAssocID="{C92D6370-0BC3-48E4-8096-A24EA12240C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21DC59FF-0772-4444-BAD7-94F46B766313}" type="pres">
      <dgm:prSet presAssocID="{C92D6370-0BC3-48E4-8096-A24EA12240CD}" presName="spaceRect" presStyleCnt="0"/>
      <dgm:spPr/>
    </dgm:pt>
    <dgm:pt modelId="{D6E2BE23-733A-468E-8F75-842D7C22F6CF}" type="pres">
      <dgm:prSet presAssocID="{C92D6370-0BC3-48E4-8096-A24EA12240CD}" presName="parTx" presStyleLbl="revTx" presStyleIdx="4" presStyleCnt="5" custScaleX="96492">
        <dgm:presLayoutVars>
          <dgm:chMax val="0"/>
          <dgm:chPref val="0"/>
        </dgm:presLayoutVars>
      </dgm:prSet>
      <dgm:spPr/>
    </dgm:pt>
  </dgm:ptLst>
  <dgm:cxnLst>
    <dgm:cxn modelId="{B5CE4939-6E9F-4DD5-80AF-EA1336F91AC8}" srcId="{23456A22-B105-45B2-8CC1-D9D8FBFFFB49}" destId="{56364A6A-B7B5-485D-ABB7-668DBF1A0EAB}" srcOrd="3" destOrd="0" parTransId="{054D5EAC-259E-4DB2-8DA0-6332AE0505E0}" sibTransId="{17F183B4-6262-42D4-AF43-F98B561F5636}"/>
    <dgm:cxn modelId="{C04EB552-7A1C-4A4C-AB1C-DBBE0D3E1E1D}" type="presOf" srcId="{23456A22-B105-45B2-8CC1-D9D8FBFFFB49}" destId="{0F67D176-4178-4257-AB72-F38DE0F9E02C}" srcOrd="0" destOrd="0" presId="urn:microsoft.com/office/officeart/2018/2/layout/IconVerticalSolidList"/>
    <dgm:cxn modelId="{F321EA8C-8A9A-4103-A294-F1A72404EE7B}" type="presOf" srcId="{C92D6370-0BC3-48E4-8096-A24EA12240CD}" destId="{D6E2BE23-733A-468E-8F75-842D7C22F6CF}" srcOrd="0" destOrd="0" presId="urn:microsoft.com/office/officeart/2018/2/layout/IconVerticalSolidList"/>
    <dgm:cxn modelId="{3D0ABD92-8739-41E0-8FAE-38B48E6194C2}" type="presOf" srcId="{3F1DC8E1-CF0D-4E5B-91E1-F24767ADF33D}" destId="{C9D02EA5-BDE7-4A99-93A5-52A6C7102A99}" srcOrd="0" destOrd="0" presId="urn:microsoft.com/office/officeart/2018/2/layout/IconVerticalSolidList"/>
    <dgm:cxn modelId="{226B6198-AFE7-4E8D-B112-6BCE6B30F70D}" srcId="{23456A22-B105-45B2-8CC1-D9D8FBFFFB49}" destId="{0B698926-EB9F-4C0D-BC5B-FF1B7217A089}" srcOrd="1" destOrd="0" parTransId="{0B836F15-CE98-419B-BB4D-DE2D0E22152F}" sibTransId="{E0612B16-44E6-4F27-9631-907AFAC4D264}"/>
    <dgm:cxn modelId="{F3F8379B-532C-4133-8F83-09263FB67E12}" type="presOf" srcId="{0B698926-EB9F-4C0D-BC5B-FF1B7217A089}" destId="{BFCE91F7-FE50-4B04-9A18-66BFFCE8B035}" srcOrd="0" destOrd="0" presId="urn:microsoft.com/office/officeart/2018/2/layout/IconVerticalSolidList"/>
    <dgm:cxn modelId="{489BB9A6-FCCE-4D8B-9F13-5D3A976F70C0}" srcId="{23456A22-B105-45B2-8CC1-D9D8FBFFFB49}" destId="{E89F414B-1B78-47A0-BD92-563E8C850814}" srcOrd="2" destOrd="0" parTransId="{82E1E306-0227-4EE9-A1B6-14E89144FE43}" sibTransId="{E1ED577A-1B1F-42C5-8BA8-929F2C44902B}"/>
    <dgm:cxn modelId="{667C31D4-3279-47B7-9383-E43DF25C9235}" type="presOf" srcId="{56364A6A-B7B5-485D-ABB7-668DBF1A0EAB}" destId="{B1EB8EA9-A509-47BB-BE2A-A92A44630B02}" srcOrd="0" destOrd="0" presId="urn:microsoft.com/office/officeart/2018/2/layout/IconVerticalSolidList"/>
    <dgm:cxn modelId="{7B549BE7-C7F0-4A63-BA9C-504C4F4E4B81}" srcId="{23456A22-B105-45B2-8CC1-D9D8FBFFFB49}" destId="{C92D6370-0BC3-48E4-8096-A24EA12240CD}" srcOrd="4" destOrd="0" parTransId="{9201F1A7-095F-447E-AB1C-64BD661FDAF1}" sibTransId="{CA98FB17-4734-4105-B44E-3FF625E2371A}"/>
    <dgm:cxn modelId="{0BE5A1E8-8207-4417-8249-0BE0CD66C7CF}" srcId="{23456A22-B105-45B2-8CC1-D9D8FBFFFB49}" destId="{3F1DC8E1-CF0D-4E5B-91E1-F24767ADF33D}" srcOrd="0" destOrd="0" parTransId="{F2CEC5AE-F05B-405C-AE24-EFA96B6EA121}" sibTransId="{455D775B-9191-4867-B093-B3C10F2B6191}"/>
    <dgm:cxn modelId="{F20D51EA-F1D3-4C29-9AD7-EB85B7D9BBD5}" type="presOf" srcId="{E89F414B-1B78-47A0-BD92-563E8C850814}" destId="{79278FA1-493D-4A9A-986D-B412554ED8D8}" srcOrd="0" destOrd="0" presId="urn:microsoft.com/office/officeart/2018/2/layout/IconVerticalSolidList"/>
    <dgm:cxn modelId="{E8CCA96E-046D-4E90-B123-28D381C48A82}" type="presParOf" srcId="{0F67D176-4178-4257-AB72-F38DE0F9E02C}" destId="{D4DE5D37-4869-4D32-B62A-D987C35E9B2E}" srcOrd="0" destOrd="0" presId="urn:microsoft.com/office/officeart/2018/2/layout/IconVerticalSolidList"/>
    <dgm:cxn modelId="{7E699059-8B74-405E-A570-68ABC8E5DEDD}" type="presParOf" srcId="{D4DE5D37-4869-4D32-B62A-D987C35E9B2E}" destId="{35B8021D-EE28-4C45-B02E-605068D1C92B}" srcOrd="0" destOrd="0" presId="urn:microsoft.com/office/officeart/2018/2/layout/IconVerticalSolidList"/>
    <dgm:cxn modelId="{F17F28F0-D275-4191-BAC1-C50942C02FE7}" type="presParOf" srcId="{D4DE5D37-4869-4D32-B62A-D987C35E9B2E}" destId="{01FDA507-CD2D-4BC6-B6DF-DF6A4338C869}" srcOrd="1" destOrd="0" presId="urn:microsoft.com/office/officeart/2018/2/layout/IconVerticalSolidList"/>
    <dgm:cxn modelId="{33646548-4F0D-4B46-8F59-CB28F27BAC6D}" type="presParOf" srcId="{D4DE5D37-4869-4D32-B62A-D987C35E9B2E}" destId="{B43ED8E1-96AD-4A43-9008-2AD33E540189}" srcOrd="2" destOrd="0" presId="urn:microsoft.com/office/officeart/2018/2/layout/IconVerticalSolidList"/>
    <dgm:cxn modelId="{2A2BDC3D-1D87-42D4-9EA4-FF9E5B57774D}" type="presParOf" srcId="{D4DE5D37-4869-4D32-B62A-D987C35E9B2E}" destId="{C9D02EA5-BDE7-4A99-93A5-52A6C7102A99}" srcOrd="3" destOrd="0" presId="urn:microsoft.com/office/officeart/2018/2/layout/IconVerticalSolidList"/>
    <dgm:cxn modelId="{1AAE92A4-EC18-4ADF-92F3-09669D6F35A3}" type="presParOf" srcId="{0F67D176-4178-4257-AB72-F38DE0F9E02C}" destId="{149C6A7A-04B3-4DA8-B0E4-BF315203F4D3}" srcOrd="1" destOrd="0" presId="urn:microsoft.com/office/officeart/2018/2/layout/IconVerticalSolidList"/>
    <dgm:cxn modelId="{5D165B0C-06DD-438C-92FA-EFC5AEDBC67E}" type="presParOf" srcId="{0F67D176-4178-4257-AB72-F38DE0F9E02C}" destId="{8F2E14A2-66FA-49A0-91CF-CA1A17C10CF6}" srcOrd="2" destOrd="0" presId="urn:microsoft.com/office/officeart/2018/2/layout/IconVerticalSolidList"/>
    <dgm:cxn modelId="{4440166F-9673-4082-9BD3-6A135FCE014D}" type="presParOf" srcId="{8F2E14A2-66FA-49A0-91CF-CA1A17C10CF6}" destId="{6F18E8FF-BAF7-4045-AE6E-3A1210C9E276}" srcOrd="0" destOrd="0" presId="urn:microsoft.com/office/officeart/2018/2/layout/IconVerticalSolidList"/>
    <dgm:cxn modelId="{63FD747C-B338-46F7-8464-E4B5187C6D23}" type="presParOf" srcId="{8F2E14A2-66FA-49A0-91CF-CA1A17C10CF6}" destId="{15D5695A-BC43-4082-9C49-E66C32AFC95B}" srcOrd="1" destOrd="0" presId="urn:microsoft.com/office/officeart/2018/2/layout/IconVerticalSolidList"/>
    <dgm:cxn modelId="{0F11BE36-3BE1-425E-9D81-086B771F8F12}" type="presParOf" srcId="{8F2E14A2-66FA-49A0-91CF-CA1A17C10CF6}" destId="{22ECD511-1364-477B-A439-F1BAD9296C59}" srcOrd="2" destOrd="0" presId="urn:microsoft.com/office/officeart/2018/2/layout/IconVerticalSolidList"/>
    <dgm:cxn modelId="{6DF8EEF6-5D9B-4D3F-BC21-AE23020866E8}" type="presParOf" srcId="{8F2E14A2-66FA-49A0-91CF-CA1A17C10CF6}" destId="{BFCE91F7-FE50-4B04-9A18-66BFFCE8B035}" srcOrd="3" destOrd="0" presId="urn:microsoft.com/office/officeart/2018/2/layout/IconVerticalSolidList"/>
    <dgm:cxn modelId="{D12D2F85-DB9E-4FFA-AD97-FD27AF6AF4DC}" type="presParOf" srcId="{0F67D176-4178-4257-AB72-F38DE0F9E02C}" destId="{F8C4A199-9C96-4685-BA41-048EBD1F2099}" srcOrd="3" destOrd="0" presId="urn:microsoft.com/office/officeart/2018/2/layout/IconVerticalSolidList"/>
    <dgm:cxn modelId="{F39609D9-147E-4D2D-9B58-6D647330EEFF}" type="presParOf" srcId="{0F67D176-4178-4257-AB72-F38DE0F9E02C}" destId="{01F7AF62-A296-4B5B-B7C8-508613F43F62}" srcOrd="4" destOrd="0" presId="urn:microsoft.com/office/officeart/2018/2/layout/IconVerticalSolidList"/>
    <dgm:cxn modelId="{298B6AF9-02F8-4A4F-8F89-5B8E331BA8D3}" type="presParOf" srcId="{01F7AF62-A296-4B5B-B7C8-508613F43F62}" destId="{F73EF204-6B98-43E7-B432-F666585705E1}" srcOrd="0" destOrd="0" presId="urn:microsoft.com/office/officeart/2018/2/layout/IconVerticalSolidList"/>
    <dgm:cxn modelId="{985A4426-E9B0-4D9E-9683-FFEE36C331E3}" type="presParOf" srcId="{01F7AF62-A296-4B5B-B7C8-508613F43F62}" destId="{A5C125E5-7FB6-401D-8EA7-B1675C0E18BD}" srcOrd="1" destOrd="0" presId="urn:microsoft.com/office/officeart/2018/2/layout/IconVerticalSolidList"/>
    <dgm:cxn modelId="{C0BC86DB-921E-46FB-960C-104658EC4EA0}" type="presParOf" srcId="{01F7AF62-A296-4B5B-B7C8-508613F43F62}" destId="{C6FA9901-BB27-4603-A411-432495451524}" srcOrd="2" destOrd="0" presId="urn:microsoft.com/office/officeart/2018/2/layout/IconVerticalSolidList"/>
    <dgm:cxn modelId="{3D21BF12-9E55-453E-A6C4-475BCC55FA34}" type="presParOf" srcId="{01F7AF62-A296-4B5B-B7C8-508613F43F62}" destId="{79278FA1-493D-4A9A-986D-B412554ED8D8}" srcOrd="3" destOrd="0" presId="urn:microsoft.com/office/officeart/2018/2/layout/IconVerticalSolidList"/>
    <dgm:cxn modelId="{2F96EB1A-A781-4C43-824E-80E77FB8A12F}" type="presParOf" srcId="{0F67D176-4178-4257-AB72-F38DE0F9E02C}" destId="{06E5EB93-06A2-4368-BBE9-E61369ACCF9B}" srcOrd="5" destOrd="0" presId="urn:microsoft.com/office/officeart/2018/2/layout/IconVerticalSolidList"/>
    <dgm:cxn modelId="{0AE530A1-DFF9-43D5-B292-7D67EE874B0C}" type="presParOf" srcId="{0F67D176-4178-4257-AB72-F38DE0F9E02C}" destId="{9D020B3C-E4C6-48FC-BB8C-D2207DEB7966}" srcOrd="6" destOrd="0" presId="urn:microsoft.com/office/officeart/2018/2/layout/IconVerticalSolidList"/>
    <dgm:cxn modelId="{B4FF760D-6137-430F-86B0-3723A88619C5}" type="presParOf" srcId="{9D020B3C-E4C6-48FC-BB8C-D2207DEB7966}" destId="{3BA56E0B-9A57-4870-9793-734EDB85CBC9}" srcOrd="0" destOrd="0" presId="urn:microsoft.com/office/officeart/2018/2/layout/IconVerticalSolidList"/>
    <dgm:cxn modelId="{BB28C817-DEAF-4B89-9B08-25CF1613C0B5}" type="presParOf" srcId="{9D020B3C-E4C6-48FC-BB8C-D2207DEB7966}" destId="{2A729916-F62E-4605-BACE-51225D287FE7}" srcOrd="1" destOrd="0" presId="urn:microsoft.com/office/officeart/2018/2/layout/IconVerticalSolidList"/>
    <dgm:cxn modelId="{690AC139-4E4A-4A1C-9925-E52BA0FDCAB0}" type="presParOf" srcId="{9D020B3C-E4C6-48FC-BB8C-D2207DEB7966}" destId="{E3EBD248-63F7-4969-8911-9268B8DD0F96}" srcOrd="2" destOrd="0" presId="urn:microsoft.com/office/officeart/2018/2/layout/IconVerticalSolidList"/>
    <dgm:cxn modelId="{548ABCCA-41D1-4028-AD26-95BA4FDEA32A}" type="presParOf" srcId="{9D020B3C-E4C6-48FC-BB8C-D2207DEB7966}" destId="{B1EB8EA9-A509-47BB-BE2A-A92A44630B02}" srcOrd="3" destOrd="0" presId="urn:microsoft.com/office/officeart/2018/2/layout/IconVerticalSolidList"/>
    <dgm:cxn modelId="{DEDC3233-DE7A-405D-B74B-EDCCBD1F22CC}" type="presParOf" srcId="{0F67D176-4178-4257-AB72-F38DE0F9E02C}" destId="{DFE0940C-3FCA-449E-851B-8C9144F67A48}" srcOrd="7" destOrd="0" presId="urn:microsoft.com/office/officeart/2018/2/layout/IconVerticalSolidList"/>
    <dgm:cxn modelId="{0C9F82CF-457E-4409-8613-459422FA31FF}" type="presParOf" srcId="{0F67D176-4178-4257-AB72-F38DE0F9E02C}" destId="{45B3BC07-B0A1-43D1-BB33-58AD0F7E8C85}" srcOrd="8" destOrd="0" presId="urn:microsoft.com/office/officeart/2018/2/layout/IconVerticalSolidList"/>
    <dgm:cxn modelId="{D1F1C7F1-E9A6-4312-AF19-3F225F2B6DBF}" type="presParOf" srcId="{45B3BC07-B0A1-43D1-BB33-58AD0F7E8C85}" destId="{B91C9775-BA0E-4B7A-8DFC-D4F047F4BC68}" srcOrd="0" destOrd="0" presId="urn:microsoft.com/office/officeart/2018/2/layout/IconVerticalSolidList"/>
    <dgm:cxn modelId="{32CE8C37-662A-4636-8093-131EAE73B77A}" type="presParOf" srcId="{45B3BC07-B0A1-43D1-BB33-58AD0F7E8C85}" destId="{0F8B7F5D-9C6A-451D-A1BB-33FCFF687164}" srcOrd="1" destOrd="0" presId="urn:microsoft.com/office/officeart/2018/2/layout/IconVerticalSolidList"/>
    <dgm:cxn modelId="{D974C10F-A540-47A3-9AD5-767D733983D5}" type="presParOf" srcId="{45B3BC07-B0A1-43D1-BB33-58AD0F7E8C85}" destId="{21DC59FF-0772-4444-BAD7-94F46B766313}" srcOrd="2" destOrd="0" presId="urn:microsoft.com/office/officeart/2018/2/layout/IconVerticalSolidList"/>
    <dgm:cxn modelId="{5D40B3F7-6606-480F-8626-BF3502454C0E}" type="presParOf" srcId="{45B3BC07-B0A1-43D1-BB33-58AD0F7E8C85}" destId="{D6E2BE23-733A-468E-8F75-842D7C22F6C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1F3DF4-A08D-467A-BBF8-1F23A3FCDE8D}"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US"/>
        </a:p>
      </dgm:t>
    </dgm:pt>
    <dgm:pt modelId="{9204F1D3-6050-4FC6-80A8-1B204401391C}">
      <dgm:prSet/>
      <dgm:spPr/>
      <dgm:t>
        <a:bodyPr/>
        <a:lstStyle/>
        <a:p>
          <a:r>
            <a:rPr lang="en-US"/>
            <a:t>Available</a:t>
          </a:r>
        </a:p>
      </dgm:t>
    </dgm:pt>
    <dgm:pt modelId="{1D596CD2-7A61-4D53-9FCF-E85C34084A46}" type="parTrans" cxnId="{D2F58BBB-86E2-4564-9E05-2431776B55A2}">
      <dgm:prSet/>
      <dgm:spPr/>
      <dgm:t>
        <a:bodyPr/>
        <a:lstStyle/>
        <a:p>
          <a:endParaRPr lang="en-US"/>
        </a:p>
      </dgm:t>
    </dgm:pt>
    <dgm:pt modelId="{F2F765F8-62CB-4667-A6A9-D49B08174492}" type="sibTrans" cxnId="{D2F58BBB-86E2-4564-9E05-2431776B55A2}">
      <dgm:prSet/>
      <dgm:spPr/>
      <dgm:t>
        <a:bodyPr/>
        <a:lstStyle/>
        <a:p>
          <a:endParaRPr lang="en-US"/>
        </a:p>
      </dgm:t>
    </dgm:pt>
    <dgm:pt modelId="{AC519DF4-4ABB-4BD7-B275-5EF90E0F0F05}">
      <dgm:prSet/>
      <dgm:spPr/>
      <dgm:t>
        <a:bodyPr/>
        <a:lstStyle/>
        <a:p>
          <a:r>
            <a:rPr lang="en-US"/>
            <a:t>Accessible</a:t>
          </a:r>
        </a:p>
      </dgm:t>
    </dgm:pt>
    <dgm:pt modelId="{C81D3630-55C9-44B7-9E0C-DBE84EC1CCDE}" type="parTrans" cxnId="{917F5011-E889-4BD2-905D-D94099ED8F99}">
      <dgm:prSet/>
      <dgm:spPr/>
      <dgm:t>
        <a:bodyPr/>
        <a:lstStyle/>
        <a:p>
          <a:endParaRPr lang="en-US"/>
        </a:p>
      </dgm:t>
    </dgm:pt>
    <dgm:pt modelId="{196B4A68-A0B3-4A38-9A1F-894BDA3477D3}" type="sibTrans" cxnId="{917F5011-E889-4BD2-905D-D94099ED8F99}">
      <dgm:prSet/>
      <dgm:spPr/>
      <dgm:t>
        <a:bodyPr/>
        <a:lstStyle/>
        <a:p>
          <a:endParaRPr lang="en-US"/>
        </a:p>
      </dgm:t>
    </dgm:pt>
    <dgm:pt modelId="{2C0009C5-732A-4EA2-A364-305CDC3471EA}">
      <dgm:prSet/>
      <dgm:spPr/>
      <dgm:t>
        <a:bodyPr/>
        <a:lstStyle/>
        <a:p>
          <a:r>
            <a:rPr lang="en-US"/>
            <a:t>Affordable</a:t>
          </a:r>
        </a:p>
      </dgm:t>
    </dgm:pt>
    <dgm:pt modelId="{6CF05C27-1131-4ECA-9784-2AE87D6597C4}" type="parTrans" cxnId="{93AFE45F-A258-49EE-805D-50C04C072121}">
      <dgm:prSet/>
      <dgm:spPr/>
      <dgm:t>
        <a:bodyPr/>
        <a:lstStyle/>
        <a:p>
          <a:endParaRPr lang="en-US"/>
        </a:p>
      </dgm:t>
    </dgm:pt>
    <dgm:pt modelId="{E759729B-2819-4631-B565-013E3B169837}" type="sibTrans" cxnId="{93AFE45F-A258-49EE-805D-50C04C072121}">
      <dgm:prSet/>
      <dgm:spPr/>
      <dgm:t>
        <a:bodyPr/>
        <a:lstStyle/>
        <a:p>
          <a:endParaRPr lang="en-US"/>
        </a:p>
      </dgm:t>
    </dgm:pt>
    <dgm:pt modelId="{B7B7BB8F-A15F-4FAD-A327-56EBBC8D5F47}">
      <dgm:prSet/>
      <dgm:spPr/>
      <dgm:t>
        <a:bodyPr/>
        <a:lstStyle/>
        <a:p>
          <a:r>
            <a:rPr lang="en-US"/>
            <a:t>Attractive</a:t>
          </a:r>
        </a:p>
      </dgm:t>
    </dgm:pt>
    <dgm:pt modelId="{6C9971DF-5216-47C2-A81D-1373E95AA953}" type="parTrans" cxnId="{58347124-438E-4038-B664-9E34681E977D}">
      <dgm:prSet/>
      <dgm:spPr/>
      <dgm:t>
        <a:bodyPr/>
        <a:lstStyle/>
        <a:p>
          <a:endParaRPr lang="en-US"/>
        </a:p>
      </dgm:t>
    </dgm:pt>
    <dgm:pt modelId="{23D3F718-9E06-43DB-AA38-6C965CB00C19}" type="sibTrans" cxnId="{58347124-438E-4038-B664-9E34681E977D}">
      <dgm:prSet/>
      <dgm:spPr/>
      <dgm:t>
        <a:bodyPr/>
        <a:lstStyle/>
        <a:p>
          <a:endParaRPr lang="en-US"/>
        </a:p>
      </dgm:t>
    </dgm:pt>
    <dgm:pt modelId="{53BDEB1A-12A9-476A-8B7B-F111C5392DC0}">
      <dgm:prSet/>
      <dgm:spPr/>
      <dgm:t>
        <a:bodyPr/>
        <a:lstStyle/>
        <a:p>
          <a:r>
            <a:rPr lang="en-US"/>
            <a:t>Evidence-based </a:t>
          </a:r>
        </a:p>
      </dgm:t>
    </dgm:pt>
    <dgm:pt modelId="{DB48BACC-6582-4C51-91F0-426892E51C02}" type="parTrans" cxnId="{CC2B0BAE-0CB5-48DB-A5D1-BFDCAAA3DA96}">
      <dgm:prSet/>
      <dgm:spPr/>
      <dgm:t>
        <a:bodyPr/>
        <a:lstStyle/>
        <a:p>
          <a:endParaRPr lang="en-US"/>
        </a:p>
      </dgm:t>
    </dgm:pt>
    <dgm:pt modelId="{89BE2155-A68E-4F87-869A-570DE936B73A}" type="sibTrans" cxnId="{CC2B0BAE-0CB5-48DB-A5D1-BFDCAAA3DA96}">
      <dgm:prSet/>
      <dgm:spPr/>
      <dgm:t>
        <a:bodyPr/>
        <a:lstStyle/>
        <a:p>
          <a:endParaRPr lang="en-US"/>
        </a:p>
      </dgm:t>
    </dgm:pt>
    <dgm:pt modelId="{C9A0FBFC-7A4E-4340-971E-AACADB36C340}">
      <dgm:prSet/>
      <dgm:spPr/>
      <dgm:t>
        <a:bodyPr/>
        <a:lstStyle/>
        <a:p>
          <a:r>
            <a:rPr lang="en-US"/>
            <a:t>Diverse</a:t>
          </a:r>
        </a:p>
      </dgm:t>
    </dgm:pt>
    <dgm:pt modelId="{B8549A05-64F8-493D-9B71-11D5DE7A4E0E}" type="parTrans" cxnId="{C61A98FC-A896-4B9D-8804-4EB4AE4C6D4B}">
      <dgm:prSet/>
      <dgm:spPr/>
      <dgm:t>
        <a:bodyPr/>
        <a:lstStyle/>
        <a:p>
          <a:endParaRPr lang="en-US"/>
        </a:p>
      </dgm:t>
    </dgm:pt>
    <dgm:pt modelId="{771650AE-B6AA-427C-A2E0-A80030EF8096}" type="sibTrans" cxnId="{C61A98FC-A896-4B9D-8804-4EB4AE4C6D4B}">
      <dgm:prSet/>
      <dgm:spPr/>
      <dgm:t>
        <a:bodyPr/>
        <a:lstStyle/>
        <a:p>
          <a:endParaRPr lang="en-US"/>
        </a:p>
      </dgm:t>
    </dgm:pt>
    <dgm:pt modelId="{24162980-453E-4157-BD72-9D8549EC3F1F}" type="pres">
      <dgm:prSet presAssocID="{BF1F3DF4-A08D-467A-BBF8-1F23A3FCDE8D}" presName="compositeShape" presStyleCnt="0">
        <dgm:presLayoutVars>
          <dgm:chMax val="7"/>
          <dgm:dir/>
          <dgm:resizeHandles val="exact"/>
        </dgm:presLayoutVars>
      </dgm:prSet>
      <dgm:spPr/>
    </dgm:pt>
    <dgm:pt modelId="{2C1869F9-D0AE-483B-B629-C309067D125A}" type="pres">
      <dgm:prSet presAssocID="{9204F1D3-6050-4FC6-80A8-1B204401391C}" presName="circ1" presStyleLbl="vennNode1" presStyleIdx="0" presStyleCnt="6"/>
      <dgm:spPr/>
    </dgm:pt>
    <dgm:pt modelId="{A7FA951C-960C-4F7A-BA78-BD0C89EB7208}" type="pres">
      <dgm:prSet presAssocID="{9204F1D3-6050-4FC6-80A8-1B204401391C}" presName="circ1Tx" presStyleLbl="revTx" presStyleIdx="0" presStyleCnt="0">
        <dgm:presLayoutVars>
          <dgm:chMax val="0"/>
          <dgm:chPref val="0"/>
          <dgm:bulletEnabled val="1"/>
        </dgm:presLayoutVars>
      </dgm:prSet>
      <dgm:spPr/>
    </dgm:pt>
    <dgm:pt modelId="{FA93CAB1-0A9E-457F-B0C3-3AB99A77DAFC}" type="pres">
      <dgm:prSet presAssocID="{AC519DF4-4ABB-4BD7-B275-5EF90E0F0F05}" presName="circ2" presStyleLbl="vennNode1" presStyleIdx="1" presStyleCnt="6"/>
      <dgm:spPr/>
    </dgm:pt>
    <dgm:pt modelId="{2705BA43-C8C3-40C9-8419-A4CF7F74158F}" type="pres">
      <dgm:prSet presAssocID="{AC519DF4-4ABB-4BD7-B275-5EF90E0F0F05}" presName="circ2Tx" presStyleLbl="revTx" presStyleIdx="0" presStyleCnt="0">
        <dgm:presLayoutVars>
          <dgm:chMax val="0"/>
          <dgm:chPref val="0"/>
          <dgm:bulletEnabled val="1"/>
        </dgm:presLayoutVars>
      </dgm:prSet>
      <dgm:spPr/>
    </dgm:pt>
    <dgm:pt modelId="{93BE7FD7-4E4F-4028-A1B6-7CAB763B91E3}" type="pres">
      <dgm:prSet presAssocID="{2C0009C5-732A-4EA2-A364-305CDC3471EA}" presName="circ3" presStyleLbl="vennNode1" presStyleIdx="2" presStyleCnt="6"/>
      <dgm:spPr/>
    </dgm:pt>
    <dgm:pt modelId="{31CFD0A4-4803-4976-990D-BF0E865E3377}" type="pres">
      <dgm:prSet presAssocID="{2C0009C5-732A-4EA2-A364-305CDC3471EA}" presName="circ3Tx" presStyleLbl="revTx" presStyleIdx="0" presStyleCnt="0">
        <dgm:presLayoutVars>
          <dgm:chMax val="0"/>
          <dgm:chPref val="0"/>
          <dgm:bulletEnabled val="1"/>
        </dgm:presLayoutVars>
      </dgm:prSet>
      <dgm:spPr/>
    </dgm:pt>
    <dgm:pt modelId="{AFC6CA79-C25A-4B75-B3F6-66B0AF1708EB}" type="pres">
      <dgm:prSet presAssocID="{B7B7BB8F-A15F-4FAD-A327-56EBBC8D5F47}" presName="circ4" presStyleLbl="vennNode1" presStyleIdx="3" presStyleCnt="6"/>
      <dgm:spPr/>
    </dgm:pt>
    <dgm:pt modelId="{36877E10-59E4-498E-A712-86A7529ED2B5}" type="pres">
      <dgm:prSet presAssocID="{B7B7BB8F-A15F-4FAD-A327-56EBBC8D5F47}" presName="circ4Tx" presStyleLbl="revTx" presStyleIdx="0" presStyleCnt="0">
        <dgm:presLayoutVars>
          <dgm:chMax val="0"/>
          <dgm:chPref val="0"/>
          <dgm:bulletEnabled val="1"/>
        </dgm:presLayoutVars>
      </dgm:prSet>
      <dgm:spPr/>
    </dgm:pt>
    <dgm:pt modelId="{77365A2A-E24A-4587-B728-97A1EB9AC7A0}" type="pres">
      <dgm:prSet presAssocID="{53BDEB1A-12A9-476A-8B7B-F111C5392DC0}" presName="circ5" presStyleLbl="vennNode1" presStyleIdx="4" presStyleCnt="6"/>
      <dgm:spPr/>
    </dgm:pt>
    <dgm:pt modelId="{551E3DE6-571E-49F4-8107-CFCB7C88C441}" type="pres">
      <dgm:prSet presAssocID="{53BDEB1A-12A9-476A-8B7B-F111C5392DC0}" presName="circ5Tx" presStyleLbl="revTx" presStyleIdx="0" presStyleCnt="0">
        <dgm:presLayoutVars>
          <dgm:chMax val="0"/>
          <dgm:chPref val="0"/>
          <dgm:bulletEnabled val="1"/>
        </dgm:presLayoutVars>
      </dgm:prSet>
      <dgm:spPr/>
    </dgm:pt>
    <dgm:pt modelId="{436DD877-0810-4F11-824F-A977B3CECE13}" type="pres">
      <dgm:prSet presAssocID="{C9A0FBFC-7A4E-4340-971E-AACADB36C340}" presName="circ6" presStyleLbl="vennNode1" presStyleIdx="5" presStyleCnt="6"/>
      <dgm:spPr/>
    </dgm:pt>
    <dgm:pt modelId="{270A599A-BBD3-4CAD-8310-78876AFC878C}" type="pres">
      <dgm:prSet presAssocID="{C9A0FBFC-7A4E-4340-971E-AACADB36C340}" presName="circ6Tx" presStyleLbl="revTx" presStyleIdx="0" presStyleCnt="0">
        <dgm:presLayoutVars>
          <dgm:chMax val="0"/>
          <dgm:chPref val="0"/>
          <dgm:bulletEnabled val="1"/>
        </dgm:presLayoutVars>
      </dgm:prSet>
      <dgm:spPr/>
    </dgm:pt>
  </dgm:ptLst>
  <dgm:cxnLst>
    <dgm:cxn modelId="{917F5011-E889-4BD2-905D-D94099ED8F99}" srcId="{BF1F3DF4-A08D-467A-BBF8-1F23A3FCDE8D}" destId="{AC519DF4-4ABB-4BD7-B275-5EF90E0F0F05}" srcOrd="1" destOrd="0" parTransId="{C81D3630-55C9-44B7-9E0C-DBE84EC1CCDE}" sibTransId="{196B4A68-A0B3-4A38-9A1F-894BDA3477D3}"/>
    <dgm:cxn modelId="{104F6F14-FAF2-44D5-AA4B-5C46DFCA6DD1}" type="presOf" srcId="{AC519DF4-4ABB-4BD7-B275-5EF90E0F0F05}" destId="{2705BA43-C8C3-40C9-8419-A4CF7F74158F}" srcOrd="0" destOrd="0" presId="urn:microsoft.com/office/officeart/2005/8/layout/venn1"/>
    <dgm:cxn modelId="{D9F4D41C-4D15-43A1-BCEC-ECA39B224B4E}" type="presOf" srcId="{53BDEB1A-12A9-476A-8B7B-F111C5392DC0}" destId="{551E3DE6-571E-49F4-8107-CFCB7C88C441}" srcOrd="0" destOrd="0" presId="urn:microsoft.com/office/officeart/2005/8/layout/venn1"/>
    <dgm:cxn modelId="{58347124-438E-4038-B664-9E34681E977D}" srcId="{BF1F3DF4-A08D-467A-BBF8-1F23A3FCDE8D}" destId="{B7B7BB8F-A15F-4FAD-A327-56EBBC8D5F47}" srcOrd="3" destOrd="0" parTransId="{6C9971DF-5216-47C2-A81D-1373E95AA953}" sibTransId="{23D3F718-9E06-43DB-AA38-6C965CB00C19}"/>
    <dgm:cxn modelId="{93AFE45F-A258-49EE-805D-50C04C072121}" srcId="{BF1F3DF4-A08D-467A-BBF8-1F23A3FCDE8D}" destId="{2C0009C5-732A-4EA2-A364-305CDC3471EA}" srcOrd="2" destOrd="0" parTransId="{6CF05C27-1131-4ECA-9784-2AE87D6597C4}" sibTransId="{E759729B-2819-4631-B565-013E3B169837}"/>
    <dgm:cxn modelId="{17D55652-293B-4CB7-B12A-379D41A99359}" type="presOf" srcId="{BF1F3DF4-A08D-467A-BBF8-1F23A3FCDE8D}" destId="{24162980-453E-4157-BD72-9D8549EC3F1F}" srcOrd="0" destOrd="0" presId="urn:microsoft.com/office/officeart/2005/8/layout/venn1"/>
    <dgm:cxn modelId="{CC2B0BAE-0CB5-48DB-A5D1-BFDCAAA3DA96}" srcId="{BF1F3DF4-A08D-467A-BBF8-1F23A3FCDE8D}" destId="{53BDEB1A-12A9-476A-8B7B-F111C5392DC0}" srcOrd="4" destOrd="0" parTransId="{DB48BACC-6582-4C51-91F0-426892E51C02}" sibTransId="{89BE2155-A68E-4F87-869A-570DE936B73A}"/>
    <dgm:cxn modelId="{4370D3B2-F6C9-4D32-BD5B-F1F1ADE1AB0E}" type="presOf" srcId="{C9A0FBFC-7A4E-4340-971E-AACADB36C340}" destId="{270A599A-BBD3-4CAD-8310-78876AFC878C}" srcOrd="0" destOrd="0" presId="urn:microsoft.com/office/officeart/2005/8/layout/venn1"/>
    <dgm:cxn modelId="{D2F58BBB-86E2-4564-9E05-2431776B55A2}" srcId="{BF1F3DF4-A08D-467A-BBF8-1F23A3FCDE8D}" destId="{9204F1D3-6050-4FC6-80A8-1B204401391C}" srcOrd="0" destOrd="0" parTransId="{1D596CD2-7A61-4D53-9FCF-E85C34084A46}" sibTransId="{F2F765F8-62CB-4667-A6A9-D49B08174492}"/>
    <dgm:cxn modelId="{56ED88D1-43A6-4C2C-9241-A640AEB40522}" type="presOf" srcId="{2C0009C5-732A-4EA2-A364-305CDC3471EA}" destId="{31CFD0A4-4803-4976-990D-BF0E865E3377}" srcOrd="0" destOrd="0" presId="urn:microsoft.com/office/officeart/2005/8/layout/venn1"/>
    <dgm:cxn modelId="{886303D5-9E1D-407F-A3C0-9B3A98A9BC6C}" type="presOf" srcId="{9204F1D3-6050-4FC6-80A8-1B204401391C}" destId="{A7FA951C-960C-4F7A-BA78-BD0C89EB7208}" srcOrd="0" destOrd="0" presId="urn:microsoft.com/office/officeart/2005/8/layout/venn1"/>
    <dgm:cxn modelId="{1B3A7AEB-22F7-450F-9C02-FEC49E2B0D1E}" type="presOf" srcId="{B7B7BB8F-A15F-4FAD-A327-56EBBC8D5F47}" destId="{36877E10-59E4-498E-A712-86A7529ED2B5}" srcOrd="0" destOrd="0" presId="urn:microsoft.com/office/officeart/2005/8/layout/venn1"/>
    <dgm:cxn modelId="{C61A98FC-A896-4B9D-8804-4EB4AE4C6D4B}" srcId="{BF1F3DF4-A08D-467A-BBF8-1F23A3FCDE8D}" destId="{C9A0FBFC-7A4E-4340-971E-AACADB36C340}" srcOrd="5" destOrd="0" parTransId="{B8549A05-64F8-493D-9B71-11D5DE7A4E0E}" sibTransId="{771650AE-B6AA-427C-A2E0-A80030EF8096}"/>
    <dgm:cxn modelId="{4D44CB8D-D4B1-401F-BF80-053E4C5C0CA0}" type="presParOf" srcId="{24162980-453E-4157-BD72-9D8549EC3F1F}" destId="{2C1869F9-D0AE-483B-B629-C309067D125A}" srcOrd="0" destOrd="0" presId="urn:microsoft.com/office/officeart/2005/8/layout/venn1"/>
    <dgm:cxn modelId="{63C4342F-E868-4819-8C05-6D6FE3661B41}" type="presParOf" srcId="{24162980-453E-4157-BD72-9D8549EC3F1F}" destId="{A7FA951C-960C-4F7A-BA78-BD0C89EB7208}" srcOrd="1" destOrd="0" presId="urn:microsoft.com/office/officeart/2005/8/layout/venn1"/>
    <dgm:cxn modelId="{4967D9F2-863F-4DEB-BF23-6BE95FC136BF}" type="presParOf" srcId="{24162980-453E-4157-BD72-9D8549EC3F1F}" destId="{FA93CAB1-0A9E-457F-B0C3-3AB99A77DAFC}" srcOrd="2" destOrd="0" presId="urn:microsoft.com/office/officeart/2005/8/layout/venn1"/>
    <dgm:cxn modelId="{C3ABFC41-7139-4EBE-95CE-A40662FB671A}" type="presParOf" srcId="{24162980-453E-4157-BD72-9D8549EC3F1F}" destId="{2705BA43-C8C3-40C9-8419-A4CF7F74158F}" srcOrd="3" destOrd="0" presId="urn:microsoft.com/office/officeart/2005/8/layout/venn1"/>
    <dgm:cxn modelId="{4C88ABD2-232F-4C35-A38D-8717341B55EC}" type="presParOf" srcId="{24162980-453E-4157-BD72-9D8549EC3F1F}" destId="{93BE7FD7-4E4F-4028-A1B6-7CAB763B91E3}" srcOrd="4" destOrd="0" presId="urn:microsoft.com/office/officeart/2005/8/layout/venn1"/>
    <dgm:cxn modelId="{B3301C27-3202-4C46-BF36-51637F65A92D}" type="presParOf" srcId="{24162980-453E-4157-BD72-9D8549EC3F1F}" destId="{31CFD0A4-4803-4976-990D-BF0E865E3377}" srcOrd="5" destOrd="0" presId="urn:microsoft.com/office/officeart/2005/8/layout/venn1"/>
    <dgm:cxn modelId="{8206C06A-F177-4C1B-B1A0-BCF5624525E6}" type="presParOf" srcId="{24162980-453E-4157-BD72-9D8549EC3F1F}" destId="{AFC6CA79-C25A-4B75-B3F6-66B0AF1708EB}" srcOrd="6" destOrd="0" presId="urn:microsoft.com/office/officeart/2005/8/layout/venn1"/>
    <dgm:cxn modelId="{702FA169-4E8A-4439-A70A-81BAE6DA8746}" type="presParOf" srcId="{24162980-453E-4157-BD72-9D8549EC3F1F}" destId="{36877E10-59E4-498E-A712-86A7529ED2B5}" srcOrd="7" destOrd="0" presId="urn:microsoft.com/office/officeart/2005/8/layout/venn1"/>
    <dgm:cxn modelId="{39BBBD76-387D-450C-983E-DDCEB1B2F2D3}" type="presParOf" srcId="{24162980-453E-4157-BD72-9D8549EC3F1F}" destId="{77365A2A-E24A-4587-B728-97A1EB9AC7A0}" srcOrd="8" destOrd="0" presId="urn:microsoft.com/office/officeart/2005/8/layout/venn1"/>
    <dgm:cxn modelId="{169AA844-D04F-480D-97BA-2C993D4BC4CA}" type="presParOf" srcId="{24162980-453E-4157-BD72-9D8549EC3F1F}" destId="{551E3DE6-571E-49F4-8107-CFCB7C88C441}" srcOrd="9" destOrd="0" presId="urn:microsoft.com/office/officeart/2005/8/layout/venn1"/>
    <dgm:cxn modelId="{2ADD1FF6-B299-435F-B696-CACAD0EF2798}" type="presParOf" srcId="{24162980-453E-4157-BD72-9D8549EC3F1F}" destId="{436DD877-0810-4F11-824F-A977B3CECE13}" srcOrd="10" destOrd="0" presId="urn:microsoft.com/office/officeart/2005/8/layout/venn1"/>
    <dgm:cxn modelId="{EA6C611C-7252-45D5-A384-E2CDCA48DAAD}" type="presParOf" srcId="{24162980-453E-4157-BD72-9D8549EC3F1F}" destId="{270A599A-BBD3-4CAD-8310-78876AFC878C}"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E301E4-45A2-4035-8040-F7123529AA5B}" type="doc">
      <dgm:prSet loTypeId="urn:microsoft.com/office/officeart/2005/8/layout/radial5" loCatId="cycle" qsTypeId="urn:microsoft.com/office/officeart/2005/8/quickstyle/simple4" qsCatId="simple" csTypeId="urn:microsoft.com/office/officeart/2005/8/colors/accent1_2" csCatId="accent1" phldr="1"/>
      <dgm:spPr/>
      <dgm:t>
        <a:bodyPr/>
        <a:lstStyle/>
        <a:p>
          <a:endParaRPr lang="en-US"/>
        </a:p>
      </dgm:t>
    </dgm:pt>
    <dgm:pt modelId="{A5776FC6-AE50-4E6E-AD35-4A725A3D9B1F}">
      <dgm:prSet phldrT="[Text]"/>
      <dgm:spPr>
        <a:solidFill>
          <a:srgbClr val="0087B0"/>
        </a:solidFill>
      </dgm:spPr>
      <dgm:t>
        <a:bodyPr/>
        <a:lstStyle/>
        <a:p>
          <a:r>
            <a:rPr lang="en-US" dirty="0"/>
            <a:t>Recovery</a:t>
          </a:r>
        </a:p>
      </dgm:t>
    </dgm:pt>
    <dgm:pt modelId="{E89AEFAD-6E38-497A-984E-836DE9E5DD7D}" type="parTrans" cxnId="{3E12CD2A-7BE3-4FF3-A3A3-E2DD080E653F}">
      <dgm:prSet/>
      <dgm:spPr/>
      <dgm:t>
        <a:bodyPr/>
        <a:lstStyle/>
        <a:p>
          <a:endParaRPr lang="en-US"/>
        </a:p>
      </dgm:t>
    </dgm:pt>
    <dgm:pt modelId="{B7F237DB-269F-4162-91D8-4C55F5D3C3A9}" type="sibTrans" cxnId="{3E12CD2A-7BE3-4FF3-A3A3-E2DD080E653F}">
      <dgm:prSet/>
      <dgm:spPr/>
      <dgm:t>
        <a:bodyPr/>
        <a:lstStyle/>
        <a:p>
          <a:endParaRPr lang="en-US"/>
        </a:p>
      </dgm:t>
    </dgm:pt>
    <dgm:pt modelId="{939D9AB0-7B41-4DD5-B005-10C3966FA69E}">
      <dgm:prSet phldrT="[Text]"/>
      <dgm:spPr>
        <a:solidFill>
          <a:srgbClr val="0087B0"/>
        </a:solidFill>
      </dgm:spPr>
      <dgm:t>
        <a:bodyPr/>
        <a:lstStyle/>
        <a:p>
          <a:r>
            <a:rPr lang="en-US" dirty="0"/>
            <a:t>Mutual help organizations</a:t>
          </a:r>
        </a:p>
      </dgm:t>
    </dgm:pt>
    <dgm:pt modelId="{A7E0CFFC-4074-4227-A409-B99D821D78EC}" type="parTrans" cxnId="{91E1ECC6-5C36-4910-96A1-3D145A8F6CF6}">
      <dgm:prSet/>
      <dgm:spPr/>
      <dgm:t>
        <a:bodyPr/>
        <a:lstStyle/>
        <a:p>
          <a:endParaRPr lang="en-US"/>
        </a:p>
      </dgm:t>
    </dgm:pt>
    <dgm:pt modelId="{3F2EB94F-7C58-4BC0-B31D-DDAD029F7BBC}" type="sibTrans" cxnId="{91E1ECC6-5C36-4910-96A1-3D145A8F6CF6}">
      <dgm:prSet/>
      <dgm:spPr/>
      <dgm:t>
        <a:bodyPr/>
        <a:lstStyle/>
        <a:p>
          <a:endParaRPr lang="en-US"/>
        </a:p>
      </dgm:t>
    </dgm:pt>
    <dgm:pt modelId="{2EDEAE51-9AB2-4E3B-90C9-B152AD851E86}">
      <dgm:prSet phldrT="[Text]"/>
      <dgm:spPr>
        <a:solidFill>
          <a:srgbClr val="0087B0"/>
        </a:solidFill>
      </dgm:spPr>
      <dgm:t>
        <a:bodyPr/>
        <a:lstStyle/>
        <a:p>
          <a:r>
            <a:rPr lang="en-US" dirty="0"/>
            <a:t>Peer-based recovery support services</a:t>
          </a:r>
        </a:p>
      </dgm:t>
    </dgm:pt>
    <dgm:pt modelId="{7B044208-889C-45F9-9AD0-BFE300E8AA39}" type="parTrans" cxnId="{FBB29949-504A-4B8C-A09D-961D593EDD44}">
      <dgm:prSet/>
      <dgm:spPr/>
      <dgm:t>
        <a:bodyPr/>
        <a:lstStyle/>
        <a:p>
          <a:endParaRPr lang="en-US"/>
        </a:p>
      </dgm:t>
    </dgm:pt>
    <dgm:pt modelId="{D3F38613-AD25-4B9F-AF92-B614E2D05650}" type="sibTrans" cxnId="{FBB29949-504A-4B8C-A09D-961D593EDD44}">
      <dgm:prSet/>
      <dgm:spPr/>
      <dgm:t>
        <a:bodyPr/>
        <a:lstStyle/>
        <a:p>
          <a:endParaRPr lang="en-US"/>
        </a:p>
      </dgm:t>
    </dgm:pt>
    <dgm:pt modelId="{5D41DDB1-9D21-4EBC-81AD-CE6EBDFFFE9F}">
      <dgm:prSet phldrT="[Text]"/>
      <dgm:spPr>
        <a:solidFill>
          <a:srgbClr val="0087B0"/>
        </a:solidFill>
      </dgm:spPr>
      <dgm:t>
        <a:bodyPr/>
        <a:lstStyle/>
        <a:p>
          <a:r>
            <a:rPr lang="en-US" dirty="0"/>
            <a:t>Sober living environments</a:t>
          </a:r>
        </a:p>
      </dgm:t>
    </dgm:pt>
    <dgm:pt modelId="{43146121-16B4-4A7A-86A4-0EA0945FCB97}" type="parTrans" cxnId="{838B380C-7EB3-4DDD-9AF2-DB1FB8006319}">
      <dgm:prSet/>
      <dgm:spPr/>
      <dgm:t>
        <a:bodyPr/>
        <a:lstStyle/>
        <a:p>
          <a:endParaRPr lang="en-US"/>
        </a:p>
      </dgm:t>
    </dgm:pt>
    <dgm:pt modelId="{5EA9BBDA-1690-4AD8-A1B2-43AE0BC32AD0}" type="sibTrans" cxnId="{838B380C-7EB3-4DDD-9AF2-DB1FB8006319}">
      <dgm:prSet/>
      <dgm:spPr/>
      <dgm:t>
        <a:bodyPr/>
        <a:lstStyle/>
        <a:p>
          <a:endParaRPr lang="en-US"/>
        </a:p>
      </dgm:t>
    </dgm:pt>
    <dgm:pt modelId="{B42F493D-825A-4B24-BDBA-9664F7C0FC07}">
      <dgm:prSet phldrT="[Text]"/>
      <dgm:spPr>
        <a:solidFill>
          <a:srgbClr val="0087B0"/>
        </a:solidFill>
      </dgm:spPr>
      <dgm:t>
        <a:bodyPr/>
        <a:lstStyle/>
        <a:p>
          <a:r>
            <a:rPr lang="en-US" dirty="0"/>
            <a:t>Clinical models of long-term recovery management</a:t>
          </a:r>
        </a:p>
      </dgm:t>
    </dgm:pt>
    <dgm:pt modelId="{88B24FEA-FFB3-4786-95FE-407068DCF9C4}" type="parTrans" cxnId="{2213D82A-D7A3-4F55-8B3D-144191FA85F1}">
      <dgm:prSet/>
      <dgm:spPr/>
      <dgm:t>
        <a:bodyPr/>
        <a:lstStyle/>
        <a:p>
          <a:endParaRPr lang="en-US"/>
        </a:p>
      </dgm:t>
    </dgm:pt>
    <dgm:pt modelId="{D1E4ECC0-53EE-464D-B4E4-E4302152387B}" type="sibTrans" cxnId="{2213D82A-D7A3-4F55-8B3D-144191FA85F1}">
      <dgm:prSet/>
      <dgm:spPr/>
      <dgm:t>
        <a:bodyPr/>
        <a:lstStyle/>
        <a:p>
          <a:endParaRPr lang="en-US"/>
        </a:p>
      </dgm:t>
    </dgm:pt>
    <dgm:pt modelId="{53366689-B9C8-4EC6-BE99-423973E72C4A}">
      <dgm:prSet/>
      <dgm:spPr>
        <a:solidFill>
          <a:srgbClr val="0087B0"/>
        </a:solidFill>
      </dgm:spPr>
      <dgm:t>
        <a:bodyPr/>
        <a:lstStyle/>
        <a:p>
          <a:r>
            <a:rPr lang="en-US" dirty="0"/>
            <a:t>Recovery community centers</a:t>
          </a:r>
        </a:p>
      </dgm:t>
    </dgm:pt>
    <dgm:pt modelId="{690EC71B-AA20-44F7-8374-4B4D8E0EBBCD}" type="parTrans" cxnId="{9018D601-3338-4E32-903E-47FFF68E0B3F}">
      <dgm:prSet/>
      <dgm:spPr/>
      <dgm:t>
        <a:bodyPr/>
        <a:lstStyle/>
        <a:p>
          <a:endParaRPr lang="en-US"/>
        </a:p>
      </dgm:t>
    </dgm:pt>
    <dgm:pt modelId="{C139C29D-DA5A-4CF9-BC82-81B6B5D31521}" type="sibTrans" cxnId="{9018D601-3338-4E32-903E-47FFF68E0B3F}">
      <dgm:prSet/>
      <dgm:spPr/>
      <dgm:t>
        <a:bodyPr/>
        <a:lstStyle/>
        <a:p>
          <a:endParaRPr lang="en-US"/>
        </a:p>
      </dgm:t>
    </dgm:pt>
    <dgm:pt modelId="{7BECF7D5-91C7-4B02-A43A-058DFE6BA79D}">
      <dgm:prSet/>
      <dgm:spPr>
        <a:solidFill>
          <a:srgbClr val="0087B0"/>
        </a:solidFill>
      </dgm:spPr>
      <dgm:t>
        <a:bodyPr/>
        <a:lstStyle/>
        <a:p>
          <a:pPr>
            <a:spcAft>
              <a:spcPts val="0"/>
            </a:spcAft>
          </a:pPr>
          <a:r>
            <a:rPr lang="en-US" dirty="0"/>
            <a:t>Recovery supports in educational settings</a:t>
          </a:r>
        </a:p>
        <a:p>
          <a:pPr>
            <a:spcAft>
              <a:spcPts val="0"/>
            </a:spcAft>
          </a:pPr>
          <a:r>
            <a:rPr lang="en-US" dirty="0"/>
            <a:t>(sober dorms)</a:t>
          </a:r>
        </a:p>
      </dgm:t>
    </dgm:pt>
    <dgm:pt modelId="{B2423F06-116D-4A33-BC28-CC8037FC49DE}" type="parTrans" cxnId="{CD0B0C48-3896-4CDA-803C-D6E701BC7C53}">
      <dgm:prSet/>
      <dgm:spPr/>
      <dgm:t>
        <a:bodyPr/>
        <a:lstStyle/>
        <a:p>
          <a:endParaRPr lang="en-US"/>
        </a:p>
      </dgm:t>
    </dgm:pt>
    <dgm:pt modelId="{96FCEBB9-4695-42A7-9232-57AD6FF5BED5}" type="sibTrans" cxnId="{CD0B0C48-3896-4CDA-803C-D6E701BC7C53}">
      <dgm:prSet/>
      <dgm:spPr/>
      <dgm:t>
        <a:bodyPr/>
        <a:lstStyle/>
        <a:p>
          <a:endParaRPr lang="en-US"/>
        </a:p>
      </dgm:t>
    </dgm:pt>
    <dgm:pt modelId="{BAECD4B3-AE26-42B2-A53F-5999A45770D8}" type="pres">
      <dgm:prSet presAssocID="{BFE301E4-45A2-4035-8040-F7123529AA5B}" presName="Name0" presStyleCnt="0">
        <dgm:presLayoutVars>
          <dgm:chMax val="1"/>
          <dgm:dir/>
          <dgm:animLvl val="ctr"/>
          <dgm:resizeHandles val="exact"/>
        </dgm:presLayoutVars>
      </dgm:prSet>
      <dgm:spPr/>
    </dgm:pt>
    <dgm:pt modelId="{010C4F33-2701-4FE0-AF9E-82E67CB6B0F7}" type="pres">
      <dgm:prSet presAssocID="{A5776FC6-AE50-4E6E-AD35-4A725A3D9B1F}" presName="centerShape" presStyleLbl="node0" presStyleIdx="0" presStyleCnt="1"/>
      <dgm:spPr/>
    </dgm:pt>
    <dgm:pt modelId="{D829A53B-C553-43E7-B345-73C3385D4D02}" type="pres">
      <dgm:prSet presAssocID="{A7E0CFFC-4074-4227-A409-B99D821D78EC}" presName="parTrans" presStyleLbl="sibTrans2D1" presStyleIdx="0" presStyleCnt="6" custAng="10800000"/>
      <dgm:spPr/>
    </dgm:pt>
    <dgm:pt modelId="{C2B2DB7F-7763-441A-BB2B-FC710DDFF2CB}" type="pres">
      <dgm:prSet presAssocID="{A7E0CFFC-4074-4227-A409-B99D821D78EC}" presName="connectorText" presStyleLbl="sibTrans2D1" presStyleIdx="0" presStyleCnt="6"/>
      <dgm:spPr/>
    </dgm:pt>
    <dgm:pt modelId="{E107CD62-BA6A-4B0D-92B1-5CCB9917BFE6}" type="pres">
      <dgm:prSet presAssocID="{939D9AB0-7B41-4DD5-B005-10C3966FA69E}" presName="node" presStyleLbl="node1" presStyleIdx="0" presStyleCnt="6">
        <dgm:presLayoutVars>
          <dgm:bulletEnabled val="1"/>
        </dgm:presLayoutVars>
      </dgm:prSet>
      <dgm:spPr/>
    </dgm:pt>
    <dgm:pt modelId="{B2DDB1FC-8BE8-4A0D-BDA2-2B7B9942319A}" type="pres">
      <dgm:prSet presAssocID="{7B044208-889C-45F9-9AD0-BFE300E8AA39}" presName="parTrans" presStyleLbl="sibTrans2D1" presStyleIdx="1" presStyleCnt="6" custAng="10800000"/>
      <dgm:spPr/>
    </dgm:pt>
    <dgm:pt modelId="{3CD53188-8353-490D-A867-94E40BEABB21}" type="pres">
      <dgm:prSet presAssocID="{7B044208-889C-45F9-9AD0-BFE300E8AA39}" presName="connectorText" presStyleLbl="sibTrans2D1" presStyleIdx="1" presStyleCnt="6"/>
      <dgm:spPr/>
    </dgm:pt>
    <dgm:pt modelId="{4D7BBD42-7360-4D90-8558-014101612C8C}" type="pres">
      <dgm:prSet presAssocID="{2EDEAE51-9AB2-4E3B-90C9-B152AD851E86}" presName="node" presStyleLbl="node1" presStyleIdx="1" presStyleCnt="6" custRadScaleRad="92526" custRadScaleInc="8584">
        <dgm:presLayoutVars>
          <dgm:bulletEnabled val="1"/>
        </dgm:presLayoutVars>
      </dgm:prSet>
      <dgm:spPr/>
    </dgm:pt>
    <dgm:pt modelId="{809A9348-1740-4A48-95A4-62E386827927}" type="pres">
      <dgm:prSet presAssocID="{43146121-16B4-4A7A-86A4-0EA0945FCB97}" presName="parTrans" presStyleLbl="sibTrans2D1" presStyleIdx="2" presStyleCnt="6" custAng="10800000"/>
      <dgm:spPr/>
    </dgm:pt>
    <dgm:pt modelId="{E56F6097-C748-460A-B5D1-852EE6FD43A1}" type="pres">
      <dgm:prSet presAssocID="{43146121-16B4-4A7A-86A4-0EA0945FCB97}" presName="connectorText" presStyleLbl="sibTrans2D1" presStyleIdx="2" presStyleCnt="6"/>
      <dgm:spPr/>
    </dgm:pt>
    <dgm:pt modelId="{6F270CA2-77A1-4787-8BBD-BF59007AE148}" type="pres">
      <dgm:prSet presAssocID="{5D41DDB1-9D21-4EBC-81AD-CE6EBDFFFE9F}" presName="node" presStyleLbl="node1" presStyleIdx="2" presStyleCnt="6">
        <dgm:presLayoutVars>
          <dgm:bulletEnabled val="1"/>
        </dgm:presLayoutVars>
      </dgm:prSet>
      <dgm:spPr/>
    </dgm:pt>
    <dgm:pt modelId="{FF999A7C-5A38-406D-ACDA-F96DA5666ACC}" type="pres">
      <dgm:prSet presAssocID="{88B24FEA-FFB3-4786-95FE-407068DCF9C4}" presName="parTrans" presStyleLbl="sibTrans2D1" presStyleIdx="3" presStyleCnt="6" custAng="10800000"/>
      <dgm:spPr/>
    </dgm:pt>
    <dgm:pt modelId="{F6380F51-B368-4219-919B-3797FB304389}" type="pres">
      <dgm:prSet presAssocID="{88B24FEA-FFB3-4786-95FE-407068DCF9C4}" presName="connectorText" presStyleLbl="sibTrans2D1" presStyleIdx="3" presStyleCnt="6"/>
      <dgm:spPr/>
    </dgm:pt>
    <dgm:pt modelId="{55EF5F14-C397-4440-9101-85E07C1FBE4B}" type="pres">
      <dgm:prSet presAssocID="{B42F493D-825A-4B24-BDBA-9664F7C0FC07}" presName="node" presStyleLbl="node1" presStyleIdx="3" presStyleCnt="6" custRadScaleRad="94666" custRadScaleInc="423674">
        <dgm:presLayoutVars>
          <dgm:bulletEnabled val="1"/>
        </dgm:presLayoutVars>
      </dgm:prSet>
      <dgm:spPr/>
    </dgm:pt>
    <dgm:pt modelId="{B756C940-96D6-4D91-940E-936E14722F46}" type="pres">
      <dgm:prSet presAssocID="{690EC71B-AA20-44F7-8374-4B4D8E0EBBCD}" presName="parTrans" presStyleLbl="sibTrans2D1" presStyleIdx="4" presStyleCnt="6" custAng="10988171"/>
      <dgm:spPr/>
    </dgm:pt>
    <dgm:pt modelId="{835B15DC-0D3A-42F5-B124-4A13D61C340A}" type="pres">
      <dgm:prSet presAssocID="{690EC71B-AA20-44F7-8374-4B4D8E0EBBCD}" presName="connectorText" presStyleLbl="sibTrans2D1" presStyleIdx="4" presStyleCnt="6"/>
      <dgm:spPr/>
    </dgm:pt>
    <dgm:pt modelId="{40601B6C-BD2F-4A23-B472-B378853A465A}" type="pres">
      <dgm:prSet presAssocID="{53366689-B9C8-4EC6-BE99-423973E72C4A}" presName="node" presStyleLbl="node1" presStyleIdx="4" presStyleCnt="6" custRadScaleRad="88244" custRadScaleInc="-200000">
        <dgm:presLayoutVars>
          <dgm:bulletEnabled val="1"/>
        </dgm:presLayoutVars>
      </dgm:prSet>
      <dgm:spPr/>
    </dgm:pt>
    <dgm:pt modelId="{F6A67A55-77B4-49B9-BA29-DF8E5694A02B}" type="pres">
      <dgm:prSet presAssocID="{B2423F06-116D-4A33-BC28-CC8037FC49DE}" presName="parTrans" presStyleLbl="sibTrans2D1" presStyleIdx="5" presStyleCnt="6" custAng="10350952"/>
      <dgm:spPr/>
    </dgm:pt>
    <dgm:pt modelId="{B68FBA73-FA9B-414E-A959-15CBB68CFE15}" type="pres">
      <dgm:prSet presAssocID="{B2423F06-116D-4A33-BC28-CC8037FC49DE}" presName="connectorText" presStyleLbl="sibTrans2D1" presStyleIdx="5" presStyleCnt="6"/>
      <dgm:spPr/>
    </dgm:pt>
    <dgm:pt modelId="{0163AA69-260B-4649-9141-7F0295F915B1}" type="pres">
      <dgm:prSet presAssocID="{7BECF7D5-91C7-4B02-A43A-058DFE6BA79D}" presName="node" presStyleLbl="node1" presStyleIdx="5" presStyleCnt="6" custRadScaleRad="88367" custRadScaleInc="-194078">
        <dgm:presLayoutVars>
          <dgm:bulletEnabled val="1"/>
        </dgm:presLayoutVars>
      </dgm:prSet>
      <dgm:spPr/>
    </dgm:pt>
  </dgm:ptLst>
  <dgm:cxnLst>
    <dgm:cxn modelId="{9018D601-3338-4E32-903E-47FFF68E0B3F}" srcId="{A5776FC6-AE50-4E6E-AD35-4A725A3D9B1F}" destId="{53366689-B9C8-4EC6-BE99-423973E72C4A}" srcOrd="4" destOrd="0" parTransId="{690EC71B-AA20-44F7-8374-4B4D8E0EBBCD}" sibTransId="{C139C29D-DA5A-4CF9-BC82-81B6B5D31521}"/>
    <dgm:cxn modelId="{6F409709-E8CE-4BFB-A66A-4960291EEFE0}" type="presOf" srcId="{88B24FEA-FFB3-4786-95FE-407068DCF9C4}" destId="{FF999A7C-5A38-406D-ACDA-F96DA5666ACC}" srcOrd="0" destOrd="0" presId="urn:microsoft.com/office/officeart/2005/8/layout/radial5"/>
    <dgm:cxn modelId="{838B380C-7EB3-4DDD-9AF2-DB1FB8006319}" srcId="{A5776FC6-AE50-4E6E-AD35-4A725A3D9B1F}" destId="{5D41DDB1-9D21-4EBC-81AD-CE6EBDFFFE9F}" srcOrd="2" destOrd="0" parTransId="{43146121-16B4-4A7A-86A4-0EA0945FCB97}" sibTransId="{5EA9BBDA-1690-4AD8-A1B2-43AE0BC32AD0}"/>
    <dgm:cxn modelId="{32537524-4175-496C-BDC1-BD6121227F46}" type="presOf" srcId="{939D9AB0-7B41-4DD5-B005-10C3966FA69E}" destId="{E107CD62-BA6A-4B0D-92B1-5CCB9917BFE6}" srcOrd="0" destOrd="0" presId="urn:microsoft.com/office/officeart/2005/8/layout/radial5"/>
    <dgm:cxn modelId="{A8719027-013E-408F-92EB-CB1F9DB29C85}" type="presOf" srcId="{A7E0CFFC-4074-4227-A409-B99D821D78EC}" destId="{C2B2DB7F-7763-441A-BB2B-FC710DDFF2CB}" srcOrd="1" destOrd="0" presId="urn:microsoft.com/office/officeart/2005/8/layout/radial5"/>
    <dgm:cxn modelId="{3E12CD2A-7BE3-4FF3-A3A3-E2DD080E653F}" srcId="{BFE301E4-45A2-4035-8040-F7123529AA5B}" destId="{A5776FC6-AE50-4E6E-AD35-4A725A3D9B1F}" srcOrd="0" destOrd="0" parTransId="{E89AEFAD-6E38-497A-984E-836DE9E5DD7D}" sibTransId="{B7F237DB-269F-4162-91D8-4C55F5D3C3A9}"/>
    <dgm:cxn modelId="{2213D82A-D7A3-4F55-8B3D-144191FA85F1}" srcId="{A5776FC6-AE50-4E6E-AD35-4A725A3D9B1F}" destId="{B42F493D-825A-4B24-BDBA-9664F7C0FC07}" srcOrd="3" destOrd="0" parTransId="{88B24FEA-FFB3-4786-95FE-407068DCF9C4}" sibTransId="{D1E4ECC0-53EE-464D-B4E4-E4302152387B}"/>
    <dgm:cxn modelId="{D718833E-CA70-402A-AFE8-F07B5E349C22}" type="presOf" srcId="{A5776FC6-AE50-4E6E-AD35-4A725A3D9B1F}" destId="{010C4F33-2701-4FE0-AF9E-82E67CB6B0F7}" srcOrd="0" destOrd="0" presId="urn:microsoft.com/office/officeart/2005/8/layout/radial5"/>
    <dgm:cxn modelId="{B237875B-32E6-445D-9287-D6FD98607496}" type="presOf" srcId="{43146121-16B4-4A7A-86A4-0EA0945FCB97}" destId="{E56F6097-C748-460A-B5D1-852EE6FD43A1}" srcOrd="1" destOrd="0" presId="urn:microsoft.com/office/officeart/2005/8/layout/radial5"/>
    <dgm:cxn modelId="{CD0B0C48-3896-4CDA-803C-D6E701BC7C53}" srcId="{A5776FC6-AE50-4E6E-AD35-4A725A3D9B1F}" destId="{7BECF7D5-91C7-4B02-A43A-058DFE6BA79D}" srcOrd="5" destOrd="0" parTransId="{B2423F06-116D-4A33-BC28-CC8037FC49DE}" sibTransId="{96FCEBB9-4695-42A7-9232-57AD6FF5BED5}"/>
    <dgm:cxn modelId="{FBB29949-504A-4B8C-A09D-961D593EDD44}" srcId="{A5776FC6-AE50-4E6E-AD35-4A725A3D9B1F}" destId="{2EDEAE51-9AB2-4E3B-90C9-B152AD851E86}" srcOrd="1" destOrd="0" parTransId="{7B044208-889C-45F9-9AD0-BFE300E8AA39}" sibTransId="{D3F38613-AD25-4B9F-AF92-B614E2D05650}"/>
    <dgm:cxn modelId="{39546B53-FD27-463C-9660-D06DF4869361}" type="presOf" srcId="{5D41DDB1-9D21-4EBC-81AD-CE6EBDFFFE9F}" destId="{6F270CA2-77A1-4787-8BBD-BF59007AE148}" srcOrd="0" destOrd="0" presId="urn:microsoft.com/office/officeart/2005/8/layout/radial5"/>
    <dgm:cxn modelId="{5F482C74-DA82-44BF-BACC-7F5284FEF97E}" type="presOf" srcId="{B2423F06-116D-4A33-BC28-CC8037FC49DE}" destId="{F6A67A55-77B4-49B9-BA29-DF8E5694A02B}" srcOrd="0" destOrd="0" presId="urn:microsoft.com/office/officeart/2005/8/layout/radial5"/>
    <dgm:cxn modelId="{BDE82683-8979-4BE3-A4B0-FA1AA1070F06}" type="presOf" srcId="{2EDEAE51-9AB2-4E3B-90C9-B152AD851E86}" destId="{4D7BBD42-7360-4D90-8558-014101612C8C}" srcOrd="0" destOrd="0" presId="urn:microsoft.com/office/officeart/2005/8/layout/radial5"/>
    <dgm:cxn modelId="{DD563E83-6654-42F0-80E9-1633FE325800}" type="presOf" srcId="{7B044208-889C-45F9-9AD0-BFE300E8AA39}" destId="{3CD53188-8353-490D-A867-94E40BEABB21}" srcOrd="1" destOrd="0" presId="urn:microsoft.com/office/officeart/2005/8/layout/radial5"/>
    <dgm:cxn modelId="{A5F5FD8A-6174-4E38-907A-AF3A8973CBE7}" type="presOf" srcId="{B42F493D-825A-4B24-BDBA-9664F7C0FC07}" destId="{55EF5F14-C397-4440-9101-85E07C1FBE4B}" srcOrd="0" destOrd="0" presId="urn:microsoft.com/office/officeart/2005/8/layout/radial5"/>
    <dgm:cxn modelId="{C217EF90-B841-4544-B07E-6DCF3BE091AF}" type="presOf" srcId="{690EC71B-AA20-44F7-8374-4B4D8E0EBBCD}" destId="{835B15DC-0D3A-42F5-B124-4A13D61C340A}" srcOrd="1" destOrd="0" presId="urn:microsoft.com/office/officeart/2005/8/layout/radial5"/>
    <dgm:cxn modelId="{9B65629D-7F76-4874-98CE-6ABF746999A3}" type="presOf" srcId="{7B044208-889C-45F9-9AD0-BFE300E8AA39}" destId="{B2DDB1FC-8BE8-4A0D-BDA2-2B7B9942319A}" srcOrd="0" destOrd="0" presId="urn:microsoft.com/office/officeart/2005/8/layout/radial5"/>
    <dgm:cxn modelId="{E0A706A5-07D9-4E51-950B-15FA1C47F83E}" type="presOf" srcId="{A7E0CFFC-4074-4227-A409-B99D821D78EC}" destId="{D829A53B-C553-43E7-B345-73C3385D4D02}" srcOrd="0" destOrd="0" presId="urn:microsoft.com/office/officeart/2005/8/layout/radial5"/>
    <dgm:cxn modelId="{1ADB0EAF-5760-4043-AFCB-EE35C76AF825}" type="presOf" srcId="{BFE301E4-45A2-4035-8040-F7123529AA5B}" destId="{BAECD4B3-AE26-42B2-A53F-5999A45770D8}" srcOrd="0" destOrd="0" presId="urn:microsoft.com/office/officeart/2005/8/layout/radial5"/>
    <dgm:cxn modelId="{74AECDB1-288D-4CDF-A39B-E1F786C04E3A}" type="presOf" srcId="{B2423F06-116D-4A33-BC28-CC8037FC49DE}" destId="{B68FBA73-FA9B-414E-A959-15CBB68CFE15}" srcOrd="1" destOrd="0" presId="urn:microsoft.com/office/officeart/2005/8/layout/radial5"/>
    <dgm:cxn modelId="{64BD6BB6-8EE0-4E1D-96AE-F7865997EAAB}" type="presOf" srcId="{88B24FEA-FFB3-4786-95FE-407068DCF9C4}" destId="{F6380F51-B368-4219-919B-3797FB304389}" srcOrd="1" destOrd="0" presId="urn:microsoft.com/office/officeart/2005/8/layout/radial5"/>
    <dgm:cxn modelId="{B56FE3BE-80AD-4CFC-AE2D-2EDFBBBD4A06}" type="presOf" srcId="{43146121-16B4-4A7A-86A4-0EA0945FCB97}" destId="{809A9348-1740-4A48-95A4-62E386827927}" srcOrd="0" destOrd="0" presId="urn:microsoft.com/office/officeart/2005/8/layout/radial5"/>
    <dgm:cxn modelId="{B760D9C3-AF0E-433D-B145-78B8A35E466C}" type="presOf" srcId="{690EC71B-AA20-44F7-8374-4B4D8E0EBBCD}" destId="{B756C940-96D6-4D91-940E-936E14722F46}" srcOrd="0" destOrd="0" presId="urn:microsoft.com/office/officeart/2005/8/layout/radial5"/>
    <dgm:cxn modelId="{91E1ECC6-5C36-4910-96A1-3D145A8F6CF6}" srcId="{A5776FC6-AE50-4E6E-AD35-4A725A3D9B1F}" destId="{939D9AB0-7B41-4DD5-B005-10C3966FA69E}" srcOrd="0" destOrd="0" parTransId="{A7E0CFFC-4074-4227-A409-B99D821D78EC}" sibTransId="{3F2EB94F-7C58-4BC0-B31D-DDAD029F7BBC}"/>
    <dgm:cxn modelId="{AA818DDA-B9D9-48A8-9BCD-FF9DA4886B76}" type="presOf" srcId="{7BECF7D5-91C7-4B02-A43A-058DFE6BA79D}" destId="{0163AA69-260B-4649-9141-7F0295F915B1}" srcOrd="0" destOrd="0" presId="urn:microsoft.com/office/officeart/2005/8/layout/radial5"/>
    <dgm:cxn modelId="{F0FC1EEC-DB7D-4FA2-A180-B5C1C6DDCF98}" type="presOf" srcId="{53366689-B9C8-4EC6-BE99-423973E72C4A}" destId="{40601B6C-BD2F-4A23-B472-B378853A465A}" srcOrd="0" destOrd="0" presId="urn:microsoft.com/office/officeart/2005/8/layout/radial5"/>
    <dgm:cxn modelId="{180D10BB-9B11-4CD3-A172-847587357069}" type="presParOf" srcId="{BAECD4B3-AE26-42B2-A53F-5999A45770D8}" destId="{010C4F33-2701-4FE0-AF9E-82E67CB6B0F7}" srcOrd="0" destOrd="0" presId="urn:microsoft.com/office/officeart/2005/8/layout/radial5"/>
    <dgm:cxn modelId="{286C7A99-DE39-4B4A-AF44-909CBC5DE5AC}" type="presParOf" srcId="{BAECD4B3-AE26-42B2-A53F-5999A45770D8}" destId="{D829A53B-C553-43E7-B345-73C3385D4D02}" srcOrd="1" destOrd="0" presId="urn:microsoft.com/office/officeart/2005/8/layout/radial5"/>
    <dgm:cxn modelId="{F80DF378-0D3D-4284-BCC4-2D90AB9516E7}" type="presParOf" srcId="{D829A53B-C553-43E7-B345-73C3385D4D02}" destId="{C2B2DB7F-7763-441A-BB2B-FC710DDFF2CB}" srcOrd="0" destOrd="0" presId="urn:microsoft.com/office/officeart/2005/8/layout/radial5"/>
    <dgm:cxn modelId="{A26628BA-4E1B-47D9-A455-EB6DC5015AC8}" type="presParOf" srcId="{BAECD4B3-AE26-42B2-A53F-5999A45770D8}" destId="{E107CD62-BA6A-4B0D-92B1-5CCB9917BFE6}" srcOrd="2" destOrd="0" presId="urn:microsoft.com/office/officeart/2005/8/layout/radial5"/>
    <dgm:cxn modelId="{79F9B524-9085-4330-94FD-1FD6C791D9BC}" type="presParOf" srcId="{BAECD4B3-AE26-42B2-A53F-5999A45770D8}" destId="{B2DDB1FC-8BE8-4A0D-BDA2-2B7B9942319A}" srcOrd="3" destOrd="0" presId="urn:microsoft.com/office/officeart/2005/8/layout/radial5"/>
    <dgm:cxn modelId="{F45817B2-2FBC-4B1A-86B7-C677C3663F42}" type="presParOf" srcId="{B2DDB1FC-8BE8-4A0D-BDA2-2B7B9942319A}" destId="{3CD53188-8353-490D-A867-94E40BEABB21}" srcOrd="0" destOrd="0" presId="urn:microsoft.com/office/officeart/2005/8/layout/radial5"/>
    <dgm:cxn modelId="{BFB8F686-2C7E-4760-AED8-CB15508D5434}" type="presParOf" srcId="{BAECD4B3-AE26-42B2-A53F-5999A45770D8}" destId="{4D7BBD42-7360-4D90-8558-014101612C8C}" srcOrd="4" destOrd="0" presId="urn:microsoft.com/office/officeart/2005/8/layout/radial5"/>
    <dgm:cxn modelId="{797E46A7-0DB7-4B42-A279-CD8D4B0C3700}" type="presParOf" srcId="{BAECD4B3-AE26-42B2-A53F-5999A45770D8}" destId="{809A9348-1740-4A48-95A4-62E386827927}" srcOrd="5" destOrd="0" presId="urn:microsoft.com/office/officeart/2005/8/layout/radial5"/>
    <dgm:cxn modelId="{A3C6A925-FD01-4140-A61E-82C2CC1AE488}" type="presParOf" srcId="{809A9348-1740-4A48-95A4-62E386827927}" destId="{E56F6097-C748-460A-B5D1-852EE6FD43A1}" srcOrd="0" destOrd="0" presId="urn:microsoft.com/office/officeart/2005/8/layout/radial5"/>
    <dgm:cxn modelId="{07126116-22AA-45F1-B41D-704AD6C366A4}" type="presParOf" srcId="{BAECD4B3-AE26-42B2-A53F-5999A45770D8}" destId="{6F270CA2-77A1-4787-8BBD-BF59007AE148}" srcOrd="6" destOrd="0" presId="urn:microsoft.com/office/officeart/2005/8/layout/radial5"/>
    <dgm:cxn modelId="{548C0389-9CB1-4048-B8E1-FF538B010DFF}" type="presParOf" srcId="{BAECD4B3-AE26-42B2-A53F-5999A45770D8}" destId="{FF999A7C-5A38-406D-ACDA-F96DA5666ACC}" srcOrd="7" destOrd="0" presId="urn:microsoft.com/office/officeart/2005/8/layout/radial5"/>
    <dgm:cxn modelId="{1415B086-9E38-4DC6-A48F-B1B5CB4BC243}" type="presParOf" srcId="{FF999A7C-5A38-406D-ACDA-F96DA5666ACC}" destId="{F6380F51-B368-4219-919B-3797FB304389}" srcOrd="0" destOrd="0" presId="urn:microsoft.com/office/officeart/2005/8/layout/radial5"/>
    <dgm:cxn modelId="{74A56414-85A5-4FE7-B7C9-3EEBB19C1961}" type="presParOf" srcId="{BAECD4B3-AE26-42B2-A53F-5999A45770D8}" destId="{55EF5F14-C397-4440-9101-85E07C1FBE4B}" srcOrd="8" destOrd="0" presId="urn:microsoft.com/office/officeart/2005/8/layout/radial5"/>
    <dgm:cxn modelId="{C5320287-2BCF-4A56-B3CA-D5E82667CF99}" type="presParOf" srcId="{BAECD4B3-AE26-42B2-A53F-5999A45770D8}" destId="{B756C940-96D6-4D91-940E-936E14722F46}" srcOrd="9" destOrd="0" presId="urn:microsoft.com/office/officeart/2005/8/layout/radial5"/>
    <dgm:cxn modelId="{F35B180D-5C35-45E4-A47D-2F16B9FA2C41}" type="presParOf" srcId="{B756C940-96D6-4D91-940E-936E14722F46}" destId="{835B15DC-0D3A-42F5-B124-4A13D61C340A}" srcOrd="0" destOrd="0" presId="urn:microsoft.com/office/officeart/2005/8/layout/radial5"/>
    <dgm:cxn modelId="{15AFFC75-4324-4C48-9BB8-E1B9E24DC371}" type="presParOf" srcId="{BAECD4B3-AE26-42B2-A53F-5999A45770D8}" destId="{40601B6C-BD2F-4A23-B472-B378853A465A}" srcOrd="10" destOrd="0" presId="urn:microsoft.com/office/officeart/2005/8/layout/radial5"/>
    <dgm:cxn modelId="{FA765778-2F6B-4C3F-8E8A-73AA468F2140}" type="presParOf" srcId="{BAECD4B3-AE26-42B2-A53F-5999A45770D8}" destId="{F6A67A55-77B4-49B9-BA29-DF8E5694A02B}" srcOrd="11" destOrd="0" presId="urn:microsoft.com/office/officeart/2005/8/layout/radial5"/>
    <dgm:cxn modelId="{E47A256F-009E-4753-B862-06FE883A1090}" type="presParOf" srcId="{F6A67A55-77B4-49B9-BA29-DF8E5694A02B}" destId="{B68FBA73-FA9B-414E-A959-15CBB68CFE15}" srcOrd="0" destOrd="0" presId="urn:microsoft.com/office/officeart/2005/8/layout/radial5"/>
    <dgm:cxn modelId="{F930FB22-DA42-42D9-8A27-7127A861FAEC}" type="presParOf" srcId="{BAECD4B3-AE26-42B2-A53F-5999A45770D8}" destId="{0163AA69-260B-4649-9141-7F0295F915B1}"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955371-74E5-483E-813A-CBB464E13C2D}"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2BD2F4CD-4393-44E0-8521-E2E5AD9F7982}">
      <dgm:prSet/>
      <dgm:spPr/>
      <dgm:t>
        <a:bodyPr/>
        <a:lstStyle/>
        <a:p>
          <a:pPr algn="ctr"/>
          <a:r>
            <a:rPr lang="en-US"/>
            <a:t>Universality</a:t>
          </a:r>
        </a:p>
      </dgm:t>
    </dgm:pt>
    <dgm:pt modelId="{20169604-DCE4-41E4-A1B6-09028AF2E9BA}" type="parTrans" cxnId="{446776EB-06BC-460F-9970-B9C1683D880B}">
      <dgm:prSet/>
      <dgm:spPr/>
      <dgm:t>
        <a:bodyPr/>
        <a:lstStyle/>
        <a:p>
          <a:pPr algn="ctr"/>
          <a:endParaRPr lang="en-US"/>
        </a:p>
      </dgm:t>
    </dgm:pt>
    <dgm:pt modelId="{CDBA4192-AE74-4940-AA5C-AEC65C0033A8}" type="sibTrans" cxnId="{446776EB-06BC-460F-9970-B9C1683D880B}">
      <dgm:prSet/>
      <dgm:spPr/>
      <dgm:t>
        <a:bodyPr/>
        <a:lstStyle/>
        <a:p>
          <a:pPr algn="ctr"/>
          <a:endParaRPr lang="en-US"/>
        </a:p>
      </dgm:t>
    </dgm:pt>
    <dgm:pt modelId="{46073622-22C5-4C21-9D25-2FB0713C271C}">
      <dgm:prSet/>
      <dgm:spPr/>
      <dgm:t>
        <a:bodyPr/>
        <a:lstStyle/>
        <a:p>
          <a:pPr algn="ctr"/>
          <a:r>
            <a:rPr lang="en-US"/>
            <a:t>Instillation of Hope</a:t>
          </a:r>
        </a:p>
      </dgm:t>
    </dgm:pt>
    <dgm:pt modelId="{644CFBFE-BF87-4BB2-9C38-F426CD124F8B}" type="parTrans" cxnId="{9A7C0556-3EB3-4DBF-97FA-D1B5B3BAD011}">
      <dgm:prSet/>
      <dgm:spPr/>
      <dgm:t>
        <a:bodyPr/>
        <a:lstStyle/>
        <a:p>
          <a:pPr algn="ctr"/>
          <a:endParaRPr lang="en-US"/>
        </a:p>
      </dgm:t>
    </dgm:pt>
    <dgm:pt modelId="{8781CFBE-48B9-4195-8B6E-391DE226333B}" type="sibTrans" cxnId="{9A7C0556-3EB3-4DBF-97FA-D1B5B3BAD011}">
      <dgm:prSet/>
      <dgm:spPr/>
      <dgm:t>
        <a:bodyPr/>
        <a:lstStyle/>
        <a:p>
          <a:pPr algn="ctr"/>
          <a:endParaRPr lang="en-US"/>
        </a:p>
      </dgm:t>
    </dgm:pt>
    <dgm:pt modelId="{219F1965-3819-4CB1-8EFB-FC10FAD534E1}">
      <dgm:prSet/>
      <dgm:spPr/>
      <dgm:t>
        <a:bodyPr/>
        <a:lstStyle/>
        <a:p>
          <a:pPr algn="ctr"/>
          <a:r>
            <a:rPr lang="en-US"/>
            <a:t>Catharsis</a:t>
          </a:r>
        </a:p>
      </dgm:t>
    </dgm:pt>
    <dgm:pt modelId="{D202B99E-C308-43F5-9F49-3BC432A509EC}" type="parTrans" cxnId="{ACA38DDE-F80F-41DE-8BD9-9A9562AA0E9F}">
      <dgm:prSet/>
      <dgm:spPr/>
      <dgm:t>
        <a:bodyPr/>
        <a:lstStyle/>
        <a:p>
          <a:pPr algn="ctr"/>
          <a:endParaRPr lang="en-US"/>
        </a:p>
      </dgm:t>
    </dgm:pt>
    <dgm:pt modelId="{720C68D7-6254-4FAB-92C6-4CD14E0F6551}" type="sibTrans" cxnId="{ACA38DDE-F80F-41DE-8BD9-9A9562AA0E9F}">
      <dgm:prSet/>
      <dgm:spPr/>
      <dgm:t>
        <a:bodyPr/>
        <a:lstStyle/>
        <a:p>
          <a:pPr algn="ctr"/>
          <a:endParaRPr lang="en-US"/>
        </a:p>
      </dgm:t>
    </dgm:pt>
    <dgm:pt modelId="{5E2891D9-9632-405C-B96D-2A0B3D4319A8}">
      <dgm:prSet/>
      <dgm:spPr/>
      <dgm:t>
        <a:bodyPr/>
        <a:lstStyle/>
        <a:p>
          <a:pPr algn="ctr"/>
          <a:r>
            <a:rPr lang="en-US"/>
            <a:t>Cohesion</a:t>
          </a:r>
        </a:p>
      </dgm:t>
    </dgm:pt>
    <dgm:pt modelId="{0FC4DDA7-410B-40A4-8DE6-F3B3B22D827D}" type="parTrans" cxnId="{EE6BBCAC-5A60-41EC-B4C6-6D6D6439874D}">
      <dgm:prSet/>
      <dgm:spPr/>
      <dgm:t>
        <a:bodyPr/>
        <a:lstStyle/>
        <a:p>
          <a:pPr algn="ctr"/>
          <a:endParaRPr lang="en-US"/>
        </a:p>
      </dgm:t>
    </dgm:pt>
    <dgm:pt modelId="{E0505C97-0016-43D8-9611-30F0081371A3}" type="sibTrans" cxnId="{EE6BBCAC-5A60-41EC-B4C6-6D6D6439874D}">
      <dgm:prSet/>
      <dgm:spPr/>
      <dgm:t>
        <a:bodyPr/>
        <a:lstStyle/>
        <a:p>
          <a:pPr algn="ctr"/>
          <a:endParaRPr lang="en-US"/>
        </a:p>
      </dgm:t>
    </dgm:pt>
    <dgm:pt modelId="{8329A384-6830-4EBD-A7AD-AD4ECBC18280}">
      <dgm:prSet/>
      <dgm:spPr/>
      <dgm:t>
        <a:bodyPr/>
        <a:lstStyle/>
        <a:p>
          <a:pPr algn="ctr"/>
          <a:r>
            <a:rPr lang="en-US"/>
            <a:t>Imparting of Information</a:t>
          </a:r>
        </a:p>
      </dgm:t>
    </dgm:pt>
    <dgm:pt modelId="{CAD73D61-7CD2-47C3-926C-8517E8E7C8CC}" type="parTrans" cxnId="{495C210D-E464-4318-A6FD-EF9A38C903E4}">
      <dgm:prSet/>
      <dgm:spPr/>
      <dgm:t>
        <a:bodyPr/>
        <a:lstStyle/>
        <a:p>
          <a:pPr algn="ctr"/>
          <a:endParaRPr lang="en-US"/>
        </a:p>
      </dgm:t>
    </dgm:pt>
    <dgm:pt modelId="{99668080-03E4-4A67-827C-ADCD15751464}" type="sibTrans" cxnId="{495C210D-E464-4318-A6FD-EF9A38C903E4}">
      <dgm:prSet/>
      <dgm:spPr/>
      <dgm:t>
        <a:bodyPr/>
        <a:lstStyle/>
        <a:p>
          <a:pPr algn="ctr"/>
          <a:endParaRPr lang="en-US"/>
        </a:p>
      </dgm:t>
    </dgm:pt>
    <dgm:pt modelId="{93FADE38-B822-430F-B86D-A59B7049FC45}">
      <dgm:prSet/>
      <dgm:spPr/>
      <dgm:t>
        <a:bodyPr/>
        <a:lstStyle/>
        <a:p>
          <a:pPr algn="ctr"/>
          <a:r>
            <a:rPr lang="en-US"/>
            <a:t>Altruism</a:t>
          </a:r>
        </a:p>
      </dgm:t>
    </dgm:pt>
    <dgm:pt modelId="{0B603F45-DD9E-4602-8CCB-B1D3FBA01B05}" type="parTrans" cxnId="{3FEF3E63-6878-428E-9166-81025BC29099}">
      <dgm:prSet/>
      <dgm:spPr/>
      <dgm:t>
        <a:bodyPr/>
        <a:lstStyle/>
        <a:p>
          <a:pPr algn="ctr"/>
          <a:endParaRPr lang="en-US"/>
        </a:p>
      </dgm:t>
    </dgm:pt>
    <dgm:pt modelId="{3CFE4494-109F-4AD9-A7A0-7D5C4D106C08}" type="sibTrans" cxnId="{3FEF3E63-6878-428E-9166-81025BC29099}">
      <dgm:prSet/>
      <dgm:spPr/>
      <dgm:t>
        <a:bodyPr/>
        <a:lstStyle/>
        <a:p>
          <a:pPr algn="ctr"/>
          <a:endParaRPr lang="en-US"/>
        </a:p>
      </dgm:t>
    </dgm:pt>
    <dgm:pt modelId="{3E983FFA-160F-49B1-A776-E0417F63C0A6}">
      <dgm:prSet/>
      <dgm:spPr/>
      <dgm:t>
        <a:bodyPr/>
        <a:lstStyle/>
        <a:p>
          <a:pPr algn="ctr"/>
          <a:r>
            <a:rPr lang="en-US"/>
            <a:t>Imitative Behavior </a:t>
          </a:r>
        </a:p>
      </dgm:t>
    </dgm:pt>
    <dgm:pt modelId="{778C6F22-0E5E-44DC-A382-A95A89743E44}" type="parTrans" cxnId="{70A0FCDE-90F9-43A6-9061-DF0198F4D785}">
      <dgm:prSet/>
      <dgm:spPr/>
      <dgm:t>
        <a:bodyPr/>
        <a:lstStyle/>
        <a:p>
          <a:pPr algn="ctr"/>
          <a:endParaRPr lang="en-US"/>
        </a:p>
      </dgm:t>
    </dgm:pt>
    <dgm:pt modelId="{2B3D69D5-966E-423C-BF60-6042618C3680}" type="sibTrans" cxnId="{70A0FCDE-90F9-43A6-9061-DF0198F4D785}">
      <dgm:prSet/>
      <dgm:spPr/>
      <dgm:t>
        <a:bodyPr/>
        <a:lstStyle/>
        <a:p>
          <a:pPr algn="ctr"/>
          <a:endParaRPr lang="en-US"/>
        </a:p>
      </dgm:t>
    </dgm:pt>
    <dgm:pt modelId="{32829B7A-27AB-4D46-BE90-CA1EC0B1D1AC}">
      <dgm:prSet/>
      <dgm:spPr/>
      <dgm:t>
        <a:bodyPr/>
        <a:lstStyle/>
        <a:p>
          <a:pPr algn="ctr"/>
          <a:r>
            <a:rPr lang="en-US"/>
            <a:t>Socialization Techniques</a:t>
          </a:r>
        </a:p>
      </dgm:t>
    </dgm:pt>
    <dgm:pt modelId="{C6F787C8-2E30-44BD-B1A7-4A7B769C0394}" type="parTrans" cxnId="{1FA81927-0643-43E1-BC33-7840D78E5CCA}">
      <dgm:prSet/>
      <dgm:spPr/>
      <dgm:t>
        <a:bodyPr/>
        <a:lstStyle/>
        <a:p>
          <a:pPr algn="ctr"/>
          <a:endParaRPr lang="en-US"/>
        </a:p>
      </dgm:t>
    </dgm:pt>
    <dgm:pt modelId="{FAC58E11-DAA5-4CC7-8581-366AEF66F2DD}" type="sibTrans" cxnId="{1FA81927-0643-43E1-BC33-7840D78E5CCA}">
      <dgm:prSet/>
      <dgm:spPr/>
      <dgm:t>
        <a:bodyPr/>
        <a:lstStyle/>
        <a:p>
          <a:pPr algn="ctr"/>
          <a:endParaRPr lang="en-US"/>
        </a:p>
      </dgm:t>
    </dgm:pt>
    <dgm:pt modelId="{135290B0-B33A-40F5-AFC3-B6700BD5F56F}">
      <dgm:prSet/>
      <dgm:spPr/>
      <dgm:t>
        <a:bodyPr/>
        <a:lstStyle/>
        <a:p>
          <a:pPr algn="ctr"/>
          <a:r>
            <a:rPr lang="en-US"/>
            <a:t>Existential Factors</a:t>
          </a:r>
        </a:p>
      </dgm:t>
    </dgm:pt>
    <dgm:pt modelId="{D0D5A67E-A83A-4481-92DD-CAF125B52554}" type="parTrans" cxnId="{B542F995-F405-4252-9B30-EC9CAE0BC396}">
      <dgm:prSet/>
      <dgm:spPr/>
      <dgm:t>
        <a:bodyPr/>
        <a:lstStyle/>
        <a:p>
          <a:pPr algn="ctr"/>
          <a:endParaRPr lang="en-US"/>
        </a:p>
      </dgm:t>
    </dgm:pt>
    <dgm:pt modelId="{460CC68B-F318-4765-8EFA-4F1D1296FD3A}" type="sibTrans" cxnId="{B542F995-F405-4252-9B30-EC9CAE0BC396}">
      <dgm:prSet/>
      <dgm:spPr/>
      <dgm:t>
        <a:bodyPr/>
        <a:lstStyle/>
        <a:p>
          <a:pPr algn="ctr"/>
          <a:endParaRPr lang="en-US"/>
        </a:p>
      </dgm:t>
    </dgm:pt>
    <dgm:pt modelId="{E7237108-0B3D-4CC8-994C-6003748E7FE2}">
      <dgm:prSet/>
      <dgm:spPr/>
      <dgm:t>
        <a:bodyPr/>
        <a:lstStyle/>
        <a:p>
          <a:pPr algn="ctr"/>
          <a:r>
            <a:rPr lang="en-US"/>
            <a:t>Interpersonal Learning</a:t>
          </a:r>
        </a:p>
      </dgm:t>
    </dgm:pt>
    <dgm:pt modelId="{8B0EADF0-AAD0-4F75-BB1A-497E224E92B5}" type="parTrans" cxnId="{417B1254-97BE-400F-9935-A5EB881AB4F8}">
      <dgm:prSet/>
      <dgm:spPr/>
      <dgm:t>
        <a:bodyPr/>
        <a:lstStyle/>
        <a:p>
          <a:pPr algn="ctr"/>
          <a:endParaRPr lang="en-US"/>
        </a:p>
      </dgm:t>
    </dgm:pt>
    <dgm:pt modelId="{569C8843-613A-4BE6-99A5-7879A7BEF00D}" type="sibTrans" cxnId="{417B1254-97BE-400F-9935-A5EB881AB4F8}">
      <dgm:prSet/>
      <dgm:spPr/>
      <dgm:t>
        <a:bodyPr/>
        <a:lstStyle/>
        <a:p>
          <a:pPr algn="ctr"/>
          <a:endParaRPr lang="en-US"/>
        </a:p>
      </dgm:t>
    </dgm:pt>
    <dgm:pt modelId="{0551D2D8-5DC8-4AFA-8C1B-172B609CA9CD}">
      <dgm:prSet/>
      <dgm:spPr/>
      <dgm:t>
        <a:bodyPr/>
        <a:lstStyle/>
        <a:p>
          <a:pPr algn="ctr"/>
          <a:r>
            <a:rPr lang="en-US"/>
            <a:t>Self-Understanding/insight</a:t>
          </a:r>
        </a:p>
      </dgm:t>
    </dgm:pt>
    <dgm:pt modelId="{E4D9B5B5-EF67-47E2-A17B-61EE7B8B8C80}" type="parTrans" cxnId="{56F58D31-B5FC-4F81-8B2A-1C930C4F5D07}">
      <dgm:prSet/>
      <dgm:spPr/>
      <dgm:t>
        <a:bodyPr/>
        <a:lstStyle/>
        <a:p>
          <a:pPr algn="ctr"/>
          <a:endParaRPr lang="en-US"/>
        </a:p>
      </dgm:t>
    </dgm:pt>
    <dgm:pt modelId="{1CAA7CDA-C949-4A1C-8ABD-609BF655883E}" type="sibTrans" cxnId="{56F58D31-B5FC-4F81-8B2A-1C930C4F5D07}">
      <dgm:prSet/>
      <dgm:spPr/>
      <dgm:t>
        <a:bodyPr/>
        <a:lstStyle/>
        <a:p>
          <a:pPr algn="ctr"/>
          <a:endParaRPr lang="en-US"/>
        </a:p>
      </dgm:t>
    </dgm:pt>
    <dgm:pt modelId="{0A40C8FF-F783-4337-BF7B-B6B1B265841D}" type="pres">
      <dgm:prSet presAssocID="{2C955371-74E5-483E-813A-CBB464E13C2D}" presName="linear" presStyleCnt="0">
        <dgm:presLayoutVars>
          <dgm:animLvl val="lvl"/>
          <dgm:resizeHandles val="exact"/>
        </dgm:presLayoutVars>
      </dgm:prSet>
      <dgm:spPr/>
    </dgm:pt>
    <dgm:pt modelId="{F9711555-2799-47D9-B468-EFD2A0A00D78}" type="pres">
      <dgm:prSet presAssocID="{2BD2F4CD-4393-44E0-8521-E2E5AD9F7982}" presName="parentText" presStyleLbl="node1" presStyleIdx="0" presStyleCnt="11">
        <dgm:presLayoutVars>
          <dgm:chMax val="0"/>
          <dgm:bulletEnabled val="1"/>
        </dgm:presLayoutVars>
      </dgm:prSet>
      <dgm:spPr/>
    </dgm:pt>
    <dgm:pt modelId="{C27ABB18-BAC2-4269-B9C3-C71CF9E974B4}" type="pres">
      <dgm:prSet presAssocID="{CDBA4192-AE74-4940-AA5C-AEC65C0033A8}" presName="spacer" presStyleCnt="0"/>
      <dgm:spPr/>
    </dgm:pt>
    <dgm:pt modelId="{8F0466A6-6AEE-4E7F-94AB-277200653CFA}" type="pres">
      <dgm:prSet presAssocID="{46073622-22C5-4C21-9D25-2FB0713C271C}" presName="parentText" presStyleLbl="node1" presStyleIdx="1" presStyleCnt="11">
        <dgm:presLayoutVars>
          <dgm:chMax val="0"/>
          <dgm:bulletEnabled val="1"/>
        </dgm:presLayoutVars>
      </dgm:prSet>
      <dgm:spPr/>
    </dgm:pt>
    <dgm:pt modelId="{E87F7905-96BB-479B-B1FC-3BBABD0A64B0}" type="pres">
      <dgm:prSet presAssocID="{8781CFBE-48B9-4195-8B6E-391DE226333B}" presName="spacer" presStyleCnt="0"/>
      <dgm:spPr/>
    </dgm:pt>
    <dgm:pt modelId="{1B4DFACA-05AC-4C0F-A50E-D28E94514C85}" type="pres">
      <dgm:prSet presAssocID="{219F1965-3819-4CB1-8EFB-FC10FAD534E1}" presName="parentText" presStyleLbl="node1" presStyleIdx="2" presStyleCnt="11">
        <dgm:presLayoutVars>
          <dgm:chMax val="0"/>
          <dgm:bulletEnabled val="1"/>
        </dgm:presLayoutVars>
      </dgm:prSet>
      <dgm:spPr/>
    </dgm:pt>
    <dgm:pt modelId="{9D083236-1471-416E-8AD9-52DBA368A6E7}" type="pres">
      <dgm:prSet presAssocID="{720C68D7-6254-4FAB-92C6-4CD14E0F6551}" presName="spacer" presStyleCnt="0"/>
      <dgm:spPr/>
    </dgm:pt>
    <dgm:pt modelId="{F9DEFCBA-B040-4E3D-BFAF-5496C89CA3B2}" type="pres">
      <dgm:prSet presAssocID="{5E2891D9-9632-405C-B96D-2A0B3D4319A8}" presName="parentText" presStyleLbl="node1" presStyleIdx="3" presStyleCnt="11">
        <dgm:presLayoutVars>
          <dgm:chMax val="0"/>
          <dgm:bulletEnabled val="1"/>
        </dgm:presLayoutVars>
      </dgm:prSet>
      <dgm:spPr/>
    </dgm:pt>
    <dgm:pt modelId="{2E140F0D-E958-4E96-A667-90408D02BB3B}" type="pres">
      <dgm:prSet presAssocID="{E0505C97-0016-43D8-9611-30F0081371A3}" presName="spacer" presStyleCnt="0"/>
      <dgm:spPr/>
    </dgm:pt>
    <dgm:pt modelId="{8BFB8E97-AF70-4289-8788-CE1C8A25DB4E}" type="pres">
      <dgm:prSet presAssocID="{8329A384-6830-4EBD-A7AD-AD4ECBC18280}" presName="parentText" presStyleLbl="node1" presStyleIdx="4" presStyleCnt="11">
        <dgm:presLayoutVars>
          <dgm:chMax val="0"/>
          <dgm:bulletEnabled val="1"/>
        </dgm:presLayoutVars>
      </dgm:prSet>
      <dgm:spPr/>
    </dgm:pt>
    <dgm:pt modelId="{365B0DCE-38BE-4042-A390-1032A561536E}" type="pres">
      <dgm:prSet presAssocID="{99668080-03E4-4A67-827C-ADCD15751464}" presName="spacer" presStyleCnt="0"/>
      <dgm:spPr/>
    </dgm:pt>
    <dgm:pt modelId="{FC0BAE73-7C76-43D3-962F-75BD7B2075FF}" type="pres">
      <dgm:prSet presAssocID="{93FADE38-B822-430F-B86D-A59B7049FC45}" presName="parentText" presStyleLbl="node1" presStyleIdx="5" presStyleCnt="11">
        <dgm:presLayoutVars>
          <dgm:chMax val="0"/>
          <dgm:bulletEnabled val="1"/>
        </dgm:presLayoutVars>
      </dgm:prSet>
      <dgm:spPr/>
    </dgm:pt>
    <dgm:pt modelId="{7422BD4D-9FE1-435F-9B5A-E0744CEC3283}" type="pres">
      <dgm:prSet presAssocID="{3CFE4494-109F-4AD9-A7A0-7D5C4D106C08}" presName="spacer" presStyleCnt="0"/>
      <dgm:spPr/>
    </dgm:pt>
    <dgm:pt modelId="{91DC5D2E-874A-40ED-B239-A150D878D35F}" type="pres">
      <dgm:prSet presAssocID="{3E983FFA-160F-49B1-A776-E0417F63C0A6}" presName="parentText" presStyleLbl="node1" presStyleIdx="6" presStyleCnt="11">
        <dgm:presLayoutVars>
          <dgm:chMax val="0"/>
          <dgm:bulletEnabled val="1"/>
        </dgm:presLayoutVars>
      </dgm:prSet>
      <dgm:spPr/>
    </dgm:pt>
    <dgm:pt modelId="{73FCBC68-E87C-4D9C-B653-6C5BCAE120E5}" type="pres">
      <dgm:prSet presAssocID="{2B3D69D5-966E-423C-BF60-6042618C3680}" presName="spacer" presStyleCnt="0"/>
      <dgm:spPr/>
    </dgm:pt>
    <dgm:pt modelId="{68466760-7A43-4B8A-BAD0-21983F36BF40}" type="pres">
      <dgm:prSet presAssocID="{32829B7A-27AB-4D46-BE90-CA1EC0B1D1AC}" presName="parentText" presStyleLbl="node1" presStyleIdx="7" presStyleCnt="11">
        <dgm:presLayoutVars>
          <dgm:chMax val="0"/>
          <dgm:bulletEnabled val="1"/>
        </dgm:presLayoutVars>
      </dgm:prSet>
      <dgm:spPr/>
    </dgm:pt>
    <dgm:pt modelId="{04A7D308-E76B-443C-BE2E-C6FB1DA45375}" type="pres">
      <dgm:prSet presAssocID="{FAC58E11-DAA5-4CC7-8581-366AEF66F2DD}" presName="spacer" presStyleCnt="0"/>
      <dgm:spPr/>
    </dgm:pt>
    <dgm:pt modelId="{AC37FAAF-3D7C-46DA-B110-1D5F02E91F37}" type="pres">
      <dgm:prSet presAssocID="{135290B0-B33A-40F5-AFC3-B6700BD5F56F}" presName="parentText" presStyleLbl="node1" presStyleIdx="8" presStyleCnt="11">
        <dgm:presLayoutVars>
          <dgm:chMax val="0"/>
          <dgm:bulletEnabled val="1"/>
        </dgm:presLayoutVars>
      </dgm:prSet>
      <dgm:spPr/>
    </dgm:pt>
    <dgm:pt modelId="{EA375162-57DD-40EF-B717-0AF873AE3D6E}" type="pres">
      <dgm:prSet presAssocID="{460CC68B-F318-4765-8EFA-4F1D1296FD3A}" presName="spacer" presStyleCnt="0"/>
      <dgm:spPr/>
    </dgm:pt>
    <dgm:pt modelId="{6D455DCD-74EC-4A0D-ABBC-184B09F24C6A}" type="pres">
      <dgm:prSet presAssocID="{E7237108-0B3D-4CC8-994C-6003748E7FE2}" presName="parentText" presStyleLbl="node1" presStyleIdx="9" presStyleCnt="11">
        <dgm:presLayoutVars>
          <dgm:chMax val="0"/>
          <dgm:bulletEnabled val="1"/>
        </dgm:presLayoutVars>
      </dgm:prSet>
      <dgm:spPr/>
    </dgm:pt>
    <dgm:pt modelId="{250EB9F8-A371-4ED3-BD8F-BDADD43A15AB}" type="pres">
      <dgm:prSet presAssocID="{569C8843-613A-4BE6-99A5-7879A7BEF00D}" presName="spacer" presStyleCnt="0"/>
      <dgm:spPr/>
    </dgm:pt>
    <dgm:pt modelId="{BDDAF55A-E0CF-4B4F-8293-8BCB37E2F6B0}" type="pres">
      <dgm:prSet presAssocID="{0551D2D8-5DC8-4AFA-8C1B-172B609CA9CD}" presName="parentText" presStyleLbl="node1" presStyleIdx="10" presStyleCnt="11">
        <dgm:presLayoutVars>
          <dgm:chMax val="0"/>
          <dgm:bulletEnabled val="1"/>
        </dgm:presLayoutVars>
      </dgm:prSet>
      <dgm:spPr/>
    </dgm:pt>
  </dgm:ptLst>
  <dgm:cxnLst>
    <dgm:cxn modelId="{7721D502-FEC7-42E1-8CD2-D7F9D413F443}" type="presOf" srcId="{8329A384-6830-4EBD-A7AD-AD4ECBC18280}" destId="{8BFB8E97-AF70-4289-8788-CE1C8A25DB4E}" srcOrd="0" destOrd="0" presId="urn:microsoft.com/office/officeart/2005/8/layout/vList2"/>
    <dgm:cxn modelId="{495C210D-E464-4318-A6FD-EF9A38C903E4}" srcId="{2C955371-74E5-483E-813A-CBB464E13C2D}" destId="{8329A384-6830-4EBD-A7AD-AD4ECBC18280}" srcOrd="4" destOrd="0" parTransId="{CAD73D61-7CD2-47C3-926C-8517E8E7C8CC}" sibTransId="{99668080-03E4-4A67-827C-ADCD15751464}"/>
    <dgm:cxn modelId="{9C669A11-0A51-4ABA-99FA-2C5E193B9BDC}" type="presOf" srcId="{3E983FFA-160F-49B1-A776-E0417F63C0A6}" destId="{91DC5D2E-874A-40ED-B239-A150D878D35F}" srcOrd="0" destOrd="0" presId="urn:microsoft.com/office/officeart/2005/8/layout/vList2"/>
    <dgm:cxn modelId="{1FA81927-0643-43E1-BC33-7840D78E5CCA}" srcId="{2C955371-74E5-483E-813A-CBB464E13C2D}" destId="{32829B7A-27AB-4D46-BE90-CA1EC0B1D1AC}" srcOrd="7" destOrd="0" parTransId="{C6F787C8-2E30-44BD-B1A7-4A7B769C0394}" sibTransId="{FAC58E11-DAA5-4CC7-8581-366AEF66F2DD}"/>
    <dgm:cxn modelId="{56F58D31-B5FC-4F81-8B2A-1C930C4F5D07}" srcId="{2C955371-74E5-483E-813A-CBB464E13C2D}" destId="{0551D2D8-5DC8-4AFA-8C1B-172B609CA9CD}" srcOrd="10" destOrd="0" parTransId="{E4D9B5B5-EF67-47E2-A17B-61EE7B8B8C80}" sibTransId="{1CAA7CDA-C949-4A1C-8ABD-609BF655883E}"/>
    <dgm:cxn modelId="{5FD3B631-8E95-449F-985A-5C4514A0A770}" type="presOf" srcId="{46073622-22C5-4C21-9D25-2FB0713C271C}" destId="{8F0466A6-6AEE-4E7F-94AB-277200653CFA}" srcOrd="0" destOrd="0" presId="urn:microsoft.com/office/officeart/2005/8/layout/vList2"/>
    <dgm:cxn modelId="{3FEF3E63-6878-428E-9166-81025BC29099}" srcId="{2C955371-74E5-483E-813A-CBB464E13C2D}" destId="{93FADE38-B822-430F-B86D-A59B7049FC45}" srcOrd="5" destOrd="0" parTransId="{0B603F45-DD9E-4602-8CCB-B1D3FBA01B05}" sibTransId="{3CFE4494-109F-4AD9-A7A0-7D5C4D106C08}"/>
    <dgm:cxn modelId="{7096D646-D37E-4EF1-97A3-A5DB9E8B1510}" type="presOf" srcId="{2BD2F4CD-4393-44E0-8521-E2E5AD9F7982}" destId="{F9711555-2799-47D9-B468-EFD2A0A00D78}" srcOrd="0" destOrd="0" presId="urn:microsoft.com/office/officeart/2005/8/layout/vList2"/>
    <dgm:cxn modelId="{8A86156A-F267-4D88-BC75-FA45C438C769}" type="presOf" srcId="{219F1965-3819-4CB1-8EFB-FC10FAD534E1}" destId="{1B4DFACA-05AC-4C0F-A50E-D28E94514C85}" srcOrd="0" destOrd="0" presId="urn:microsoft.com/office/officeart/2005/8/layout/vList2"/>
    <dgm:cxn modelId="{C8596A4D-851C-4B04-8858-9861BFB8EF81}" type="presOf" srcId="{32829B7A-27AB-4D46-BE90-CA1EC0B1D1AC}" destId="{68466760-7A43-4B8A-BAD0-21983F36BF40}" srcOrd="0" destOrd="0" presId="urn:microsoft.com/office/officeart/2005/8/layout/vList2"/>
    <dgm:cxn modelId="{417B1254-97BE-400F-9935-A5EB881AB4F8}" srcId="{2C955371-74E5-483E-813A-CBB464E13C2D}" destId="{E7237108-0B3D-4CC8-994C-6003748E7FE2}" srcOrd="9" destOrd="0" parTransId="{8B0EADF0-AAD0-4F75-BB1A-497E224E92B5}" sibTransId="{569C8843-613A-4BE6-99A5-7879A7BEF00D}"/>
    <dgm:cxn modelId="{9A7C0556-3EB3-4DBF-97FA-D1B5B3BAD011}" srcId="{2C955371-74E5-483E-813A-CBB464E13C2D}" destId="{46073622-22C5-4C21-9D25-2FB0713C271C}" srcOrd="1" destOrd="0" parTransId="{644CFBFE-BF87-4BB2-9C38-F426CD124F8B}" sibTransId="{8781CFBE-48B9-4195-8B6E-391DE226333B}"/>
    <dgm:cxn modelId="{A6707E8D-5919-41AA-A9DC-D4755B05AF45}" type="presOf" srcId="{2C955371-74E5-483E-813A-CBB464E13C2D}" destId="{0A40C8FF-F783-4337-BF7B-B6B1B265841D}" srcOrd="0" destOrd="0" presId="urn:microsoft.com/office/officeart/2005/8/layout/vList2"/>
    <dgm:cxn modelId="{B542F995-F405-4252-9B30-EC9CAE0BC396}" srcId="{2C955371-74E5-483E-813A-CBB464E13C2D}" destId="{135290B0-B33A-40F5-AFC3-B6700BD5F56F}" srcOrd="8" destOrd="0" parTransId="{D0D5A67E-A83A-4481-92DD-CAF125B52554}" sibTransId="{460CC68B-F318-4765-8EFA-4F1D1296FD3A}"/>
    <dgm:cxn modelId="{637A25A6-3599-4630-A237-B4F30B816E26}" type="presOf" srcId="{93FADE38-B822-430F-B86D-A59B7049FC45}" destId="{FC0BAE73-7C76-43D3-962F-75BD7B2075FF}" srcOrd="0" destOrd="0" presId="urn:microsoft.com/office/officeart/2005/8/layout/vList2"/>
    <dgm:cxn modelId="{EE6BBCAC-5A60-41EC-B4C6-6D6D6439874D}" srcId="{2C955371-74E5-483E-813A-CBB464E13C2D}" destId="{5E2891D9-9632-405C-B96D-2A0B3D4319A8}" srcOrd="3" destOrd="0" parTransId="{0FC4DDA7-410B-40A4-8DE6-F3B3B22D827D}" sibTransId="{E0505C97-0016-43D8-9611-30F0081371A3}"/>
    <dgm:cxn modelId="{772751AD-CE1E-4540-AE06-EADEE6F61E7C}" type="presOf" srcId="{5E2891D9-9632-405C-B96D-2A0B3D4319A8}" destId="{F9DEFCBA-B040-4E3D-BFAF-5496C89CA3B2}" srcOrd="0" destOrd="0" presId="urn:microsoft.com/office/officeart/2005/8/layout/vList2"/>
    <dgm:cxn modelId="{1D8513AF-776F-4D05-B571-1A7617E10267}" type="presOf" srcId="{0551D2D8-5DC8-4AFA-8C1B-172B609CA9CD}" destId="{BDDAF55A-E0CF-4B4F-8293-8BCB37E2F6B0}" srcOrd="0" destOrd="0" presId="urn:microsoft.com/office/officeart/2005/8/layout/vList2"/>
    <dgm:cxn modelId="{A1DE84D8-FA52-433E-A91F-EC09941CCDB2}" type="presOf" srcId="{E7237108-0B3D-4CC8-994C-6003748E7FE2}" destId="{6D455DCD-74EC-4A0D-ABBC-184B09F24C6A}" srcOrd="0" destOrd="0" presId="urn:microsoft.com/office/officeart/2005/8/layout/vList2"/>
    <dgm:cxn modelId="{554F62DB-291A-411F-9776-328E6A5F31A4}" type="presOf" srcId="{135290B0-B33A-40F5-AFC3-B6700BD5F56F}" destId="{AC37FAAF-3D7C-46DA-B110-1D5F02E91F37}" srcOrd="0" destOrd="0" presId="urn:microsoft.com/office/officeart/2005/8/layout/vList2"/>
    <dgm:cxn modelId="{ACA38DDE-F80F-41DE-8BD9-9A9562AA0E9F}" srcId="{2C955371-74E5-483E-813A-CBB464E13C2D}" destId="{219F1965-3819-4CB1-8EFB-FC10FAD534E1}" srcOrd="2" destOrd="0" parTransId="{D202B99E-C308-43F5-9F49-3BC432A509EC}" sibTransId="{720C68D7-6254-4FAB-92C6-4CD14E0F6551}"/>
    <dgm:cxn modelId="{70A0FCDE-90F9-43A6-9061-DF0198F4D785}" srcId="{2C955371-74E5-483E-813A-CBB464E13C2D}" destId="{3E983FFA-160F-49B1-A776-E0417F63C0A6}" srcOrd="6" destOrd="0" parTransId="{778C6F22-0E5E-44DC-A382-A95A89743E44}" sibTransId="{2B3D69D5-966E-423C-BF60-6042618C3680}"/>
    <dgm:cxn modelId="{446776EB-06BC-460F-9970-B9C1683D880B}" srcId="{2C955371-74E5-483E-813A-CBB464E13C2D}" destId="{2BD2F4CD-4393-44E0-8521-E2E5AD9F7982}" srcOrd="0" destOrd="0" parTransId="{20169604-DCE4-41E4-A1B6-09028AF2E9BA}" sibTransId="{CDBA4192-AE74-4940-AA5C-AEC65C0033A8}"/>
    <dgm:cxn modelId="{BC3AEA84-5427-4763-B986-CF4C9AC30102}" type="presParOf" srcId="{0A40C8FF-F783-4337-BF7B-B6B1B265841D}" destId="{F9711555-2799-47D9-B468-EFD2A0A00D78}" srcOrd="0" destOrd="0" presId="urn:microsoft.com/office/officeart/2005/8/layout/vList2"/>
    <dgm:cxn modelId="{A014C879-2B82-42EC-B56F-058931D1AE91}" type="presParOf" srcId="{0A40C8FF-F783-4337-BF7B-B6B1B265841D}" destId="{C27ABB18-BAC2-4269-B9C3-C71CF9E974B4}" srcOrd="1" destOrd="0" presId="urn:microsoft.com/office/officeart/2005/8/layout/vList2"/>
    <dgm:cxn modelId="{6848E730-61E5-485A-BC07-D441981607CC}" type="presParOf" srcId="{0A40C8FF-F783-4337-BF7B-B6B1B265841D}" destId="{8F0466A6-6AEE-4E7F-94AB-277200653CFA}" srcOrd="2" destOrd="0" presId="urn:microsoft.com/office/officeart/2005/8/layout/vList2"/>
    <dgm:cxn modelId="{4CFBF22E-1103-4FC2-B863-FBE57DE2268F}" type="presParOf" srcId="{0A40C8FF-F783-4337-BF7B-B6B1B265841D}" destId="{E87F7905-96BB-479B-B1FC-3BBABD0A64B0}" srcOrd="3" destOrd="0" presId="urn:microsoft.com/office/officeart/2005/8/layout/vList2"/>
    <dgm:cxn modelId="{525EE011-C7AD-4281-9F46-22C16BEBC9BD}" type="presParOf" srcId="{0A40C8FF-F783-4337-BF7B-B6B1B265841D}" destId="{1B4DFACA-05AC-4C0F-A50E-D28E94514C85}" srcOrd="4" destOrd="0" presId="urn:microsoft.com/office/officeart/2005/8/layout/vList2"/>
    <dgm:cxn modelId="{93C3B9D0-B511-4185-BF6C-18CFB4502A0E}" type="presParOf" srcId="{0A40C8FF-F783-4337-BF7B-B6B1B265841D}" destId="{9D083236-1471-416E-8AD9-52DBA368A6E7}" srcOrd="5" destOrd="0" presId="urn:microsoft.com/office/officeart/2005/8/layout/vList2"/>
    <dgm:cxn modelId="{43C6AD8A-2201-428F-917F-877D63870790}" type="presParOf" srcId="{0A40C8FF-F783-4337-BF7B-B6B1B265841D}" destId="{F9DEFCBA-B040-4E3D-BFAF-5496C89CA3B2}" srcOrd="6" destOrd="0" presId="urn:microsoft.com/office/officeart/2005/8/layout/vList2"/>
    <dgm:cxn modelId="{3C79CED1-98ED-4016-939A-19FB9EA42F90}" type="presParOf" srcId="{0A40C8FF-F783-4337-BF7B-B6B1B265841D}" destId="{2E140F0D-E958-4E96-A667-90408D02BB3B}" srcOrd="7" destOrd="0" presId="urn:microsoft.com/office/officeart/2005/8/layout/vList2"/>
    <dgm:cxn modelId="{5E8AE85D-4E51-44FB-BD17-64C45EE48D1A}" type="presParOf" srcId="{0A40C8FF-F783-4337-BF7B-B6B1B265841D}" destId="{8BFB8E97-AF70-4289-8788-CE1C8A25DB4E}" srcOrd="8" destOrd="0" presId="urn:microsoft.com/office/officeart/2005/8/layout/vList2"/>
    <dgm:cxn modelId="{D573E963-02FB-4F58-93BB-118C4EF07418}" type="presParOf" srcId="{0A40C8FF-F783-4337-BF7B-B6B1B265841D}" destId="{365B0DCE-38BE-4042-A390-1032A561536E}" srcOrd="9" destOrd="0" presId="urn:microsoft.com/office/officeart/2005/8/layout/vList2"/>
    <dgm:cxn modelId="{96F219A5-92CF-4948-B7C8-48C7BB11B864}" type="presParOf" srcId="{0A40C8FF-F783-4337-BF7B-B6B1B265841D}" destId="{FC0BAE73-7C76-43D3-962F-75BD7B2075FF}" srcOrd="10" destOrd="0" presId="urn:microsoft.com/office/officeart/2005/8/layout/vList2"/>
    <dgm:cxn modelId="{E5DED1F9-7A01-456A-BAAC-60A8160581DE}" type="presParOf" srcId="{0A40C8FF-F783-4337-BF7B-B6B1B265841D}" destId="{7422BD4D-9FE1-435F-9B5A-E0744CEC3283}" srcOrd="11" destOrd="0" presId="urn:microsoft.com/office/officeart/2005/8/layout/vList2"/>
    <dgm:cxn modelId="{05327774-F4AA-4640-8637-715768943A56}" type="presParOf" srcId="{0A40C8FF-F783-4337-BF7B-B6B1B265841D}" destId="{91DC5D2E-874A-40ED-B239-A150D878D35F}" srcOrd="12" destOrd="0" presId="urn:microsoft.com/office/officeart/2005/8/layout/vList2"/>
    <dgm:cxn modelId="{151FEBF9-DCB7-4E10-A919-C7C64B002BEA}" type="presParOf" srcId="{0A40C8FF-F783-4337-BF7B-B6B1B265841D}" destId="{73FCBC68-E87C-4D9C-B653-6C5BCAE120E5}" srcOrd="13" destOrd="0" presId="urn:microsoft.com/office/officeart/2005/8/layout/vList2"/>
    <dgm:cxn modelId="{AE6B7A29-E036-4ED6-8F14-366F86F59DBF}" type="presParOf" srcId="{0A40C8FF-F783-4337-BF7B-B6B1B265841D}" destId="{68466760-7A43-4B8A-BAD0-21983F36BF40}" srcOrd="14" destOrd="0" presId="urn:microsoft.com/office/officeart/2005/8/layout/vList2"/>
    <dgm:cxn modelId="{E5553BCF-5C9D-48C5-ACDC-26677604F8EB}" type="presParOf" srcId="{0A40C8FF-F783-4337-BF7B-B6B1B265841D}" destId="{04A7D308-E76B-443C-BE2E-C6FB1DA45375}" srcOrd="15" destOrd="0" presId="urn:microsoft.com/office/officeart/2005/8/layout/vList2"/>
    <dgm:cxn modelId="{992DF39E-6355-4E0E-A2E2-744B34958867}" type="presParOf" srcId="{0A40C8FF-F783-4337-BF7B-B6B1B265841D}" destId="{AC37FAAF-3D7C-46DA-B110-1D5F02E91F37}" srcOrd="16" destOrd="0" presId="urn:microsoft.com/office/officeart/2005/8/layout/vList2"/>
    <dgm:cxn modelId="{65F023B9-2754-4800-BC4B-472B03D4AC00}" type="presParOf" srcId="{0A40C8FF-F783-4337-BF7B-B6B1B265841D}" destId="{EA375162-57DD-40EF-B717-0AF873AE3D6E}" srcOrd="17" destOrd="0" presId="urn:microsoft.com/office/officeart/2005/8/layout/vList2"/>
    <dgm:cxn modelId="{62951081-774B-4390-B26E-A93C77EBAD49}" type="presParOf" srcId="{0A40C8FF-F783-4337-BF7B-B6B1B265841D}" destId="{6D455DCD-74EC-4A0D-ABBC-184B09F24C6A}" srcOrd="18" destOrd="0" presId="urn:microsoft.com/office/officeart/2005/8/layout/vList2"/>
    <dgm:cxn modelId="{60ACF297-4928-48C0-B8DA-290F1001EDA9}" type="presParOf" srcId="{0A40C8FF-F783-4337-BF7B-B6B1B265841D}" destId="{250EB9F8-A371-4ED3-BD8F-BDADD43A15AB}" srcOrd="19" destOrd="0" presId="urn:microsoft.com/office/officeart/2005/8/layout/vList2"/>
    <dgm:cxn modelId="{AA451ED4-8211-40CB-9FB9-970683E995F1}" type="presParOf" srcId="{0A40C8FF-F783-4337-BF7B-B6B1B265841D}" destId="{BDDAF55A-E0CF-4B4F-8293-8BCB37E2F6B0}" srcOrd="2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AA353D-EAC2-4A8A-8862-C2AB3C35487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8BA563D-0D00-464F-8F99-5D358BDC63BB}">
      <dgm:prSet/>
      <dgm:spPr/>
      <dgm:t>
        <a:bodyPr/>
        <a:lstStyle/>
        <a:p>
          <a:r>
            <a:rPr lang="en-US" dirty="0"/>
            <a:t>National Recovery Study</a:t>
          </a:r>
        </a:p>
      </dgm:t>
    </dgm:pt>
    <dgm:pt modelId="{B46A4C14-237B-47AF-8A39-858234C64387}" type="parTrans" cxnId="{05195C2B-8DFF-4FEE-A41B-F15D0F10D1D2}">
      <dgm:prSet/>
      <dgm:spPr/>
      <dgm:t>
        <a:bodyPr/>
        <a:lstStyle/>
        <a:p>
          <a:endParaRPr lang="en-US"/>
        </a:p>
      </dgm:t>
    </dgm:pt>
    <dgm:pt modelId="{8339A841-6E37-41E3-97D3-7AC929FFAA78}" type="sibTrans" cxnId="{05195C2B-8DFF-4FEE-A41B-F15D0F10D1D2}">
      <dgm:prSet/>
      <dgm:spPr/>
      <dgm:t>
        <a:bodyPr/>
        <a:lstStyle/>
        <a:p>
          <a:endParaRPr lang="en-US"/>
        </a:p>
      </dgm:t>
    </dgm:pt>
    <dgm:pt modelId="{4FAD6CA5-2F72-4CAA-9F1C-2B566CF40B60}">
      <dgm:prSet/>
      <dgm:spPr/>
      <dgm:t>
        <a:bodyPr/>
        <a:lstStyle/>
        <a:p>
          <a:r>
            <a:rPr lang="en-US" dirty="0"/>
            <a:t>What is the prevalence of alcohol or other drug problem resolution?</a:t>
          </a:r>
        </a:p>
      </dgm:t>
    </dgm:pt>
    <dgm:pt modelId="{22D42461-3CFE-4671-BB7B-C38101104E09}" type="parTrans" cxnId="{E04D9168-17EE-4EA9-BCD0-26235DA56795}">
      <dgm:prSet/>
      <dgm:spPr/>
      <dgm:t>
        <a:bodyPr/>
        <a:lstStyle/>
        <a:p>
          <a:endParaRPr lang="en-US"/>
        </a:p>
      </dgm:t>
    </dgm:pt>
    <dgm:pt modelId="{62257276-151C-4D20-80D7-FDF89B62E6BD}" type="sibTrans" cxnId="{E04D9168-17EE-4EA9-BCD0-26235DA56795}">
      <dgm:prSet/>
      <dgm:spPr/>
      <dgm:t>
        <a:bodyPr/>
        <a:lstStyle/>
        <a:p>
          <a:endParaRPr lang="en-US"/>
        </a:p>
      </dgm:t>
    </dgm:pt>
    <dgm:pt modelId="{F312BCA5-7752-4711-8ABD-55ED1E8FA2A2}">
      <dgm:prSet/>
      <dgm:spPr/>
      <dgm:t>
        <a:bodyPr/>
        <a:lstStyle/>
        <a:p>
          <a:r>
            <a:rPr lang="en-US"/>
            <a:t>What proportion self-identify as being “in recovery”? </a:t>
          </a:r>
        </a:p>
      </dgm:t>
    </dgm:pt>
    <dgm:pt modelId="{EBCCC8EF-B725-438A-80BE-22B35A266E87}" type="parTrans" cxnId="{0771B609-A552-45DB-AB77-1A32553C3943}">
      <dgm:prSet/>
      <dgm:spPr/>
      <dgm:t>
        <a:bodyPr/>
        <a:lstStyle/>
        <a:p>
          <a:endParaRPr lang="en-US"/>
        </a:p>
      </dgm:t>
    </dgm:pt>
    <dgm:pt modelId="{E48B0162-C354-41E6-9D21-EFFFEE27C8EE}" type="sibTrans" cxnId="{0771B609-A552-45DB-AB77-1A32553C3943}">
      <dgm:prSet/>
      <dgm:spPr/>
      <dgm:t>
        <a:bodyPr/>
        <a:lstStyle/>
        <a:p>
          <a:endParaRPr lang="en-US"/>
        </a:p>
      </dgm:t>
    </dgm:pt>
    <dgm:pt modelId="{C2E16594-9743-43BC-B36E-FE1216609124}">
      <dgm:prSet/>
      <dgm:spPr/>
      <dgm:t>
        <a:bodyPr/>
        <a:lstStyle/>
        <a:p>
          <a:r>
            <a:rPr lang="en-US"/>
            <a:t>What are the pathways followed? </a:t>
          </a:r>
        </a:p>
      </dgm:t>
    </dgm:pt>
    <dgm:pt modelId="{78727D48-3920-48F7-9AC4-008ABBCE4C2C}" type="parTrans" cxnId="{943DA9D4-0BB1-41D1-9548-5833D8C2F448}">
      <dgm:prSet/>
      <dgm:spPr/>
      <dgm:t>
        <a:bodyPr/>
        <a:lstStyle/>
        <a:p>
          <a:endParaRPr lang="en-US"/>
        </a:p>
      </dgm:t>
    </dgm:pt>
    <dgm:pt modelId="{DF97678A-206E-4EEF-97C0-E54C6E2D0013}" type="sibTrans" cxnId="{943DA9D4-0BB1-41D1-9548-5833D8C2F448}">
      <dgm:prSet/>
      <dgm:spPr/>
      <dgm:t>
        <a:bodyPr/>
        <a:lstStyle/>
        <a:p>
          <a:endParaRPr lang="en-US"/>
        </a:p>
      </dgm:t>
    </dgm:pt>
    <dgm:pt modelId="{7E801228-A376-4135-BC70-01ADC962386B}">
      <dgm:prSet/>
      <dgm:spPr/>
      <dgm:t>
        <a:bodyPr/>
        <a:lstStyle/>
        <a:p>
          <a:r>
            <a:rPr lang="en-US"/>
            <a:t>How many serious attempts does it take to resolve AOD problems? </a:t>
          </a:r>
        </a:p>
      </dgm:t>
    </dgm:pt>
    <dgm:pt modelId="{F72F710F-67DA-443D-8AEB-C70736EB55F2}" type="parTrans" cxnId="{83935F6A-AB1F-4076-9797-FEC04CC942C9}">
      <dgm:prSet/>
      <dgm:spPr/>
      <dgm:t>
        <a:bodyPr/>
        <a:lstStyle/>
        <a:p>
          <a:endParaRPr lang="en-US"/>
        </a:p>
      </dgm:t>
    </dgm:pt>
    <dgm:pt modelId="{D7E7FCCD-B13C-4C7C-A44A-F7D311A01891}" type="sibTrans" cxnId="{83935F6A-AB1F-4076-9797-FEC04CC942C9}">
      <dgm:prSet/>
      <dgm:spPr/>
      <dgm:t>
        <a:bodyPr/>
        <a:lstStyle/>
        <a:p>
          <a:endParaRPr lang="en-US"/>
        </a:p>
      </dgm:t>
    </dgm:pt>
    <dgm:pt modelId="{CBD4D853-FD10-4815-B0D5-0000EA7E7115}">
      <dgm:prSet/>
      <dgm:spPr/>
      <dgm:t>
        <a:bodyPr/>
        <a:lstStyle/>
        <a:p>
          <a:r>
            <a:rPr lang="en-US" dirty="0"/>
            <a:t>What is quality of life and functioning like in recovery? </a:t>
          </a:r>
        </a:p>
      </dgm:t>
    </dgm:pt>
    <dgm:pt modelId="{0086FDA1-BAED-4FE1-8BBC-F53FD345ABBA}" type="parTrans" cxnId="{437A1941-2EF4-4268-863A-A30A56B159D8}">
      <dgm:prSet/>
      <dgm:spPr/>
      <dgm:t>
        <a:bodyPr/>
        <a:lstStyle/>
        <a:p>
          <a:endParaRPr lang="en-US"/>
        </a:p>
      </dgm:t>
    </dgm:pt>
    <dgm:pt modelId="{26E8E543-32A5-41C1-B51F-4A06C1FBA2BB}" type="sibTrans" cxnId="{437A1941-2EF4-4268-863A-A30A56B159D8}">
      <dgm:prSet/>
      <dgm:spPr/>
      <dgm:t>
        <a:bodyPr/>
        <a:lstStyle/>
        <a:p>
          <a:endParaRPr lang="en-US"/>
        </a:p>
      </dgm:t>
    </dgm:pt>
    <dgm:pt modelId="{0A85B645-6297-4E3D-A952-0B9881886CF0}" type="pres">
      <dgm:prSet presAssocID="{60AA353D-EAC2-4A8A-8862-C2AB3C354876}" presName="diagram" presStyleCnt="0">
        <dgm:presLayoutVars>
          <dgm:dir/>
          <dgm:resizeHandles val="exact"/>
        </dgm:presLayoutVars>
      </dgm:prSet>
      <dgm:spPr/>
    </dgm:pt>
    <dgm:pt modelId="{043EB73F-5E28-4C0D-A233-2A65CD36F174}" type="pres">
      <dgm:prSet presAssocID="{48BA563D-0D00-464F-8F99-5D358BDC63BB}" presName="node" presStyleLbl="node1" presStyleIdx="0" presStyleCnt="6">
        <dgm:presLayoutVars>
          <dgm:bulletEnabled val="1"/>
        </dgm:presLayoutVars>
      </dgm:prSet>
      <dgm:spPr/>
    </dgm:pt>
    <dgm:pt modelId="{D3AD870D-7052-4040-9FFC-525F46578EB4}" type="pres">
      <dgm:prSet presAssocID="{8339A841-6E37-41E3-97D3-7AC929FFAA78}" presName="sibTrans" presStyleCnt="0"/>
      <dgm:spPr/>
    </dgm:pt>
    <dgm:pt modelId="{28AD1551-FD8B-4E88-90A7-3AB87052471B}" type="pres">
      <dgm:prSet presAssocID="{4FAD6CA5-2F72-4CAA-9F1C-2B566CF40B60}" presName="node" presStyleLbl="node1" presStyleIdx="1" presStyleCnt="6">
        <dgm:presLayoutVars>
          <dgm:bulletEnabled val="1"/>
        </dgm:presLayoutVars>
      </dgm:prSet>
      <dgm:spPr/>
    </dgm:pt>
    <dgm:pt modelId="{5E6872F1-0E78-461A-85F0-1D65B7B5ED99}" type="pres">
      <dgm:prSet presAssocID="{62257276-151C-4D20-80D7-FDF89B62E6BD}" presName="sibTrans" presStyleCnt="0"/>
      <dgm:spPr/>
    </dgm:pt>
    <dgm:pt modelId="{46865654-4291-4249-9BEF-73AAD8597C3A}" type="pres">
      <dgm:prSet presAssocID="{F312BCA5-7752-4711-8ABD-55ED1E8FA2A2}" presName="node" presStyleLbl="node1" presStyleIdx="2" presStyleCnt="6">
        <dgm:presLayoutVars>
          <dgm:bulletEnabled val="1"/>
        </dgm:presLayoutVars>
      </dgm:prSet>
      <dgm:spPr/>
    </dgm:pt>
    <dgm:pt modelId="{BD076152-9DBC-4076-84CC-278DD5934193}" type="pres">
      <dgm:prSet presAssocID="{E48B0162-C354-41E6-9D21-EFFFEE27C8EE}" presName="sibTrans" presStyleCnt="0"/>
      <dgm:spPr/>
    </dgm:pt>
    <dgm:pt modelId="{240027CD-2CE5-4C8D-ADC2-3BE7FC9D6122}" type="pres">
      <dgm:prSet presAssocID="{C2E16594-9743-43BC-B36E-FE1216609124}" presName="node" presStyleLbl="node1" presStyleIdx="3" presStyleCnt="6">
        <dgm:presLayoutVars>
          <dgm:bulletEnabled val="1"/>
        </dgm:presLayoutVars>
      </dgm:prSet>
      <dgm:spPr/>
    </dgm:pt>
    <dgm:pt modelId="{2345F684-F170-462F-9616-FB08606DA21D}" type="pres">
      <dgm:prSet presAssocID="{DF97678A-206E-4EEF-97C0-E54C6E2D0013}" presName="sibTrans" presStyleCnt="0"/>
      <dgm:spPr/>
    </dgm:pt>
    <dgm:pt modelId="{29E56A57-25AC-4D59-AE40-C5C2A1859C29}" type="pres">
      <dgm:prSet presAssocID="{7E801228-A376-4135-BC70-01ADC962386B}" presName="node" presStyleLbl="node1" presStyleIdx="4" presStyleCnt="6">
        <dgm:presLayoutVars>
          <dgm:bulletEnabled val="1"/>
        </dgm:presLayoutVars>
      </dgm:prSet>
      <dgm:spPr/>
    </dgm:pt>
    <dgm:pt modelId="{3FEDA5F7-F60E-474F-810B-FB1C1B0F3B1B}" type="pres">
      <dgm:prSet presAssocID="{D7E7FCCD-B13C-4C7C-A44A-F7D311A01891}" presName="sibTrans" presStyleCnt="0"/>
      <dgm:spPr/>
    </dgm:pt>
    <dgm:pt modelId="{AE9318E1-82D5-44D9-9850-DA5D8DF65BBF}" type="pres">
      <dgm:prSet presAssocID="{CBD4D853-FD10-4815-B0D5-0000EA7E7115}" presName="node" presStyleLbl="node1" presStyleIdx="5" presStyleCnt="6">
        <dgm:presLayoutVars>
          <dgm:bulletEnabled val="1"/>
        </dgm:presLayoutVars>
      </dgm:prSet>
      <dgm:spPr/>
    </dgm:pt>
  </dgm:ptLst>
  <dgm:cxnLst>
    <dgm:cxn modelId="{0771B609-A552-45DB-AB77-1A32553C3943}" srcId="{60AA353D-EAC2-4A8A-8862-C2AB3C354876}" destId="{F312BCA5-7752-4711-8ABD-55ED1E8FA2A2}" srcOrd="2" destOrd="0" parTransId="{EBCCC8EF-B725-438A-80BE-22B35A266E87}" sibTransId="{E48B0162-C354-41E6-9D21-EFFFEE27C8EE}"/>
    <dgm:cxn modelId="{C29B920B-BBC9-4929-A27D-3D548161C36D}" type="presOf" srcId="{7E801228-A376-4135-BC70-01ADC962386B}" destId="{29E56A57-25AC-4D59-AE40-C5C2A1859C29}" srcOrd="0" destOrd="0" presId="urn:microsoft.com/office/officeart/2005/8/layout/default"/>
    <dgm:cxn modelId="{7CD2B50B-F1B4-43FA-BBDB-F4A474BAC5FB}" type="presOf" srcId="{CBD4D853-FD10-4815-B0D5-0000EA7E7115}" destId="{AE9318E1-82D5-44D9-9850-DA5D8DF65BBF}" srcOrd="0" destOrd="0" presId="urn:microsoft.com/office/officeart/2005/8/layout/default"/>
    <dgm:cxn modelId="{4385C323-4BF4-4B0F-AC53-D1E19361F6F8}" type="presOf" srcId="{4FAD6CA5-2F72-4CAA-9F1C-2B566CF40B60}" destId="{28AD1551-FD8B-4E88-90A7-3AB87052471B}" srcOrd="0" destOrd="0" presId="urn:microsoft.com/office/officeart/2005/8/layout/default"/>
    <dgm:cxn modelId="{05195C2B-8DFF-4FEE-A41B-F15D0F10D1D2}" srcId="{60AA353D-EAC2-4A8A-8862-C2AB3C354876}" destId="{48BA563D-0D00-464F-8F99-5D358BDC63BB}" srcOrd="0" destOrd="0" parTransId="{B46A4C14-237B-47AF-8A39-858234C64387}" sibTransId="{8339A841-6E37-41E3-97D3-7AC929FFAA78}"/>
    <dgm:cxn modelId="{CFD61860-1ED1-4EFC-81F2-9F42076C967B}" type="presOf" srcId="{60AA353D-EAC2-4A8A-8862-C2AB3C354876}" destId="{0A85B645-6297-4E3D-A952-0B9881886CF0}" srcOrd="0" destOrd="0" presId="urn:microsoft.com/office/officeart/2005/8/layout/default"/>
    <dgm:cxn modelId="{437A1941-2EF4-4268-863A-A30A56B159D8}" srcId="{60AA353D-EAC2-4A8A-8862-C2AB3C354876}" destId="{CBD4D853-FD10-4815-B0D5-0000EA7E7115}" srcOrd="5" destOrd="0" parTransId="{0086FDA1-BAED-4FE1-8BBC-F53FD345ABBA}" sibTransId="{26E8E543-32A5-41C1-B51F-4A06C1FBA2BB}"/>
    <dgm:cxn modelId="{09C8F166-68E6-425C-857A-C72D99837DC4}" type="presOf" srcId="{48BA563D-0D00-464F-8F99-5D358BDC63BB}" destId="{043EB73F-5E28-4C0D-A233-2A65CD36F174}" srcOrd="0" destOrd="0" presId="urn:microsoft.com/office/officeart/2005/8/layout/default"/>
    <dgm:cxn modelId="{E04D9168-17EE-4EA9-BCD0-26235DA56795}" srcId="{60AA353D-EAC2-4A8A-8862-C2AB3C354876}" destId="{4FAD6CA5-2F72-4CAA-9F1C-2B566CF40B60}" srcOrd="1" destOrd="0" parTransId="{22D42461-3CFE-4671-BB7B-C38101104E09}" sibTransId="{62257276-151C-4D20-80D7-FDF89B62E6BD}"/>
    <dgm:cxn modelId="{83935F6A-AB1F-4076-9797-FEC04CC942C9}" srcId="{60AA353D-EAC2-4A8A-8862-C2AB3C354876}" destId="{7E801228-A376-4135-BC70-01ADC962386B}" srcOrd="4" destOrd="0" parTransId="{F72F710F-67DA-443D-8AEB-C70736EB55F2}" sibTransId="{D7E7FCCD-B13C-4C7C-A44A-F7D311A01891}"/>
    <dgm:cxn modelId="{E1882399-8F80-4CF5-989D-B780BA1DEA21}" type="presOf" srcId="{C2E16594-9743-43BC-B36E-FE1216609124}" destId="{240027CD-2CE5-4C8D-ADC2-3BE7FC9D6122}" srcOrd="0" destOrd="0" presId="urn:microsoft.com/office/officeart/2005/8/layout/default"/>
    <dgm:cxn modelId="{B634D8D3-03EB-4F87-8C66-C7C2DD46C4E7}" type="presOf" srcId="{F312BCA5-7752-4711-8ABD-55ED1E8FA2A2}" destId="{46865654-4291-4249-9BEF-73AAD8597C3A}" srcOrd="0" destOrd="0" presId="urn:microsoft.com/office/officeart/2005/8/layout/default"/>
    <dgm:cxn modelId="{943DA9D4-0BB1-41D1-9548-5833D8C2F448}" srcId="{60AA353D-EAC2-4A8A-8862-C2AB3C354876}" destId="{C2E16594-9743-43BC-B36E-FE1216609124}" srcOrd="3" destOrd="0" parTransId="{78727D48-3920-48F7-9AC4-008ABBCE4C2C}" sibTransId="{DF97678A-206E-4EEF-97C0-E54C6E2D0013}"/>
    <dgm:cxn modelId="{4937DD9D-522D-4BF1-BC75-75309068DC29}" type="presParOf" srcId="{0A85B645-6297-4E3D-A952-0B9881886CF0}" destId="{043EB73F-5E28-4C0D-A233-2A65CD36F174}" srcOrd="0" destOrd="0" presId="urn:microsoft.com/office/officeart/2005/8/layout/default"/>
    <dgm:cxn modelId="{FB77509F-83FD-4EAC-9A6A-CE9C534F6284}" type="presParOf" srcId="{0A85B645-6297-4E3D-A952-0B9881886CF0}" destId="{D3AD870D-7052-4040-9FFC-525F46578EB4}" srcOrd="1" destOrd="0" presId="urn:microsoft.com/office/officeart/2005/8/layout/default"/>
    <dgm:cxn modelId="{F850FBFA-A7B4-4522-86F4-49C7B332C8AB}" type="presParOf" srcId="{0A85B645-6297-4E3D-A952-0B9881886CF0}" destId="{28AD1551-FD8B-4E88-90A7-3AB87052471B}" srcOrd="2" destOrd="0" presId="urn:microsoft.com/office/officeart/2005/8/layout/default"/>
    <dgm:cxn modelId="{88E2DFE9-0A48-44D6-881F-481B086A6EFF}" type="presParOf" srcId="{0A85B645-6297-4E3D-A952-0B9881886CF0}" destId="{5E6872F1-0E78-461A-85F0-1D65B7B5ED99}" srcOrd="3" destOrd="0" presId="urn:microsoft.com/office/officeart/2005/8/layout/default"/>
    <dgm:cxn modelId="{E23BB468-11D8-4E1A-AA40-54E781F02D8D}" type="presParOf" srcId="{0A85B645-6297-4E3D-A952-0B9881886CF0}" destId="{46865654-4291-4249-9BEF-73AAD8597C3A}" srcOrd="4" destOrd="0" presId="urn:microsoft.com/office/officeart/2005/8/layout/default"/>
    <dgm:cxn modelId="{0C0058D4-8FF7-4A83-B13A-232EFF956B49}" type="presParOf" srcId="{0A85B645-6297-4E3D-A952-0B9881886CF0}" destId="{BD076152-9DBC-4076-84CC-278DD5934193}" srcOrd="5" destOrd="0" presId="urn:microsoft.com/office/officeart/2005/8/layout/default"/>
    <dgm:cxn modelId="{FA52F606-5966-4792-8EE0-28994A53C380}" type="presParOf" srcId="{0A85B645-6297-4E3D-A952-0B9881886CF0}" destId="{240027CD-2CE5-4C8D-ADC2-3BE7FC9D6122}" srcOrd="6" destOrd="0" presId="urn:microsoft.com/office/officeart/2005/8/layout/default"/>
    <dgm:cxn modelId="{19E29B45-DDE4-462D-9CA3-9294B0BF0EF6}" type="presParOf" srcId="{0A85B645-6297-4E3D-A952-0B9881886CF0}" destId="{2345F684-F170-462F-9616-FB08606DA21D}" srcOrd="7" destOrd="0" presId="urn:microsoft.com/office/officeart/2005/8/layout/default"/>
    <dgm:cxn modelId="{3A622379-91BF-4F4B-8307-ABF8C468243E}" type="presParOf" srcId="{0A85B645-6297-4E3D-A952-0B9881886CF0}" destId="{29E56A57-25AC-4D59-AE40-C5C2A1859C29}" srcOrd="8" destOrd="0" presId="urn:microsoft.com/office/officeart/2005/8/layout/default"/>
    <dgm:cxn modelId="{DC469AB7-8B8D-4ABB-BCF2-A19993707C50}" type="presParOf" srcId="{0A85B645-6297-4E3D-A952-0B9881886CF0}" destId="{3FEDA5F7-F60E-474F-810B-FB1C1B0F3B1B}" srcOrd="9" destOrd="0" presId="urn:microsoft.com/office/officeart/2005/8/layout/default"/>
    <dgm:cxn modelId="{EC0FA2E8-D3D8-4CAA-8E03-FCBDF64EE88A}" type="presParOf" srcId="{0A85B645-6297-4E3D-A952-0B9881886CF0}" destId="{AE9318E1-82D5-44D9-9850-DA5D8DF65BB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AA353D-EAC2-4A8A-8862-C2AB3C35487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8BA563D-0D00-464F-8F99-5D358BDC63BB}">
      <dgm:prSet/>
      <dgm:spPr/>
      <dgm:t>
        <a:bodyPr/>
        <a:lstStyle/>
        <a:p>
          <a:r>
            <a:rPr lang="en-US" dirty="0"/>
            <a:t>National Recovery Study</a:t>
          </a:r>
        </a:p>
      </dgm:t>
    </dgm:pt>
    <dgm:pt modelId="{B46A4C14-237B-47AF-8A39-858234C64387}" type="parTrans" cxnId="{05195C2B-8DFF-4FEE-A41B-F15D0F10D1D2}">
      <dgm:prSet/>
      <dgm:spPr/>
      <dgm:t>
        <a:bodyPr/>
        <a:lstStyle/>
        <a:p>
          <a:endParaRPr lang="en-US"/>
        </a:p>
      </dgm:t>
    </dgm:pt>
    <dgm:pt modelId="{8339A841-6E37-41E3-97D3-7AC929FFAA78}" type="sibTrans" cxnId="{05195C2B-8DFF-4FEE-A41B-F15D0F10D1D2}">
      <dgm:prSet/>
      <dgm:spPr/>
      <dgm:t>
        <a:bodyPr/>
        <a:lstStyle/>
        <a:p>
          <a:endParaRPr lang="en-US"/>
        </a:p>
      </dgm:t>
    </dgm:pt>
    <dgm:pt modelId="{4FAD6CA5-2F72-4CAA-9F1C-2B566CF40B60}">
      <dgm:prSet/>
      <dgm:spPr/>
      <dgm:t>
        <a:bodyPr/>
        <a:lstStyle/>
        <a:p>
          <a:r>
            <a:rPr lang="en-US" dirty="0"/>
            <a:t>What is the prevalence of alcohol or other drug problem resolution?</a:t>
          </a:r>
        </a:p>
      </dgm:t>
    </dgm:pt>
    <dgm:pt modelId="{22D42461-3CFE-4671-BB7B-C38101104E09}" type="parTrans" cxnId="{E04D9168-17EE-4EA9-BCD0-26235DA56795}">
      <dgm:prSet/>
      <dgm:spPr/>
      <dgm:t>
        <a:bodyPr/>
        <a:lstStyle/>
        <a:p>
          <a:endParaRPr lang="en-US"/>
        </a:p>
      </dgm:t>
    </dgm:pt>
    <dgm:pt modelId="{62257276-151C-4D20-80D7-FDF89B62E6BD}" type="sibTrans" cxnId="{E04D9168-17EE-4EA9-BCD0-26235DA56795}">
      <dgm:prSet/>
      <dgm:spPr/>
      <dgm:t>
        <a:bodyPr/>
        <a:lstStyle/>
        <a:p>
          <a:endParaRPr lang="en-US"/>
        </a:p>
      </dgm:t>
    </dgm:pt>
    <dgm:pt modelId="{F312BCA5-7752-4711-8ABD-55ED1E8FA2A2}">
      <dgm:prSet/>
      <dgm:spPr/>
      <dgm:t>
        <a:bodyPr/>
        <a:lstStyle/>
        <a:p>
          <a:r>
            <a:rPr lang="en-US"/>
            <a:t>What proportion self-identify as being “in recovery”? </a:t>
          </a:r>
        </a:p>
      </dgm:t>
    </dgm:pt>
    <dgm:pt modelId="{EBCCC8EF-B725-438A-80BE-22B35A266E87}" type="parTrans" cxnId="{0771B609-A552-45DB-AB77-1A32553C3943}">
      <dgm:prSet/>
      <dgm:spPr/>
      <dgm:t>
        <a:bodyPr/>
        <a:lstStyle/>
        <a:p>
          <a:endParaRPr lang="en-US"/>
        </a:p>
      </dgm:t>
    </dgm:pt>
    <dgm:pt modelId="{E48B0162-C354-41E6-9D21-EFFFEE27C8EE}" type="sibTrans" cxnId="{0771B609-A552-45DB-AB77-1A32553C3943}">
      <dgm:prSet/>
      <dgm:spPr/>
      <dgm:t>
        <a:bodyPr/>
        <a:lstStyle/>
        <a:p>
          <a:endParaRPr lang="en-US"/>
        </a:p>
      </dgm:t>
    </dgm:pt>
    <dgm:pt modelId="{C2E16594-9743-43BC-B36E-FE1216609124}">
      <dgm:prSet/>
      <dgm:spPr/>
      <dgm:t>
        <a:bodyPr/>
        <a:lstStyle/>
        <a:p>
          <a:r>
            <a:rPr lang="en-US"/>
            <a:t>What are the pathways followed? </a:t>
          </a:r>
        </a:p>
      </dgm:t>
    </dgm:pt>
    <dgm:pt modelId="{78727D48-3920-48F7-9AC4-008ABBCE4C2C}" type="parTrans" cxnId="{943DA9D4-0BB1-41D1-9548-5833D8C2F448}">
      <dgm:prSet/>
      <dgm:spPr/>
      <dgm:t>
        <a:bodyPr/>
        <a:lstStyle/>
        <a:p>
          <a:endParaRPr lang="en-US"/>
        </a:p>
      </dgm:t>
    </dgm:pt>
    <dgm:pt modelId="{DF97678A-206E-4EEF-97C0-E54C6E2D0013}" type="sibTrans" cxnId="{943DA9D4-0BB1-41D1-9548-5833D8C2F448}">
      <dgm:prSet/>
      <dgm:spPr/>
      <dgm:t>
        <a:bodyPr/>
        <a:lstStyle/>
        <a:p>
          <a:endParaRPr lang="en-US"/>
        </a:p>
      </dgm:t>
    </dgm:pt>
    <dgm:pt modelId="{7E801228-A376-4135-BC70-01ADC962386B}">
      <dgm:prSet/>
      <dgm:spPr/>
      <dgm:t>
        <a:bodyPr/>
        <a:lstStyle/>
        <a:p>
          <a:r>
            <a:rPr lang="en-US"/>
            <a:t>How many serious attempts does it take to resolve AOD problems? </a:t>
          </a:r>
        </a:p>
      </dgm:t>
    </dgm:pt>
    <dgm:pt modelId="{F72F710F-67DA-443D-8AEB-C70736EB55F2}" type="parTrans" cxnId="{83935F6A-AB1F-4076-9797-FEC04CC942C9}">
      <dgm:prSet/>
      <dgm:spPr/>
      <dgm:t>
        <a:bodyPr/>
        <a:lstStyle/>
        <a:p>
          <a:endParaRPr lang="en-US"/>
        </a:p>
      </dgm:t>
    </dgm:pt>
    <dgm:pt modelId="{D7E7FCCD-B13C-4C7C-A44A-F7D311A01891}" type="sibTrans" cxnId="{83935F6A-AB1F-4076-9797-FEC04CC942C9}">
      <dgm:prSet/>
      <dgm:spPr/>
      <dgm:t>
        <a:bodyPr/>
        <a:lstStyle/>
        <a:p>
          <a:endParaRPr lang="en-US"/>
        </a:p>
      </dgm:t>
    </dgm:pt>
    <dgm:pt modelId="{CBD4D853-FD10-4815-B0D5-0000EA7E7115}">
      <dgm:prSet/>
      <dgm:spPr/>
      <dgm:t>
        <a:bodyPr/>
        <a:lstStyle/>
        <a:p>
          <a:r>
            <a:rPr lang="en-US" dirty="0"/>
            <a:t>What is quality of life and functioning like in recovery? </a:t>
          </a:r>
        </a:p>
      </dgm:t>
    </dgm:pt>
    <dgm:pt modelId="{0086FDA1-BAED-4FE1-8BBC-F53FD345ABBA}" type="parTrans" cxnId="{437A1941-2EF4-4268-863A-A30A56B159D8}">
      <dgm:prSet/>
      <dgm:spPr/>
      <dgm:t>
        <a:bodyPr/>
        <a:lstStyle/>
        <a:p>
          <a:endParaRPr lang="en-US"/>
        </a:p>
      </dgm:t>
    </dgm:pt>
    <dgm:pt modelId="{26E8E543-32A5-41C1-B51F-4A06C1FBA2BB}" type="sibTrans" cxnId="{437A1941-2EF4-4268-863A-A30A56B159D8}">
      <dgm:prSet/>
      <dgm:spPr/>
      <dgm:t>
        <a:bodyPr/>
        <a:lstStyle/>
        <a:p>
          <a:endParaRPr lang="en-US"/>
        </a:p>
      </dgm:t>
    </dgm:pt>
    <dgm:pt modelId="{0A85B645-6297-4E3D-A952-0B9881886CF0}" type="pres">
      <dgm:prSet presAssocID="{60AA353D-EAC2-4A8A-8862-C2AB3C354876}" presName="diagram" presStyleCnt="0">
        <dgm:presLayoutVars>
          <dgm:dir/>
          <dgm:resizeHandles val="exact"/>
        </dgm:presLayoutVars>
      </dgm:prSet>
      <dgm:spPr/>
    </dgm:pt>
    <dgm:pt modelId="{043EB73F-5E28-4C0D-A233-2A65CD36F174}" type="pres">
      <dgm:prSet presAssocID="{48BA563D-0D00-464F-8F99-5D358BDC63BB}" presName="node" presStyleLbl="node1" presStyleIdx="0" presStyleCnt="6">
        <dgm:presLayoutVars>
          <dgm:bulletEnabled val="1"/>
        </dgm:presLayoutVars>
      </dgm:prSet>
      <dgm:spPr/>
    </dgm:pt>
    <dgm:pt modelId="{D3AD870D-7052-4040-9FFC-525F46578EB4}" type="pres">
      <dgm:prSet presAssocID="{8339A841-6E37-41E3-97D3-7AC929FFAA78}" presName="sibTrans" presStyleCnt="0"/>
      <dgm:spPr/>
    </dgm:pt>
    <dgm:pt modelId="{28AD1551-FD8B-4E88-90A7-3AB87052471B}" type="pres">
      <dgm:prSet presAssocID="{4FAD6CA5-2F72-4CAA-9F1C-2B566CF40B60}" presName="node" presStyleLbl="node1" presStyleIdx="1" presStyleCnt="6">
        <dgm:presLayoutVars>
          <dgm:bulletEnabled val="1"/>
        </dgm:presLayoutVars>
      </dgm:prSet>
      <dgm:spPr/>
    </dgm:pt>
    <dgm:pt modelId="{5E6872F1-0E78-461A-85F0-1D65B7B5ED99}" type="pres">
      <dgm:prSet presAssocID="{62257276-151C-4D20-80D7-FDF89B62E6BD}" presName="sibTrans" presStyleCnt="0"/>
      <dgm:spPr/>
    </dgm:pt>
    <dgm:pt modelId="{46865654-4291-4249-9BEF-73AAD8597C3A}" type="pres">
      <dgm:prSet presAssocID="{F312BCA5-7752-4711-8ABD-55ED1E8FA2A2}" presName="node" presStyleLbl="node1" presStyleIdx="2" presStyleCnt="6">
        <dgm:presLayoutVars>
          <dgm:bulletEnabled val="1"/>
        </dgm:presLayoutVars>
      </dgm:prSet>
      <dgm:spPr/>
    </dgm:pt>
    <dgm:pt modelId="{BD076152-9DBC-4076-84CC-278DD5934193}" type="pres">
      <dgm:prSet presAssocID="{E48B0162-C354-41E6-9D21-EFFFEE27C8EE}" presName="sibTrans" presStyleCnt="0"/>
      <dgm:spPr/>
    </dgm:pt>
    <dgm:pt modelId="{240027CD-2CE5-4C8D-ADC2-3BE7FC9D6122}" type="pres">
      <dgm:prSet presAssocID="{C2E16594-9743-43BC-B36E-FE1216609124}" presName="node" presStyleLbl="node1" presStyleIdx="3" presStyleCnt="6">
        <dgm:presLayoutVars>
          <dgm:bulletEnabled val="1"/>
        </dgm:presLayoutVars>
      </dgm:prSet>
      <dgm:spPr/>
    </dgm:pt>
    <dgm:pt modelId="{2345F684-F170-462F-9616-FB08606DA21D}" type="pres">
      <dgm:prSet presAssocID="{DF97678A-206E-4EEF-97C0-E54C6E2D0013}" presName="sibTrans" presStyleCnt="0"/>
      <dgm:spPr/>
    </dgm:pt>
    <dgm:pt modelId="{29E56A57-25AC-4D59-AE40-C5C2A1859C29}" type="pres">
      <dgm:prSet presAssocID="{7E801228-A376-4135-BC70-01ADC962386B}" presName="node" presStyleLbl="node1" presStyleIdx="4" presStyleCnt="6">
        <dgm:presLayoutVars>
          <dgm:bulletEnabled val="1"/>
        </dgm:presLayoutVars>
      </dgm:prSet>
      <dgm:spPr/>
    </dgm:pt>
    <dgm:pt modelId="{3FEDA5F7-F60E-474F-810B-FB1C1B0F3B1B}" type="pres">
      <dgm:prSet presAssocID="{D7E7FCCD-B13C-4C7C-A44A-F7D311A01891}" presName="sibTrans" presStyleCnt="0"/>
      <dgm:spPr/>
    </dgm:pt>
    <dgm:pt modelId="{AE9318E1-82D5-44D9-9850-DA5D8DF65BBF}" type="pres">
      <dgm:prSet presAssocID="{CBD4D853-FD10-4815-B0D5-0000EA7E7115}" presName="node" presStyleLbl="node1" presStyleIdx="5" presStyleCnt="6">
        <dgm:presLayoutVars>
          <dgm:bulletEnabled val="1"/>
        </dgm:presLayoutVars>
      </dgm:prSet>
      <dgm:spPr/>
    </dgm:pt>
  </dgm:ptLst>
  <dgm:cxnLst>
    <dgm:cxn modelId="{0771B609-A552-45DB-AB77-1A32553C3943}" srcId="{60AA353D-EAC2-4A8A-8862-C2AB3C354876}" destId="{F312BCA5-7752-4711-8ABD-55ED1E8FA2A2}" srcOrd="2" destOrd="0" parTransId="{EBCCC8EF-B725-438A-80BE-22B35A266E87}" sibTransId="{E48B0162-C354-41E6-9D21-EFFFEE27C8EE}"/>
    <dgm:cxn modelId="{C29B920B-BBC9-4929-A27D-3D548161C36D}" type="presOf" srcId="{7E801228-A376-4135-BC70-01ADC962386B}" destId="{29E56A57-25AC-4D59-AE40-C5C2A1859C29}" srcOrd="0" destOrd="0" presId="urn:microsoft.com/office/officeart/2005/8/layout/default"/>
    <dgm:cxn modelId="{7CD2B50B-F1B4-43FA-BBDB-F4A474BAC5FB}" type="presOf" srcId="{CBD4D853-FD10-4815-B0D5-0000EA7E7115}" destId="{AE9318E1-82D5-44D9-9850-DA5D8DF65BBF}" srcOrd="0" destOrd="0" presId="urn:microsoft.com/office/officeart/2005/8/layout/default"/>
    <dgm:cxn modelId="{4385C323-4BF4-4B0F-AC53-D1E19361F6F8}" type="presOf" srcId="{4FAD6CA5-2F72-4CAA-9F1C-2B566CF40B60}" destId="{28AD1551-FD8B-4E88-90A7-3AB87052471B}" srcOrd="0" destOrd="0" presId="urn:microsoft.com/office/officeart/2005/8/layout/default"/>
    <dgm:cxn modelId="{05195C2B-8DFF-4FEE-A41B-F15D0F10D1D2}" srcId="{60AA353D-EAC2-4A8A-8862-C2AB3C354876}" destId="{48BA563D-0D00-464F-8F99-5D358BDC63BB}" srcOrd="0" destOrd="0" parTransId="{B46A4C14-237B-47AF-8A39-858234C64387}" sibTransId="{8339A841-6E37-41E3-97D3-7AC929FFAA78}"/>
    <dgm:cxn modelId="{CFD61860-1ED1-4EFC-81F2-9F42076C967B}" type="presOf" srcId="{60AA353D-EAC2-4A8A-8862-C2AB3C354876}" destId="{0A85B645-6297-4E3D-A952-0B9881886CF0}" srcOrd="0" destOrd="0" presId="urn:microsoft.com/office/officeart/2005/8/layout/default"/>
    <dgm:cxn modelId="{437A1941-2EF4-4268-863A-A30A56B159D8}" srcId="{60AA353D-EAC2-4A8A-8862-C2AB3C354876}" destId="{CBD4D853-FD10-4815-B0D5-0000EA7E7115}" srcOrd="5" destOrd="0" parTransId="{0086FDA1-BAED-4FE1-8BBC-F53FD345ABBA}" sibTransId="{26E8E543-32A5-41C1-B51F-4A06C1FBA2BB}"/>
    <dgm:cxn modelId="{09C8F166-68E6-425C-857A-C72D99837DC4}" type="presOf" srcId="{48BA563D-0D00-464F-8F99-5D358BDC63BB}" destId="{043EB73F-5E28-4C0D-A233-2A65CD36F174}" srcOrd="0" destOrd="0" presId="urn:microsoft.com/office/officeart/2005/8/layout/default"/>
    <dgm:cxn modelId="{E04D9168-17EE-4EA9-BCD0-26235DA56795}" srcId="{60AA353D-EAC2-4A8A-8862-C2AB3C354876}" destId="{4FAD6CA5-2F72-4CAA-9F1C-2B566CF40B60}" srcOrd="1" destOrd="0" parTransId="{22D42461-3CFE-4671-BB7B-C38101104E09}" sibTransId="{62257276-151C-4D20-80D7-FDF89B62E6BD}"/>
    <dgm:cxn modelId="{83935F6A-AB1F-4076-9797-FEC04CC942C9}" srcId="{60AA353D-EAC2-4A8A-8862-C2AB3C354876}" destId="{7E801228-A376-4135-BC70-01ADC962386B}" srcOrd="4" destOrd="0" parTransId="{F72F710F-67DA-443D-8AEB-C70736EB55F2}" sibTransId="{D7E7FCCD-B13C-4C7C-A44A-F7D311A01891}"/>
    <dgm:cxn modelId="{E1882399-8F80-4CF5-989D-B780BA1DEA21}" type="presOf" srcId="{C2E16594-9743-43BC-B36E-FE1216609124}" destId="{240027CD-2CE5-4C8D-ADC2-3BE7FC9D6122}" srcOrd="0" destOrd="0" presId="urn:microsoft.com/office/officeart/2005/8/layout/default"/>
    <dgm:cxn modelId="{B634D8D3-03EB-4F87-8C66-C7C2DD46C4E7}" type="presOf" srcId="{F312BCA5-7752-4711-8ABD-55ED1E8FA2A2}" destId="{46865654-4291-4249-9BEF-73AAD8597C3A}" srcOrd="0" destOrd="0" presId="urn:microsoft.com/office/officeart/2005/8/layout/default"/>
    <dgm:cxn modelId="{943DA9D4-0BB1-41D1-9548-5833D8C2F448}" srcId="{60AA353D-EAC2-4A8A-8862-C2AB3C354876}" destId="{C2E16594-9743-43BC-B36E-FE1216609124}" srcOrd="3" destOrd="0" parTransId="{78727D48-3920-48F7-9AC4-008ABBCE4C2C}" sibTransId="{DF97678A-206E-4EEF-97C0-E54C6E2D0013}"/>
    <dgm:cxn modelId="{4937DD9D-522D-4BF1-BC75-75309068DC29}" type="presParOf" srcId="{0A85B645-6297-4E3D-A952-0B9881886CF0}" destId="{043EB73F-5E28-4C0D-A233-2A65CD36F174}" srcOrd="0" destOrd="0" presId="urn:microsoft.com/office/officeart/2005/8/layout/default"/>
    <dgm:cxn modelId="{FB77509F-83FD-4EAC-9A6A-CE9C534F6284}" type="presParOf" srcId="{0A85B645-6297-4E3D-A952-0B9881886CF0}" destId="{D3AD870D-7052-4040-9FFC-525F46578EB4}" srcOrd="1" destOrd="0" presId="urn:microsoft.com/office/officeart/2005/8/layout/default"/>
    <dgm:cxn modelId="{F850FBFA-A7B4-4522-86F4-49C7B332C8AB}" type="presParOf" srcId="{0A85B645-6297-4E3D-A952-0B9881886CF0}" destId="{28AD1551-FD8B-4E88-90A7-3AB87052471B}" srcOrd="2" destOrd="0" presId="urn:microsoft.com/office/officeart/2005/8/layout/default"/>
    <dgm:cxn modelId="{88E2DFE9-0A48-44D6-881F-481B086A6EFF}" type="presParOf" srcId="{0A85B645-6297-4E3D-A952-0B9881886CF0}" destId="{5E6872F1-0E78-461A-85F0-1D65B7B5ED99}" srcOrd="3" destOrd="0" presId="urn:microsoft.com/office/officeart/2005/8/layout/default"/>
    <dgm:cxn modelId="{E23BB468-11D8-4E1A-AA40-54E781F02D8D}" type="presParOf" srcId="{0A85B645-6297-4E3D-A952-0B9881886CF0}" destId="{46865654-4291-4249-9BEF-73AAD8597C3A}" srcOrd="4" destOrd="0" presId="urn:microsoft.com/office/officeart/2005/8/layout/default"/>
    <dgm:cxn modelId="{0C0058D4-8FF7-4A83-B13A-232EFF956B49}" type="presParOf" srcId="{0A85B645-6297-4E3D-A952-0B9881886CF0}" destId="{BD076152-9DBC-4076-84CC-278DD5934193}" srcOrd="5" destOrd="0" presId="urn:microsoft.com/office/officeart/2005/8/layout/default"/>
    <dgm:cxn modelId="{FA52F606-5966-4792-8EE0-28994A53C380}" type="presParOf" srcId="{0A85B645-6297-4E3D-A952-0B9881886CF0}" destId="{240027CD-2CE5-4C8D-ADC2-3BE7FC9D6122}" srcOrd="6" destOrd="0" presId="urn:microsoft.com/office/officeart/2005/8/layout/default"/>
    <dgm:cxn modelId="{19E29B45-DDE4-462D-9CA3-9294B0BF0EF6}" type="presParOf" srcId="{0A85B645-6297-4E3D-A952-0B9881886CF0}" destId="{2345F684-F170-462F-9616-FB08606DA21D}" srcOrd="7" destOrd="0" presId="urn:microsoft.com/office/officeart/2005/8/layout/default"/>
    <dgm:cxn modelId="{3A622379-91BF-4F4B-8307-ABF8C468243E}" type="presParOf" srcId="{0A85B645-6297-4E3D-A952-0B9881886CF0}" destId="{29E56A57-25AC-4D59-AE40-C5C2A1859C29}" srcOrd="8" destOrd="0" presId="urn:microsoft.com/office/officeart/2005/8/layout/default"/>
    <dgm:cxn modelId="{DC469AB7-8B8D-4ABB-BCF2-A19993707C50}" type="presParOf" srcId="{0A85B645-6297-4E3D-A952-0B9881886CF0}" destId="{3FEDA5F7-F60E-474F-810B-FB1C1B0F3B1B}" srcOrd="9" destOrd="0" presId="urn:microsoft.com/office/officeart/2005/8/layout/default"/>
    <dgm:cxn modelId="{EC0FA2E8-D3D8-4CAA-8E03-FCBDF64EE88A}" type="presParOf" srcId="{0A85B645-6297-4E3D-A952-0B9881886CF0}" destId="{AE9318E1-82D5-44D9-9850-DA5D8DF65BB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905510-B07A-4FD9-A374-70C5840E84B4}" type="doc">
      <dgm:prSet loTypeId="urn:microsoft.com/office/officeart/2016/7/layout/RepeatingBendingProcessNew" loCatId="process" qsTypeId="urn:microsoft.com/office/officeart/2005/8/quickstyle/simple1" qsCatId="simple" csTypeId="urn:microsoft.com/office/officeart/2005/8/colors/colorful2" csCatId="colorful"/>
      <dgm:spPr/>
      <dgm:t>
        <a:bodyPr/>
        <a:lstStyle/>
        <a:p>
          <a:endParaRPr lang="en-US"/>
        </a:p>
      </dgm:t>
    </dgm:pt>
    <dgm:pt modelId="{BEE03C74-4C85-4201-92AE-5BB479473BD8}">
      <dgm:prSet custT="1"/>
      <dgm:spPr/>
      <dgm:t>
        <a:bodyPr/>
        <a:lstStyle/>
        <a:p>
          <a:r>
            <a:rPr lang="en-US" sz="1800"/>
            <a:t>(1) gender (male/female)</a:t>
          </a:r>
        </a:p>
      </dgm:t>
    </dgm:pt>
    <dgm:pt modelId="{EFDA9814-C038-4808-B9C1-5E49AF1FF050}" type="parTrans" cxnId="{1942E92B-D716-4E51-B97B-AB79250F21E8}">
      <dgm:prSet/>
      <dgm:spPr/>
      <dgm:t>
        <a:bodyPr/>
        <a:lstStyle/>
        <a:p>
          <a:endParaRPr lang="en-US" sz="1800"/>
        </a:p>
      </dgm:t>
    </dgm:pt>
    <dgm:pt modelId="{9BD54E16-F067-4C86-94CB-FD151274AEF8}" type="sibTrans" cxnId="{1942E92B-D716-4E51-B97B-AB79250F21E8}">
      <dgm:prSet custT="1"/>
      <dgm:spPr/>
      <dgm:t>
        <a:bodyPr/>
        <a:lstStyle/>
        <a:p>
          <a:endParaRPr lang="en-US" sz="1800"/>
        </a:p>
      </dgm:t>
    </dgm:pt>
    <dgm:pt modelId="{27EF7BEB-0BD7-4C10-A812-95E0964FDD17}">
      <dgm:prSet custT="1"/>
      <dgm:spPr/>
      <dgm:t>
        <a:bodyPr/>
        <a:lstStyle/>
        <a:p>
          <a:r>
            <a:rPr lang="en-US" sz="1800"/>
            <a:t>(2) age (18–29, 30–44, 45–59, and 60+ years)</a:t>
          </a:r>
        </a:p>
      </dgm:t>
    </dgm:pt>
    <dgm:pt modelId="{9B0721D6-757E-44DF-8F3F-8150A1940497}" type="parTrans" cxnId="{F343DA65-784B-4B55-91B9-C55604813D86}">
      <dgm:prSet/>
      <dgm:spPr/>
      <dgm:t>
        <a:bodyPr/>
        <a:lstStyle/>
        <a:p>
          <a:endParaRPr lang="en-US" sz="1800"/>
        </a:p>
      </dgm:t>
    </dgm:pt>
    <dgm:pt modelId="{A73A1E87-6D75-4409-8B60-68B90DA99343}" type="sibTrans" cxnId="{F343DA65-784B-4B55-91B9-C55604813D86}">
      <dgm:prSet custT="1"/>
      <dgm:spPr/>
      <dgm:t>
        <a:bodyPr/>
        <a:lstStyle/>
        <a:p>
          <a:endParaRPr lang="en-US" sz="1800"/>
        </a:p>
      </dgm:t>
    </dgm:pt>
    <dgm:pt modelId="{81C7DCEF-71DE-4F26-AB00-D370733E4842}">
      <dgm:prSet custT="1"/>
      <dgm:spPr/>
      <dgm:t>
        <a:bodyPr/>
        <a:lstStyle/>
        <a:p>
          <a:r>
            <a:rPr lang="en-US" sz="1800" dirty="0"/>
            <a:t>(3) race/Hispanic ethnicity (White/Non-Hispanic, Black/Non-Hispanic, Other/Non-Hispanic, 2+ Races/Non-Hispanic, Hispanic)</a:t>
          </a:r>
        </a:p>
      </dgm:t>
    </dgm:pt>
    <dgm:pt modelId="{06C821FE-0D88-4460-8755-21819BD1289A}" type="parTrans" cxnId="{DB9E42A2-F6A6-4407-A80C-210D600C6A2D}">
      <dgm:prSet/>
      <dgm:spPr/>
      <dgm:t>
        <a:bodyPr/>
        <a:lstStyle/>
        <a:p>
          <a:endParaRPr lang="en-US" sz="1800"/>
        </a:p>
      </dgm:t>
    </dgm:pt>
    <dgm:pt modelId="{7BCC2D2A-9D08-4F40-A9D9-AA0A5B01A909}" type="sibTrans" cxnId="{DB9E42A2-F6A6-4407-A80C-210D600C6A2D}">
      <dgm:prSet custT="1"/>
      <dgm:spPr/>
      <dgm:t>
        <a:bodyPr/>
        <a:lstStyle/>
        <a:p>
          <a:endParaRPr lang="en-US" sz="1800"/>
        </a:p>
      </dgm:t>
    </dgm:pt>
    <dgm:pt modelId="{C960C3D9-EEA6-4AC5-85E1-C148F5D8D400}">
      <dgm:prSet custT="1"/>
      <dgm:spPr/>
      <dgm:t>
        <a:bodyPr/>
        <a:lstStyle/>
        <a:p>
          <a:r>
            <a:rPr lang="en-US" sz="1800"/>
            <a:t>(4) education (Less than High School, High School, Some College, Bachelor and beyond)</a:t>
          </a:r>
        </a:p>
      </dgm:t>
    </dgm:pt>
    <dgm:pt modelId="{136E902F-C478-4C12-9D51-EB67B642F8A5}" type="parTrans" cxnId="{95246BD7-068B-4137-B6D9-F9B2320BE9FB}">
      <dgm:prSet/>
      <dgm:spPr/>
      <dgm:t>
        <a:bodyPr/>
        <a:lstStyle/>
        <a:p>
          <a:endParaRPr lang="en-US" sz="1800"/>
        </a:p>
      </dgm:t>
    </dgm:pt>
    <dgm:pt modelId="{EFDA8DC0-DE28-440C-A57B-20DABFB50323}" type="sibTrans" cxnId="{95246BD7-068B-4137-B6D9-F9B2320BE9FB}">
      <dgm:prSet custT="1"/>
      <dgm:spPr/>
      <dgm:t>
        <a:bodyPr/>
        <a:lstStyle/>
        <a:p>
          <a:endParaRPr lang="en-US" sz="1800"/>
        </a:p>
      </dgm:t>
    </dgm:pt>
    <dgm:pt modelId="{F096CBB6-D048-4A19-8B7F-20205C11F051}">
      <dgm:prSet custT="1"/>
      <dgm:spPr/>
      <dgm:t>
        <a:bodyPr/>
        <a:lstStyle/>
        <a:p>
          <a:r>
            <a:rPr lang="en-US" sz="1800"/>
            <a:t>(5) census geographical region (Northeast, Midwest, South, West)</a:t>
          </a:r>
        </a:p>
      </dgm:t>
    </dgm:pt>
    <dgm:pt modelId="{C7C9B607-2587-4C01-83C5-4700A41797AF}" type="parTrans" cxnId="{95B7FA1E-7A07-4E58-A28C-8EF8CBDD863E}">
      <dgm:prSet/>
      <dgm:spPr/>
      <dgm:t>
        <a:bodyPr/>
        <a:lstStyle/>
        <a:p>
          <a:endParaRPr lang="en-US" sz="1800"/>
        </a:p>
      </dgm:t>
    </dgm:pt>
    <dgm:pt modelId="{18A66B3A-4968-4881-8161-6684D240F90E}" type="sibTrans" cxnId="{95B7FA1E-7A07-4E58-A28C-8EF8CBDD863E}">
      <dgm:prSet custT="1"/>
      <dgm:spPr/>
      <dgm:t>
        <a:bodyPr/>
        <a:lstStyle/>
        <a:p>
          <a:endParaRPr lang="en-US" sz="1800"/>
        </a:p>
      </dgm:t>
    </dgm:pt>
    <dgm:pt modelId="{BCA60294-234C-4C53-8940-688B920DE046}">
      <dgm:prSet custT="1"/>
      <dgm:spPr/>
      <dgm:t>
        <a:bodyPr/>
        <a:lstStyle/>
        <a:p>
          <a:r>
            <a:rPr lang="en-US" sz="1800" dirty="0"/>
            <a:t>(6) household income (under $10k, $10K to &lt;$25k, $25K to &lt;$50k, $50K to &lt;$75k, $75+)</a:t>
          </a:r>
        </a:p>
      </dgm:t>
    </dgm:pt>
    <dgm:pt modelId="{A91252D4-07B2-47BA-A2DE-838F38AEAD75}" type="parTrans" cxnId="{5270B955-5A7F-4F24-A583-B2BE31BFDBDF}">
      <dgm:prSet/>
      <dgm:spPr/>
      <dgm:t>
        <a:bodyPr/>
        <a:lstStyle/>
        <a:p>
          <a:endParaRPr lang="en-US" sz="1800"/>
        </a:p>
      </dgm:t>
    </dgm:pt>
    <dgm:pt modelId="{23CED718-A01F-461F-B90E-EA6438394572}" type="sibTrans" cxnId="{5270B955-5A7F-4F24-A583-B2BE31BFDBDF}">
      <dgm:prSet custT="1"/>
      <dgm:spPr/>
      <dgm:t>
        <a:bodyPr/>
        <a:lstStyle/>
        <a:p>
          <a:endParaRPr lang="en-US" sz="1800"/>
        </a:p>
      </dgm:t>
    </dgm:pt>
    <dgm:pt modelId="{CCAD9CF3-B5C5-4210-B667-5DCD2FE3EA22}">
      <dgm:prSet custT="1"/>
      <dgm:spPr/>
      <dgm:t>
        <a:bodyPr/>
        <a:lstStyle/>
        <a:p>
          <a:r>
            <a:rPr lang="en-US" sz="1800" dirty="0"/>
            <a:t>(7) home ownership status (Own, Rent/Other); and (8) metropolitan area (yes/no). </a:t>
          </a:r>
        </a:p>
      </dgm:t>
    </dgm:pt>
    <dgm:pt modelId="{345D3C58-D649-4736-8E10-A6796CC11121}" type="parTrans" cxnId="{A16A040F-3FC3-42B3-89BB-59517F26E49B}">
      <dgm:prSet/>
      <dgm:spPr/>
      <dgm:t>
        <a:bodyPr/>
        <a:lstStyle/>
        <a:p>
          <a:endParaRPr lang="en-US" sz="1800"/>
        </a:p>
      </dgm:t>
    </dgm:pt>
    <dgm:pt modelId="{2B8A8893-33A4-4FCA-ABFF-45016A7B3A98}" type="sibTrans" cxnId="{A16A040F-3FC3-42B3-89BB-59517F26E49B}">
      <dgm:prSet/>
      <dgm:spPr/>
      <dgm:t>
        <a:bodyPr/>
        <a:lstStyle/>
        <a:p>
          <a:endParaRPr lang="en-US" sz="1800"/>
        </a:p>
      </dgm:t>
    </dgm:pt>
    <dgm:pt modelId="{D31586A3-1FF7-461C-B32F-C0BCCA054182}" type="pres">
      <dgm:prSet presAssocID="{9B905510-B07A-4FD9-A374-70C5840E84B4}" presName="Name0" presStyleCnt="0">
        <dgm:presLayoutVars>
          <dgm:dir/>
          <dgm:resizeHandles val="exact"/>
        </dgm:presLayoutVars>
      </dgm:prSet>
      <dgm:spPr/>
    </dgm:pt>
    <dgm:pt modelId="{C0F5E787-7667-4909-8DDC-7CAD6D247562}" type="pres">
      <dgm:prSet presAssocID="{BEE03C74-4C85-4201-92AE-5BB479473BD8}" presName="node" presStyleLbl="node1" presStyleIdx="0" presStyleCnt="7">
        <dgm:presLayoutVars>
          <dgm:bulletEnabled val="1"/>
        </dgm:presLayoutVars>
      </dgm:prSet>
      <dgm:spPr/>
    </dgm:pt>
    <dgm:pt modelId="{0C198D12-CD69-46D8-B9B5-0F8885B4373A}" type="pres">
      <dgm:prSet presAssocID="{9BD54E16-F067-4C86-94CB-FD151274AEF8}" presName="sibTrans" presStyleLbl="sibTrans1D1" presStyleIdx="0" presStyleCnt="6"/>
      <dgm:spPr/>
    </dgm:pt>
    <dgm:pt modelId="{7AD35354-DF02-4C13-B4AF-83557828E8C4}" type="pres">
      <dgm:prSet presAssocID="{9BD54E16-F067-4C86-94CB-FD151274AEF8}" presName="connectorText" presStyleLbl="sibTrans1D1" presStyleIdx="0" presStyleCnt="6"/>
      <dgm:spPr/>
    </dgm:pt>
    <dgm:pt modelId="{93452005-0778-46B0-8DEC-4CA66266CEFD}" type="pres">
      <dgm:prSet presAssocID="{27EF7BEB-0BD7-4C10-A812-95E0964FDD17}" presName="node" presStyleLbl="node1" presStyleIdx="1" presStyleCnt="7">
        <dgm:presLayoutVars>
          <dgm:bulletEnabled val="1"/>
        </dgm:presLayoutVars>
      </dgm:prSet>
      <dgm:spPr/>
    </dgm:pt>
    <dgm:pt modelId="{555583AB-B440-4153-98AD-B0CDE679BB7F}" type="pres">
      <dgm:prSet presAssocID="{A73A1E87-6D75-4409-8B60-68B90DA99343}" presName="sibTrans" presStyleLbl="sibTrans1D1" presStyleIdx="1" presStyleCnt="6"/>
      <dgm:spPr/>
    </dgm:pt>
    <dgm:pt modelId="{DC7B7D18-9295-4422-98F8-A604AA5036A9}" type="pres">
      <dgm:prSet presAssocID="{A73A1E87-6D75-4409-8B60-68B90DA99343}" presName="connectorText" presStyleLbl="sibTrans1D1" presStyleIdx="1" presStyleCnt="6"/>
      <dgm:spPr/>
    </dgm:pt>
    <dgm:pt modelId="{6072E5DC-31F2-4074-BDCD-7027B1E4B546}" type="pres">
      <dgm:prSet presAssocID="{81C7DCEF-71DE-4F26-AB00-D370733E4842}" presName="node" presStyleLbl="node1" presStyleIdx="2" presStyleCnt="7">
        <dgm:presLayoutVars>
          <dgm:bulletEnabled val="1"/>
        </dgm:presLayoutVars>
      </dgm:prSet>
      <dgm:spPr/>
    </dgm:pt>
    <dgm:pt modelId="{06D475AF-0A1F-4995-897C-136572E59D64}" type="pres">
      <dgm:prSet presAssocID="{7BCC2D2A-9D08-4F40-A9D9-AA0A5B01A909}" presName="sibTrans" presStyleLbl="sibTrans1D1" presStyleIdx="2" presStyleCnt="6"/>
      <dgm:spPr/>
    </dgm:pt>
    <dgm:pt modelId="{2A3A341A-E6AD-4989-9B55-D7C6BA5F7DB3}" type="pres">
      <dgm:prSet presAssocID="{7BCC2D2A-9D08-4F40-A9D9-AA0A5B01A909}" presName="connectorText" presStyleLbl="sibTrans1D1" presStyleIdx="2" presStyleCnt="6"/>
      <dgm:spPr/>
    </dgm:pt>
    <dgm:pt modelId="{B046C2B7-2C07-4C40-B127-7CF0C2A9F91B}" type="pres">
      <dgm:prSet presAssocID="{C960C3D9-EEA6-4AC5-85E1-C148F5D8D400}" presName="node" presStyleLbl="node1" presStyleIdx="3" presStyleCnt="7">
        <dgm:presLayoutVars>
          <dgm:bulletEnabled val="1"/>
        </dgm:presLayoutVars>
      </dgm:prSet>
      <dgm:spPr/>
    </dgm:pt>
    <dgm:pt modelId="{8C23C2BC-B7D5-4E1A-8263-9E0850522631}" type="pres">
      <dgm:prSet presAssocID="{EFDA8DC0-DE28-440C-A57B-20DABFB50323}" presName="sibTrans" presStyleLbl="sibTrans1D1" presStyleIdx="3" presStyleCnt="6"/>
      <dgm:spPr/>
    </dgm:pt>
    <dgm:pt modelId="{28087766-EBC8-48AB-BB67-41D3658797B0}" type="pres">
      <dgm:prSet presAssocID="{EFDA8DC0-DE28-440C-A57B-20DABFB50323}" presName="connectorText" presStyleLbl="sibTrans1D1" presStyleIdx="3" presStyleCnt="6"/>
      <dgm:spPr/>
    </dgm:pt>
    <dgm:pt modelId="{BDB48CB2-98EF-4669-9BCC-52D516628D0F}" type="pres">
      <dgm:prSet presAssocID="{F096CBB6-D048-4A19-8B7F-20205C11F051}" presName="node" presStyleLbl="node1" presStyleIdx="4" presStyleCnt="7">
        <dgm:presLayoutVars>
          <dgm:bulletEnabled val="1"/>
        </dgm:presLayoutVars>
      </dgm:prSet>
      <dgm:spPr/>
    </dgm:pt>
    <dgm:pt modelId="{C9B1E276-0EFA-4B27-B9B9-1E53C424EA77}" type="pres">
      <dgm:prSet presAssocID="{18A66B3A-4968-4881-8161-6684D240F90E}" presName="sibTrans" presStyleLbl="sibTrans1D1" presStyleIdx="4" presStyleCnt="6"/>
      <dgm:spPr/>
    </dgm:pt>
    <dgm:pt modelId="{7E988E82-7F2D-467E-8B1E-3E725AA9BC26}" type="pres">
      <dgm:prSet presAssocID="{18A66B3A-4968-4881-8161-6684D240F90E}" presName="connectorText" presStyleLbl="sibTrans1D1" presStyleIdx="4" presStyleCnt="6"/>
      <dgm:spPr/>
    </dgm:pt>
    <dgm:pt modelId="{DEDE14FF-5DEF-4AFB-AE0A-D73C6C66D9BF}" type="pres">
      <dgm:prSet presAssocID="{BCA60294-234C-4C53-8940-688B920DE046}" presName="node" presStyleLbl="node1" presStyleIdx="5" presStyleCnt="7">
        <dgm:presLayoutVars>
          <dgm:bulletEnabled val="1"/>
        </dgm:presLayoutVars>
      </dgm:prSet>
      <dgm:spPr/>
    </dgm:pt>
    <dgm:pt modelId="{3107DE3F-B622-407F-A9EA-83D6C53C83F7}" type="pres">
      <dgm:prSet presAssocID="{23CED718-A01F-461F-B90E-EA6438394572}" presName="sibTrans" presStyleLbl="sibTrans1D1" presStyleIdx="5" presStyleCnt="6"/>
      <dgm:spPr/>
    </dgm:pt>
    <dgm:pt modelId="{925F0091-BD0F-4F4D-BBC3-7FEECAB27722}" type="pres">
      <dgm:prSet presAssocID="{23CED718-A01F-461F-B90E-EA6438394572}" presName="connectorText" presStyleLbl="sibTrans1D1" presStyleIdx="5" presStyleCnt="6"/>
      <dgm:spPr/>
    </dgm:pt>
    <dgm:pt modelId="{A598E3D0-35EA-4276-8077-C5032D7B3E24}" type="pres">
      <dgm:prSet presAssocID="{CCAD9CF3-B5C5-4210-B667-5DCD2FE3EA22}" presName="node" presStyleLbl="node1" presStyleIdx="6" presStyleCnt="7">
        <dgm:presLayoutVars>
          <dgm:bulletEnabled val="1"/>
        </dgm:presLayoutVars>
      </dgm:prSet>
      <dgm:spPr/>
    </dgm:pt>
  </dgm:ptLst>
  <dgm:cxnLst>
    <dgm:cxn modelId="{E156F800-EF47-4A60-B6D6-6B99C09F64BD}" type="presOf" srcId="{9BD54E16-F067-4C86-94CB-FD151274AEF8}" destId="{7AD35354-DF02-4C13-B4AF-83557828E8C4}" srcOrd="1" destOrd="0" presId="urn:microsoft.com/office/officeart/2016/7/layout/RepeatingBendingProcessNew"/>
    <dgm:cxn modelId="{0AAA8801-2727-44FF-B9D6-D6D36A4DF598}" type="presOf" srcId="{F096CBB6-D048-4A19-8B7F-20205C11F051}" destId="{BDB48CB2-98EF-4669-9BCC-52D516628D0F}" srcOrd="0" destOrd="0" presId="urn:microsoft.com/office/officeart/2016/7/layout/RepeatingBendingProcessNew"/>
    <dgm:cxn modelId="{0A5FC10D-BCBB-4834-B758-0DE6E209E2B5}" type="presOf" srcId="{7BCC2D2A-9D08-4F40-A9D9-AA0A5B01A909}" destId="{06D475AF-0A1F-4995-897C-136572E59D64}" srcOrd="0" destOrd="0" presId="urn:microsoft.com/office/officeart/2016/7/layout/RepeatingBendingProcessNew"/>
    <dgm:cxn modelId="{A16A040F-3FC3-42B3-89BB-59517F26E49B}" srcId="{9B905510-B07A-4FD9-A374-70C5840E84B4}" destId="{CCAD9CF3-B5C5-4210-B667-5DCD2FE3EA22}" srcOrd="6" destOrd="0" parTransId="{345D3C58-D649-4736-8E10-A6796CC11121}" sibTransId="{2B8A8893-33A4-4FCA-ABFF-45016A7B3A98}"/>
    <dgm:cxn modelId="{03DDE21B-C487-4324-B1D1-69A17EB6D70D}" type="presOf" srcId="{A73A1E87-6D75-4409-8B60-68B90DA99343}" destId="{DC7B7D18-9295-4422-98F8-A604AA5036A9}" srcOrd="1" destOrd="0" presId="urn:microsoft.com/office/officeart/2016/7/layout/RepeatingBendingProcessNew"/>
    <dgm:cxn modelId="{95B7FA1E-7A07-4E58-A28C-8EF8CBDD863E}" srcId="{9B905510-B07A-4FD9-A374-70C5840E84B4}" destId="{F096CBB6-D048-4A19-8B7F-20205C11F051}" srcOrd="4" destOrd="0" parTransId="{C7C9B607-2587-4C01-83C5-4700A41797AF}" sibTransId="{18A66B3A-4968-4881-8161-6684D240F90E}"/>
    <dgm:cxn modelId="{67DEBD21-37DD-467E-97CB-BE50E358E6B8}" type="presOf" srcId="{BCA60294-234C-4C53-8940-688B920DE046}" destId="{DEDE14FF-5DEF-4AFB-AE0A-D73C6C66D9BF}" srcOrd="0" destOrd="0" presId="urn:microsoft.com/office/officeart/2016/7/layout/RepeatingBendingProcessNew"/>
    <dgm:cxn modelId="{1942E92B-D716-4E51-B97B-AB79250F21E8}" srcId="{9B905510-B07A-4FD9-A374-70C5840E84B4}" destId="{BEE03C74-4C85-4201-92AE-5BB479473BD8}" srcOrd="0" destOrd="0" parTransId="{EFDA9814-C038-4808-B9C1-5E49AF1FF050}" sibTransId="{9BD54E16-F067-4C86-94CB-FD151274AEF8}"/>
    <dgm:cxn modelId="{F343DA65-784B-4B55-91B9-C55604813D86}" srcId="{9B905510-B07A-4FD9-A374-70C5840E84B4}" destId="{27EF7BEB-0BD7-4C10-A812-95E0964FDD17}" srcOrd="1" destOrd="0" parTransId="{9B0721D6-757E-44DF-8F3F-8150A1940497}" sibTransId="{A73A1E87-6D75-4409-8B60-68B90DA99343}"/>
    <dgm:cxn modelId="{2F439D46-717A-474D-BA43-68BCDBAFBA63}" type="presOf" srcId="{18A66B3A-4968-4881-8161-6684D240F90E}" destId="{7E988E82-7F2D-467E-8B1E-3E725AA9BC26}" srcOrd="1" destOrd="0" presId="urn:microsoft.com/office/officeart/2016/7/layout/RepeatingBendingProcessNew"/>
    <dgm:cxn modelId="{2C1C8B68-A478-48D6-AA1C-35B37E59CDFD}" type="presOf" srcId="{A73A1E87-6D75-4409-8B60-68B90DA99343}" destId="{555583AB-B440-4153-98AD-B0CDE679BB7F}" srcOrd="0" destOrd="0" presId="urn:microsoft.com/office/officeart/2016/7/layout/RepeatingBendingProcessNew"/>
    <dgm:cxn modelId="{0D1CC172-AA26-4D1B-B7FB-40041F6B3273}" type="presOf" srcId="{C960C3D9-EEA6-4AC5-85E1-C148F5D8D400}" destId="{B046C2B7-2C07-4C40-B127-7CF0C2A9F91B}" srcOrd="0" destOrd="0" presId="urn:microsoft.com/office/officeart/2016/7/layout/RepeatingBendingProcessNew"/>
    <dgm:cxn modelId="{5270B955-5A7F-4F24-A583-B2BE31BFDBDF}" srcId="{9B905510-B07A-4FD9-A374-70C5840E84B4}" destId="{BCA60294-234C-4C53-8940-688B920DE046}" srcOrd="5" destOrd="0" parTransId="{A91252D4-07B2-47BA-A2DE-838F38AEAD75}" sibTransId="{23CED718-A01F-461F-B90E-EA6438394572}"/>
    <dgm:cxn modelId="{46E8A984-C170-4FCD-84F1-1DBB52A13F88}" type="presOf" srcId="{81C7DCEF-71DE-4F26-AB00-D370733E4842}" destId="{6072E5DC-31F2-4074-BDCD-7027B1E4B546}" srcOrd="0" destOrd="0" presId="urn:microsoft.com/office/officeart/2016/7/layout/RepeatingBendingProcessNew"/>
    <dgm:cxn modelId="{A05CE392-E9A0-4CF2-AA0B-03A760ED7970}" type="presOf" srcId="{BEE03C74-4C85-4201-92AE-5BB479473BD8}" destId="{C0F5E787-7667-4909-8DDC-7CAD6D247562}" srcOrd="0" destOrd="0" presId="urn:microsoft.com/office/officeart/2016/7/layout/RepeatingBendingProcessNew"/>
    <dgm:cxn modelId="{9358F894-58AD-4A8A-985D-7944BFF8862A}" type="presOf" srcId="{9BD54E16-F067-4C86-94CB-FD151274AEF8}" destId="{0C198D12-CD69-46D8-B9B5-0F8885B4373A}" srcOrd="0" destOrd="0" presId="urn:microsoft.com/office/officeart/2016/7/layout/RepeatingBendingProcessNew"/>
    <dgm:cxn modelId="{3CC85C95-35E1-44DF-9664-B6B29ED80747}" type="presOf" srcId="{7BCC2D2A-9D08-4F40-A9D9-AA0A5B01A909}" destId="{2A3A341A-E6AD-4989-9B55-D7C6BA5F7DB3}" srcOrd="1" destOrd="0" presId="urn:microsoft.com/office/officeart/2016/7/layout/RepeatingBendingProcessNew"/>
    <dgm:cxn modelId="{2BBB5195-49D0-4215-866F-3085A226F31C}" type="presOf" srcId="{23CED718-A01F-461F-B90E-EA6438394572}" destId="{3107DE3F-B622-407F-A9EA-83D6C53C83F7}" srcOrd="0" destOrd="0" presId="urn:microsoft.com/office/officeart/2016/7/layout/RepeatingBendingProcessNew"/>
    <dgm:cxn modelId="{DB9E42A2-F6A6-4407-A80C-210D600C6A2D}" srcId="{9B905510-B07A-4FD9-A374-70C5840E84B4}" destId="{81C7DCEF-71DE-4F26-AB00-D370733E4842}" srcOrd="2" destOrd="0" parTransId="{06C821FE-0D88-4460-8755-21819BD1289A}" sibTransId="{7BCC2D2A-9D08-4F40-A9D9-AA0A5B01A909}"/>
    <dgm:cxn modelId="{AF4A41A5-897B-4BC8-9FC6-3225E2A753AA}" type="presOf" srcId="{27EF7BEB-0BD7-4C10-A812-95E0964FDD17}" destId="{93452005-0778-46B0-8DEC-4CA66266CEFD}" srcOrd="0" destOrd="0" presId="urn:microsoft.com/office/officeart/2016/7/layout/RepeatingBendingProcessNew"/>
    <dgm:cxn modelId="{438FB0CD-E0C1-4FE5-9F16-345BB126373C}" type="presOf" srcId="{CCAD9CF3-B5C5-4210-B667-5DCD2FE3EA22}" destId="{A598E3D0-35EA-4276-8077-C5032D7B3E24}" srcOrd="0" destOrd="0" presId="urn:microsoft.com/office/officeart/2016/7/layout/RepeatingBendingProcessNew"/>
    <dgm:cxn modelId="{95246BD7-068B-4137-B6D9-F9B2320BE9FB}" srcId="{9B905510-B07A-4FD9-A374-70C5840E84B4}" destId="{C960C3D9-EEA6-4AC5-85E1-C148F5D8D400}" srcOrd="3" destOrd="0" parTransId="{136E902F-C478-4C12-9D51-EB67B642F8A5}" sibTransId="{EFDA8DC0-DE28-440C-A57B-20DABFB50323}"/>
    <dgm:cxn modelId="{862732D9-1771-4429-A038-F1B17C5F7EE1}" type="presOf" srcId="{18A66B3A-4968-4881-8161-6684D240F90E}" destId="{C9B1E276-0EFA-4B27-B9B9-1E53C424EA77}" srcOrd="0" destOrd="0" presId="urn:microsoft.com/office/officeart/2016/7/layout/RepeatingBendingProcessNew"/>
    <dgm:cxn modelId="{FE1137DE-D0C2-4F3A-86FC-A2E42A501D14}" type="presOf" srcId="{EFDA8DC0-DE28-440C-A57B-20DABFB50323}" destId="{8C23C2BC-B7D5-4E1A-8263-9E0850522631}" srcOrd="0" destOrd="0" presId="urn:microsoft.com/office/officeart/2016/7/layout/RepeatingBendingProcessNew"/>
    <dgm:cxn modelId="{FDE0F1E7-F44E-45FA-BBF6-EAF74D83D9C2}" type="presOf" srcId="{EFDA8DC0-DE28-440C-A57B-20DABFB50323}" destId="{28087766-EBC8-48AB-BB67-41D3658797B0}" srcOrd="1" destOrd="0" presId="urn:microsoft.com/office/officeart/2016/7/layout/RepeatingBendingProcessNew"/>
    <dgm:cxn modelId="{4E7ABDEC-FAC5-4AD3-9133-D3534773259A}" type="presOf" srcId="{9B905510-B07A-4FD9-A374-70C5840E84B4}" destId="{D31586A3-1FF7-461C-B32F-C0BCCA054182}" srcOrd="0" destOrd="0" presId="urn:microsoft.com/office/officeart/2016/7/layout/RepeatingBendingProcessNew"/>
    <dgm:cxn modelId="{CE5604F5-FF77-4B21-BFBF-51683949A902}" type="presOf" srcId="{23CED718-A01F-461F-B90E-EA6438394572}" destId="{925F0091-BD0F-4F4D-BBC3-7FEECAB27722}" srcOrd="1" destOrd="0" presId="urn:microsoft.com/office/officeart/2016/7/layout/RepeatingBendingProcessNew"/>
    <dgm:cxn modelId="{0E377DF1-787A-46F6-9085-AC7D6B283640}" type="presParOf" srcId="{D31586A3-1FF7-461C-B32F-C0BCCA054182}" destId="{C0F5E787-7667-4909-8DDC-7CAD6D247562}" srcOrd="0" destOrd="0" presId="urn:microsoft.com/office/officeart/2016/7/layout/RepeatingBendingProcessNew"/>
    <dgm:cxn modelId="{C7A97FB0-380D-4043-82A7-E08E2A7FBAA6}" type="presParOf" srcId="{D31586A3-1FF7-461C-B32F-C0BCCA054182}" destId="{0C198D12-CD69-46D8-B9B5-0F8885B4373A}" srcOrd="1" destOrd="0" presId="urn:microsoft.com/office/officeart/2016/7/layout/RepeatingBendingProcessNew"/>
    <dgm:cxn modelId="{D4A3F452-BAF8-45C7-83D8-5695A8248826}" type="presParOf" srcId="{0C198D12-CD69-46D8-B9B5-0F8885B4373A}" destId="{7AD35354-DF02-4C13-B4AF-83557828E8C4}" srcOrd="0" destOrd="0" presId="urn:microsoft.com/office/officeart/2016/7/layout/RepeatingBendingProcessNew"/>
    <dgm:cxn modelId="{AF3A98B7-5394-4D73-8863-2B9E3673CCBF}" type="presParOf" srcId="{D31586A3-1FF7-461C-B32F-C0BCCA054182}" destId="{93452005-0778-46B0-8DEC-4CA66266CEFD}" srcOrd="2" destOrd="0" presId="urn:microsoft.com/office/officeart/2016/7/layout/RepeatingBendingProcessNew"/>
    <dgm:cxn modelId="{F6118C30-C113-49A0-83E1-0A689E9651D9}" type="presParOf" srcId="{D31586A3-1FF7-461C-B32F-C0BCCA054182}" destId="{555583AB-B440-4153-98AD-B0CDE679BB7F}" srcOrd="3" destOrd="0" presId="urn:microsoft.com/office/officeart/2016/7/layout/RepeatingBendingProcessNew"/>
    <dgm:cxn modelId="{819464B6-44DB-494E-840E-AD3118B6D17C}" type="presParOf" srcId="{555583AB-B440-4153-98AD-B0CDE679BB7F}" destId="{DC7B7D18-9295-4422-98F8-A604AA5036A9}" srcOrd="0" destOrd="0" presId="urn:microsoft.com/office/officeart/2016/7/layout/RepeatingBendingProcessNew"/>
    <dgm:cxn modelId="{31F7DDF6-0558-4894-A981-4BB246357191}" type="presParOf" srcId="{D31586A3-1FF7-461C-B32F-C0BCCA054182}" destId="{6072E5DC-31F2-4074-BDCD-7027B1E4B546}" srcOrd="4" destOrd="0" presId="urn:microsoft.com/office/officeart/2016/7/layout/RepeatingBendingProcessNew"/>
    <dgm:cxn modelId="{E7702DFC-62B8-4EDD-8C50-A88EB8EEFD56}" type="presParOf" srcId="{D31586A3-1FF7-461C-B32F-C0BCCA054182}" destId="{06D475AF-0A1F-4995-897C-136572E59D64}" srcOrd="5" destOrd="0" presId="urn:microsoft.com/office/officeart/2016/7/layout/RepeatingBendingProcessNew"/>
    <dgm:cxn modelId="{E4D00AD1-D031-471C-8C43-56C517578897}" type="presParOf" srcId="{06D475AF-0A1F-4995-897C-136572E59D64}" destId="{2A3A341A-E6AD-4989-9B55-D7C6BA5F7DB3}" srcOrd="0" destOrd="0" presId="urn:microsoft.com/office/officeart/2016/7/layout/RepeatingBendingProcessNew"/>
    <dgm:cxn modelId="{72F8B123-2303-412F-AC5F-7BEDA88EE7EE}" type="presParOf" srcId="{D31586A3-1FF7-461C-B32F-C0BCCA054182}" destId="{B046C2B7-2C07-4C40-B127-7CF0C2A9F91B}" srcOrd="6" destOrd="0" presId="urn:microsoft.com/office/officeart/2016/7/layout/RepeatingBendingProcessNew"/>
    <dgm:cxn modelId="{CFC2A9BA-676E-4BA0-87A2-388383124AC1}" type="presParOf" srcId="{D31586A3-1FF7-461C-B32F-C0BCCA054182}" destId="{8C23C2BC-B7D5-4E1A-8263-9E0850522631}" srcOrd="7" destOrd="0" presId="urn:microsoft.com/office/officeart/2016/7/layout/RepeatingBendingProcessNew"/>
    <dgm:cxn modelId="{638362D5-C595-4A26-955A-E9231AE6ABE6}" type="presParOf" srcId="{8C23C2BC-B7D5-4E1A-8263-9E0850522631}" destId="{28087766-EBC8-48AB-BB67-41D3658797B0}" srcOrd="0" destOrd="0" presId="urn:microsoft.com/office/officeart/2016/7/layout/RepeatingBendingProcessNew"/>
    <dgm:cxn modelId="{E90C060E-214F-455B-AFD1-2C7E01DE5FFF}" type="presParOf" srcId="{D31586A3-1FF7-461C-B32F-C0BCCA054182}" destId="{BDB48CB2-98EF-4669-9BCC-52D516628D0F}" srcOrd="8" destOrd="0" presId="urn:microsoft.com/office/officeart/2016/7/layout/RepeatingBendingProcessNew"/>
    <dgm:cxn modelId="{0F21098A-1077-43B5-A1D4-55EB45C1B1FF}" type="presParOf" srcId="{D31586A3-1FF7-461C-B32F-C0BCCA054182}" destId="{C9B1E276-0EFA-4B27-B9B9-1E53C424EA77}" srcOrd="9" destOrd="0" presId="urn:microsoft.com/office/officeart/2016/7/layout/RepeatingBendingProcessNew"/>
    <dgm:cxn modelId="{C2D76EA7-BE4E-4012-ADD3-352CE1E0CAE1}" type="presParOf" srcId="{C9B1E276-0EFA-4B27-B9B9-1E53C424EA77}" destId="{7E988E82-7F2D-467E-8B1E-3E725AA9BC26}" srcOrd="0" destOrd="0" presId="urn:microsoft.com/office/officeart/2016/7/layout/RepeatingBendingProcessNew"/>
    <dgm:cxn modelId="{BF3BB855-5A88-4100-B39E-2A6EC3013B63}" type="presParOf" srcId="{D31586A3-1FF7-461C-B32F-C0BCCA054182}" destId="{DEDE14FF-5DEF-4AFB-AE0A-D73C6C66D9BF}" srcOrd="10" destOrd="0" presId="urn:microsoft.com/office/officeart/2016/7/layout/RepeatingBendingProcessNew"/>
    <dgm:cxn modelId="{E6FE0D50-F0FA-439F-B89D-FE0991DEEDB1}" type="presParOf" srcId="{D31586A3-1FF7-461C-B32F-C0BCCA054182}" destId="{3107DE3F-B622-407F-A9EA-83D6C53C83F7}" srcOrd="11" destOrd="0" presId="urn:microsoft.com/office/officeart/2016/7/layout/RepeatingBendingProcessNew"/>
    <dgm:cxn modelId="{6A6C22B1-2CD3-4967-87E7-FD79BC4FA168}" type="presParOf" srcId="{3107DE3F-B622-407F-A9EA-83D6C53C83F7}" destId="{925F0091-BD0F-4F4D-BBC3-7FEECAB27722}" srcOrd="0" destOrd="0" presId="urn:microsoft.com/office/officeart/2016/7/layout/RepeatingBendingProcessNew"/>
    <dgm:cxn modelId="{8E3DC649-FFBA-4601-91FF-37D939DA0D9F}" type="presParOf" srcId="{D31586A3-1FF7-461C-B32F-C0BCCA054182}" destId="{A598E3D0-35EA-4276-8077-C5032D7B3E24}" srcOrd="1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9B8D102-4E44-44CE-949C-53C76858B5F6}" type="doc">
      <dgm:prSet loTypeId="urn:microsoft.com/office/officeart/2016/7/layout/BasicProcessNew" loCatId="process" qsTypeId="urn:microsoft.com/office/officeart/2005/8/quickstyle/simple1" qsCatId="simple" csTypeId="urn:microsoft.com/office/officeart/2005/8/colors/colorful2" csCatId="colorful" phldr="1"/>
      <dgm:spPr/>
      <dgm:t>
        <a:bodyPr/>
        <a:lstStyle/>
        <a:p>
          <a:endParaRPr lang="en-US"/>
        </a:p>
      </dgm:t>
    </dgm:pt>
    <dgm:pt modelId="{D436EDF8-46A8-42C2-9925-EBFB3252A41F}">
      <dgm:prSet/>
      <dgm:spPr/>
      <dgm:t>
        <a:bodyPr/>
        <a:lstStyle/>
        <a:p>
          <a:endParaRPr lang="en-US"/>
        </a:p>
      </dgm:t>
    </dgm:pt>
    <dgm:pt modelId="{E8336686-ADAD-4C06-8A10-6D328AFC1383}" type="parTrans" cxnId="{DFB21906-7CC2-4E37-923D-815E6F6DDB98}">
      <dgm:prSet/>
      <dgm:spPr/>
      <dgm:t>
        <a:bodyPr/>
        <a:lstStyle/>
        <a:p>
          <a:endParaRPr lang="en-US"/>
        </a:p>
      </dgm:t>
    </dgm:pt>
    <dgm:pt modelId="{E40C645B-8979-42A1-A78B-2454C7A29746}" type="sibTrans" cxnId="{DFB21906-7CC2-4E37-923D-815E6F6DDB98}">
      <dgm:prSet/>
      <dgm:spPr/>
      <dgm:t>
        <a:bodyPr/>
        <a:lstStyle/>
        <a:p>
          <a:endParaRPr lang="en-US"/>
        </a:p>
      </dgm:t>
    </dgm:pt>
    <dgm:pt modelId="{2C9BE3DA-C776-410B-9F93-BA20CF41D8B7}">
      <dgm:prSet/>
      <dgm:spPr/>
      <dgm:t>
        <a:bodyPr/>
        <a:lstStyle/>
        <a:p>
          <a:r>
            <a:rPr lang="en-US" dirty="0"/>
            <a:t>Demographic characteristics</a:t>
          </a:r>
        </a:p>
      </dgm:t>
    </dgm:pt>
    <dgm:pt modelId="{8CCC3B5B-7BE9-4165-8A67-25B1756108E2}" type="parTrans" cxnId="{11B8092E-021B-491C-826C-1EFEEF87B8A9}">
      <dgm:prSet/>
      <dgm:spPr/>
      <dgm:t>
        <a:bodyPr/>
        <a:lstStyle/>
        <a:p>
          <a:endParaRPr lang="en-US"/>
        </a:p>
      </dgm:t>
    </dgm:pt>
    <dgm:pt modelId="{3652BE2C-00CB-439E-B01B-DA2BC15603F7}" type="sibTrans" cxnId="{11B8092E-021B-491C-826C-1EFEEF87B8A9}">
      <dgm:prSet/>
      <dgm:spPr/>
      <dgm:t>
        <a:bodyPr/>
        <a:lstStyle/>
        <a:p>
          <a:endParaRPr lang="en-US"/>
        </a:p>
      </dgm:t>
    </dgm:pt>
    <dgm:pt modelId="{41448AB0-A050-4EA5-A5B9-C62518E00E72}">
      <dgm:prSet/>
      <dgm:spPr/>
      <dgm:t>
        <a:bodyPr/>
        <a:lstStyle/>
        <a:p>
          <a:r>
            <a:rPr lang="en-US"/>
            <a:t>Substance Use History</a:t>
          </a:r>
        </a:p>
      </dgm:t>
    </dgm:pt>
    <dgm:pt modelId="{1DD4773D-E30B-498E-B810-487B152DF433}" type="parTrans" cxnId="{84425101-D1D3-433C-AA92-E97BA7E30B31}">
      <dgm:prSet/>
      <dgm:spPr/>
      <dgm:t>
        <a:bodyPr/>
        <a:lstStyle/>
        <a:p>
          <a:endParaRPr lang="en-US"/>
        </a:p>
      </dgm:t>
    </dgm:pt>
    <dgm:pt modelId="{7A59DEA7-0A33-4026-835A-76106DD57699}" type="sibTrans" cxnId="{84425101-D1D3-433C-AA92-E97BA7E30B31}">
      <dgm:prSet/>
      <dgm:spPr/>
      <dgm:t>
        <a:bodyPr/>
        <a:lstStyle/>
        <a:p>
          <a:endParaRPr lang="en-US"/>
        </a:p>
      </dgm:t>
    </dgm:pt>
    <dgm:pt modelId="{AF06C024-1034-4B53-9BC5-463973902700}">
      <dgm:prSet/>
      <dgm:spPr/>
      <dgm:t>
        <a:bodyPr/>
        <a:lstStyle/>
        <a:p>
          <a:r>
            <a:rPr lang="en-US"/>
            <a:t>Medical History</a:t>
          </a:r>
        </a:p>
      </dgm:t>
    </dgm:pt>
    <dgm:pt modelId="{AEA900E4-BB0C-4ABD-AED2-47757EDC58BB}" type="parTrans" cxnId="{041CD5A2-5396-4B1E-95B2-17629D8187F3}">
      <dgm:prSet/>
      <dgm:spPr/>
      <dgm:t>
        <a:bodyPr/>
        <a:lstStyle/>
        <a:p>
          <a:endParaRPr lang="en-US"/>
        </a:p>
      </dgm:t>
    </dgm:pt>
    <dgm:pt modelId="{CCEA4D8D-241C-4BBC-B76D-DC1A492DEBC8}" type="sibTrans" cxnId="{041CD5A2-5396-4B1E-95B2-17629D8187F3}">
      <dgm:prSet/>
      <dgm:spPr/>
      <dgm:t>
        <a:bodyPr/>
        <a:lstStyle/>
        <a:p>
          <a:endParaRPr lang="en-US"/>
        </a:p>
      </dgm:t>
    </dgm:pt>
    <dgm:pt modelId="{4DE22842-BB81-4486-8C47-DB4792545623}">
      <dgm:prSet/>
      <dgm:spPr/>
      <dgm:t>
        <a:bodyPr/>
        <a:lstStyle/>
        <a:p>
          <a:r>
            <a:rPr lang="en-US"/>
            <a:t>Criminal Justice History</a:t>
          </a:r>
        </a:p>
      </dgm:t>
    </dgm:pt>
    <dgm:pt modelId="{BC217328-AC94-4B79-8D8F-D5E817E48E67}" type="parTrans" cxnId="{77DF2A55-F04D-4AEB-BE43-89766F484BCB}">
      <dgm:prSet/>
      <dgm:spPr/>
      <dgm:t>
        <a:bodyPr/>
        <a:lstStyle/>
        <a:p>
          <a:endParaRPr lang="en-US"/>
        </a:p>
      </dgm:t>
    </dgm:pt>
    <dgm:pt modelId="{AE58B1D8-FC8E-4684-9B09-E43C3F71F221}" type="sibTrans" cxnId="{77DF2A55-F04D-4AEB-BE43-89766F484BCB}">
      <dgm:prSet/>
      <dgm:spPr/>
      <dgm:t>
        <a:bodyPr/>
        <a:lstStyle/>
        <a:p>
          <a:endParaRPr lang="en-US"/>
        </a:p>
      </dgm:t>
    </dgm:pt>
    <dgm:pt modelId="{2E7606A6-8749-49AC-AA57-ABB2A51CBF05}">
      <dgm:prSet/>
      <dgm:spPr/>
      <dgm:t>
        <a:bodyPr/>
        <a:lstStyle/>
        <a:p>
          <a:r>
            <a:rPr lang="en-US"/>
            <a:t>Treatment and Other Recovery Support Services</a:t>
          </a:r>
        </a:p>
      </dgm:t>
    </dgm:pt>
    <dgm:pt modelId="{9600D882-2AAC-454E-ADC7-811EB574E2EB}" type="parTrans" cxnId="{ADAFE9FE-D13B-4C85-BFFC-C6D66C031D8E}">
      <dgm:prSet/>
      <dgm:spPr/>
      <dgm:t>
        <a:bodyPr/>
        <a:lstStyle/>
        <a:p>
          <a:endParaRPr lang="en-US"/>
        </a:p>
      </dgm:t>
    </dgm:pt>
    <dgm:pt modelId="{22866357-9E74-42AB-9146-C4D117908B9F}" type="sibTrans" cxnId="{ADAFE9FE-D13B-4C85-BFFC-C6D66C031D8E}">
      <dgm:prSet/>
      <dgm:spPr/>
      <dgm:t>
        <a:bodyPr/>
        <a:lstStyle/>
        <a:p>
          <a:endParaRPr lang="en-US"/>
        </a:p>
      </dgm:t>
    </dgm:pt>
    <dgm:pt modelId="{806077FE-2E00-49A1-91A7-047FB91673DC}">
      <dgm:prSet/>
      <dgm:spPr/>
      <dgm:t>
        <a:bodyPr/>
        <a:lstStyle/>
        <a:p>
          <a:r>
            <a:rPr lang="en-US"/>
            <a:t>Problem Resolution/Recovery History</a:t>
          </a:r>
        </a:p>
      </dgm:t>
    </dgm:pt>
    <dgm:pt modelId="{0C5AB76F-DBC6-4C55-A382-27D0C0572442}" type="parTrans" cxnId="{DE4523E7-C4E9-483B-B7D5-60EF71C18938}">
      <dgm:prSet/>
      <dgm:spPr/>
      <dgm:t>
        <a:bodyPr/>
        <a:lstStyle/>
        <a:p>
          <a:endParaRPr lang="en-US"/>
        </a:p>
      </dgm:t>
    </dgm:pt>
    <dgm:pt modelId="{92F1F6E9-767F-4025-B220-18E4CCC22783}" type="sibTrans" cxnId="{DE4523E7-C4E9-483B-B7D5-60EF71C18938}">
      <dgm:prSet/>
      <dgm:spPr/>
      <dgm:t>
        <a:bodyPr/>
        <a:lstStyle/>
        <a:p>
          <a:endParaRPr lang="en-US"/>
        </a:p>
      </dgm:t>
    </dgm:pt>
    <dgm:pt modelId="{1D0BBED1-ED4F-4DEC-93A8-148174D48E9C}">
      <dgm:prSet/>
      <dgm:spPr/>
      <dgm:t>
        <a:bodyPr/>
        <a:lstStyle/>
        <a:p>
          <a:r>
            <a:rPr lang="en-US"/>
            <a:t>Recovery Capital</a:t>
          </a:r>
        </a:p>
      </dgm:t>
    </dgm:pt>
    <dgm:pt modelId="{A275429E-C5F4-411F-871A-63EC278DE579}" type="parTrans" cxnId="{E5E0808E-DE07-4B17-B8AA-B8ED2B7AE0DB}">
      <dgm:prSet/>
      <dgm:spPr/>
      <dgm:t>
        <a:bodyPr/>
        <a:lstStyle/>
        <a:p>
          <a:endParaRPr lang="en-US"/>
        </a:p>
      </dgm:t>
    </dgm:pt>
    <dgm:pt modelId="{CB15F330-D127-4F86-901B-4EB08130C99F}" type="sibTrans" cxnId="{E5E0808E-DE07-4B17-B8AA-B8ED2B7AE0DB}">
      <dgm:prSet/>
      <dgm:spPr/>
      <dgm:t>
        <a:bodyPr/>
        <a:lstStyle/>
        <a:p>
          <a:endParaRPr lang="en-US"/>
        </a:p>
      </dgm:t>
    </dgm:pt>
    <dgm:pt modelId="{30C7950C-13E0-4AFD-991B-5516DFFAFF70}">
      <dgm:prSet/>
      <dgm:spPr/>
      <dgm:t>
        <a:bodyPr/>
        <a:lstStyle/>
        <a:p>
          <a:r>
            <a:rPr lang="en-US"/>
            <a:t>Psychological Distress</a:t>
          </a:r>
        </a:p>
      </dgm:t>
    </dgm:pt>
    <dgm:pt modelId="{6BAC2C52-CC0D-44B6-B778-97E178BD2154}" type="parTrans" cxnId="{8E67BE5F-7F21-4389-9F56-23616C450909}">
      <dgm:prSet/>
      <dgm:spPr/>
      <dgm:t>
        <a:bodyPr/>
        <a:lstStyle/>
        <a:p>
          <a:endParaRPr lang="en-US"/>
        </a:p>
      </dgm:t>
    </dgm:pt>
    <dgm:pt modelId="{934BC564-494A-404A-80E7-56078CC6DA33}" type="sibTrans" cxnId="{8E67BE5F-7F21-4389-9F56-23616C450909}">
      <dgm:prSet/>
      <dgm:spPr/>
      <dgm:t>
        <a:bodyPr/>
        <a:lstStyle/>
        <a:p>
          <a:endParaRPr lang="en-US"/>
        </a:p>
      </dgm:t>
    </dgm:pt>
    <dgm:pt modelId="{280A7680-8374-4D57-AD85-1B0928321B33}">
      <dgm:prSet/>
      <dgm:spPr/>
      <dgm:t>
        <a:bodyPr/>
        <a:lstStyle/>
        <a:p>
          <a:r>
            <a:rPr lang="en-US"/>
            <a:t>Quality of Life</a:t>
          </a:r>
        </a:p>
      </dgm:t>
    </dgm:pt>
    <dgm:pt modelId="{6B01AB44-99E9-40A6-A6F5-7450ADEAFBDD}" type="parTrans" cxnId="{74FC922F-22C0-4BC5-A363-3E09BA295448}">
      <dgm:prSet/>
      <dgm:spPr/>
      <dgm:t>
        <a:bodyPr/>
        <a:lstStyle/>
        <a:p>
          <a:endParaRPr lang="en-US"/>
        </a:p>
      </dgm:t>
    </dgm:pt>
    <dgm:pt modelId="{9DA49D4E-6244-483C-8273-8D5506AC3CE4}" type="sibTrans" cxnId="{74FC922F-22C0-4BC5-A363-3E09BA295448}">
      <dgm:prSet/>
      <dgm:spPr/>
      <dgm:t>
        <a:bodyPr/>
        <a:lstStyle/>
        <a:p>
          <a:endParaRPr lang="en-US"/>
        </a:p>
      </dgm:t>
    </dgm:pt>
    <dgm:pt modelId="{74543FF3-F4B6-4474-84C0-D783BDAD39CD}">
      <dgm:prSet/>
      <dgm:spPr/>
      <dgm:t>
        <a:bodyPr/>
        <a:lstStyle/>
        <a:p>
          <a:r>
            <a:rPr lang="en-US" dirty="0"/>
            <a:t>Happiness</a:t>
          </a:r>
        </a:p>
      </dgm:t>
    </dgm:pt>
    <dgm:pt modelId="{ACB5F676-D4C6-4BE8-80BE-9E648D8DBDCF}" type="parTrans" cxnId="{DEC8108F-6BDB-4B59-A99C-9722D3FAB03F}">
      <dgm:prSet/>
      <dgm:spPr/>
      <dgm:t>
        <a:bodyPr/>
        <a:lstStyle/>
        <a:p>
          <a:endParaRPr lang="en-US"/>
        </a:p>
      </dgm:t>
    </dgm:pt>
    <dgm:pt modelId="{40A076D8-79D9-44C7-AB36-F741C459EC0E}" type="sibTrans" cxnId="{DEC8108F-6BDB-4B59-A99C-9722D3FAB03F}">
      <dgm:prSet/>
      <dgm:spPr/>
      <dgm:t>
        <a:bodyPr/>
        <a:lstStyle/>
        <a:p>
          <a:endParaRPr lang="en-US"/>
        </a:p>
      </dgm:t>
    </dgm:pt>
    <dgm:pt modelId="{02A64DFE-E4E9-4390-B10C-43799ABF572A}">
      <dgm:prSet phldrT="[Text]"/>
      <dgm:spPr/>
      <dgm:t>
        <a:bodyPr/>
        <a:lstStyle/>
        <a:p>
          <a:r>
            <a:rPr lang="en-US" dirty="0"/>
            <a:t>Self-Esteem</a:t>
          </a:r>
        </a:p>
      </dgm:t>
    </dgm:pt>
    <dgm:pt modelId="{1DAF7D2A-8473-41CD-AE05-E93FC6B5F686}" type="parTrans" cxnId="{6CE9F5F5-E16B-44B4-8FF3-3D73293C5673}">
      <dgm:prSet/>
      <dgm:spPr/>
      <dgm:t>
        <a:bodyPr/>
        <a:lstStyle/>
        <a:p>
          <a:endParaRPr lang="en-US"/>
        </a:p>
      </dgm:t>
    </dgm:pt>
    <dgm:pt modelId="{753F3A79-0758-45D5-8389-4FFD8E0BC3D9}" type="sibTrans" cxnId="{6CE9F5F5-E16B-44B4-8FF3-3D73293C5673}">
      <dgm:prSet/>
      <dgm:spPr/>
      <dgm:t>
        <a:bodyPr/>
        <a:lstStyle/>
        <a:p>
          <a:endParaRPr lang="en-US"/>
        </a:p>
      </dgm:t>
    </dgm:pt>
    <dgm:pt modelId="{C921CFC3-295D-4297-A0D0-92D29439D0D0}" type="pres">
      <dgm:prSet presAssocID="{A9B8D102-4E44-44CE-949C-53C76858B5F6}" presName="Name0" presStyleCnt="0">
        <dgm:presLayoutVars>
          <dgm:dir/>
          <dgm:resizeHandles val="exact"/>
        </dgm:presLayoutVars>
      </dgm:prSet>
      <dgm:spPr/>
    </dgm:pt>
    <dgm:pt modelId="{111FDDDF-8E33-4CE2-9D59-12A4D8267790}" type="pres">
      <dgm:prSet presAssocID="{D436EDF8-46A8-42C2-9925-EBFB3252A41F}" presName="node" presStyleLbl="node1" presStyleIdx="0" presStyleCnt="1">
        <dgm:presLayoutVars>
          <dgm:bulletEnabled val="1"/>
        </dgm:presLayoutVars>
      </dgm:prSet>
      <dgm:spPr/>
    </dgm:pt>
  </dgm:ptLst>
  <dgm:cxnLst>
    <dgm:cxn modelId="{84425101-D1D3-433C-AA92-E97BA7E30B31}" srcId="{D436EDF8-46A8-42C2-9925-EBFB3252A41F}" destId="{41448AB0-A050-4EA5-A5B9-C62518E00E72}" srcOrd="1" destOrd="0" parTransId="{1DD4773D-E30B-498E-B810-487B152DF433}" sibTransId="{7A59DEA7-0A33-4026-835A-76106DD57699}"/>
    <dgm:cxn modelId="{DFB21906-7CC2-4E37-923D-815E6F6DDB98}" srcId="{A9B8D102-4E44-44CE-949C-53C76858B5F6}" destId="{D436EDF8-46A8-42C2-9925-EBFB3252A41F}" srcOrd="0" destOrd="0" parTransId="{E8336686-ADAD-4C06-8A10-6D328AFC1383}" sibTransId="{E40C645B-8979-42A1-A78B-2454C7A29746}"/>
    <dgm:cxn modelId="{900C6E11-F9D7-4C2F-8F1A-777B05DD1B5C}" type="presOf" srcId="{A9B8D102-4E44-44CE-949C-53C76858B5F6}" destId="{C921CFC3-295D-4297-A0D0-92D29439D0D0}" srcOrd="0" destOrd="0" presId="urn:microsoft.com/office/officeart/2016/7/layout/BasicProcessNew"/>
    <dgm:cxn modelId="{97945A23-C466-4D99-BA30-3C270F778C8A}" type="presOf" srcId="{41448AB0-A050-4EA5-A5B9-C62518E00E72}" destId="{111FDDDF-8E33-4CE2-9D59-12A4D8267790}" srcOrd="0" destOrd="2" presId="urn:microsoft.com/office/officeart/2016/7/layout/BasicProcessNew"/>
    <dgm:cxn modelId="{11B8092E-021B-491C-826C-1EFEEF87B8A9}" srcId="{D436EDF8-46A8-42C2-9925-EBFB3252A41F}" destId="{2C9BE3DA-C776-410B-9F93-BA20CF41D8B7}" srcOrd="0" destOrd="0" parTransId="{8CCC3B5B-7BE9-4165-8A67-25B1756108E2}" sibTransId="{3652BE2C-00CB-439E-B01B-DA2BC15603F7}"/>
    <dgm:cxn modelId="{74FC922F-22C0-4BC5-A363-3E09BA295448}" srcId="{D436EDF8-46A8-42C2-9925-EBFB3252A41F}" destId="{280A7680-8374-4D57-AD85-1B0928321B33}" srcOrd="8" destOrd="0" parTransId="{6B01AB44-99E9-40A6-A6F5-7450ADEAFBDD}" sibTransId="{9DA49D4E-6244-483C-8273-8D5506AC3CE4}"/>
    <dgm:cxn modelId="{938BE02F-9B3C-4CAD-9630-2C5082175300}" type="presOf" srcId="{4DE22842-BB81-4486-8C47-DB4792545623}" destId="{111FDDDF-8E33-4CE2-9D59-12A4D8267790}" srcOrd="0" destOrd="4" presId="urn:microsoft.com/office/officeart/2016/7/layout/BasicProcessNew"/>
    <dgm:cxn modelId="{5639823A-752E-4DFA-AF7A-F03610839C9A}" type="presOf" srcId="{2C9BE3DA-C776-410B-9F93-BA20CF41D8B7}" destId="{111FDDDF-8E33-4CE2-9D59-12A4D8267790}" srcOrd="0" destOrd="1" presId="urn:microsoft.com/office/officeart/2016/7/layout/BasicProcessNew"/>
    <dgm:cxn modelId="{D7E0305E-91EB-44E6-B12D-67424BFF54E4}" type="presOf" srcId="{74543FF3-F4B6-4474-84C0-D783BDAD39CD}" destId="{111FDDDF-8E33-4CE2-9D59-12A4D8267790}" srcOrd="0" destOrd="10" presId="urn:microsoft.com/office/officeart/2016/7/layout/BasicProcessNew"/>
    <dgm:cxn modelId="{8E67BE5F-7F21-4389-9F56-23616C450909}" srcId="{D436EDF8-46A8-42C2-9925-EBFB3252A41F}" destId="{30C7950C-13E0-4AFD-991B-5516DFFAFF70}" srcOrd="7" destOrd="0" parTransId="{6BAC2C52-CC0D-44B6-B778-97E178BD2154}" sibTransId="{934BC564-494A-404A-80E7-56078CC6DA33}"/>
    <dgm:cxn modelId="{C3749153-433F-41A6-A231-F28167E89198}" type="presOf" srcId="{2E7606A6-8749-49AC-AA57-ABB2A51CBF05}" destId="{111FDDDF-8E33-4CE2-9D59-12A4D8267790}" srcOrd="0" destOrd="5" presId="urn:microsoft.com/office/officeart/2016/7/layout/BasicProcessNew"/>
    <dgm:cxn modelId="{77DF2A55-F04D-4AEB-BE43-89766F484BCB}" srcId="{D436EDF8-46A8-42C2-9925-EBFB3252A41F}" destId="{4DE22842-BB81-4486-8C47-DB4792545623}" srcOrd="3" destOrd="0" parTransId="{BC217328-AC94-4B79-8D8F-D5E817E48E67}" sibTransId="{AE58B1D8-FC8E-4684-9B09-E43C3F71F221}"/>
    <dgm:cxn modelId="{6DAA7558-707B-44C5-BCD5-D6713591FAC2}" type="presOf" srcId="{806077FE-2E00-49A1-91A7-047FB91673DC}" destId="{111FDDDF-8E33-4CE2-9D59-12A4D8267790}" srcOrd="0" destOrd="6" presId="urn:microsoft.com/office/officeart/2016/7/layout/BasicProcessNew"/>
    <dgm:cxn modelId="{E5E0808E-DE07-4B17-B8AA-B8ED2B7AE0DB}" srcId="{D436EDF8-46A8-42C2-9925-EBFB3252A41F}" destId="{1D0BBED1-ED4F-4DEC-93A8-148174D48E9C}" srcOrd="6" destOrd="0" parTransId="{A275429E-C5F4-411F-871A-63EC278DE579}" sibTransId="{CB15F330-D127-4F86-901B-4EB08130C99F}"/>
    <dgm:cxn modelId="{DEC8108F-6BDB-4B59-A99C-9722D3FAB03F}" srcId="{D436EDF8-46A8-42C2-9925-EBFB3252A41F}" destId="{74543FF3-F4B6-4474-84C0-D783BDAD39CD}" srcOrd="9" destOrd="0" parTransId="{ACB5F676-D4C6-4BE8-80BE-9E648D8DBDCF}" sibTransId="{40A076D8-79D9-44C7-AB36-F741C459EC0E}"/>
    <dgm:cxn modelId="{041CD5A2-5396-4B1E-95B2-17629D8187F3}" srcId="{D436EDF8-46A8-42C2-9925-EBFB3252A41F}" destId="{AF06C024-1034-4B53-9BC5-463973902700}" srcOrd="2" destOrd="0" parTransId="{AEA900E4-BB0C-4ABD-AED2-47757EDC58BB}" sibTransId="{CCEA4D8D-241C-4BBC-B76D-DC1A492DEBC8}"/>
    <dgm:cxn modelId="{4CB6EBA9-4933-4548-9859-3A2A0071FF1F}" type="presOf" srcId="{D436EDF8-46A8-42C2-9925-EBFB3252A41F}" destId="{111FDDDF-8E33-4CE2-9D59-12A4D8267790}" srcOrd="0" destOrd="0" presId="urn:microsoft.com/office/officeart/2016/7/layout/BasicProcessNew"/>
    <dgm:cxn modelId="{74B99EAF-CB2B-4178-98FF-08671F563237}" type="presOf" srcId="{02A64DFE-E4E9-4390-B10C-43799ABF572A}" destId="{111FDDDF-8E33-4CE2-9D59-12A4D8267790}" srcOrd="0" destOrd="11" presId="urn:microsoft.com/office/officeart/2016/7/layout/BasicProcessNew"/>
    <dgm:cxn modelId="{AB1B8FB8-6255-408C-8242-F6B55D45EB40}" type="presOf" srcId="{AF06C024-1034-4B53-9BC5-463973902700}" destId="{111FDDDF-8E33-4CE2-9D59-12A4D8267790}" srcOrd="0" destOrd="3" presId="urn:microsoft.com/office/officeart/2016/7/layout/BasicProcessNew"/>
    <dgm:cxn modelId="{DE4523E7-C4E9-483B-B7D5-60EF71C18938}" srcId="{D436EDF8-46A8-42C2-9925-EBFB3252A41F}" destId="{806077FE-2E00-49A1-91A7-047FB91673DC}" srcOrd="5" destOrd="0" parTransId="{0C5AB76F-DBC6-4C55-A382-27D0C0572442}" sibTransId="{92F1F6E9-767F-4025-B220-18E4CCC22783}"/>
    <dgm:cxn modelId="{A0D996EA-6476-4994-B12F-256FCC25E6F6}" type="presOf" srcId="{1D0BBED1-ED4F-4DEC-93A8-148174D48E9C}" destId="{111FDDDF-8E33-4CE2-9D59-12A4D8267790}" srcOrd="0" destOrd="7" presId="urn:microsoft.com/office/officeart/2016/7/layout/BasicProcessNew"/>
    <dgm:cxn modelId="{0C1E53EF-66F4-4C0F-B337-2D3C4F67B700}" type="presOf" srcId="{280A7680-8374-4D57-AD85-1B0928321B33}" destId="{111FDDDF-8E33-4CE2-9D59-12A4D8267790}" srcOrd="0" destOrd="9" presId="urn:microsoft.com/office/officeart/2016/7/layout/BasicProcessNew"/>
    <dgm:cxn modelId="{9626E6EF-8298-4991-AF25-127BA90D70E2}" type="presOf" srcId="{30C7950C-13E0-4AFD-991B-5516DFFAFF70}" destId="{111FDDDF-8E33-4CE2-9D59-12A4D8267790}" srcOrd="0" destOrd="8" presId="urn:microsoft.com/office/officeart/2016/7/layout/BasicProcessNew"/>
    <dgm:cxn modelId="{6CE9F5F5-E16B-44B4-8FF3-3D73293C5673}" srcId="{D436EDF8-46A8-42C2-9925-EBFB3252A41F}" destId="{02A64DFE-E4E9-4390-B10C-43799ABF572A}" srcOrd="10" destOrd="0" parTransId="{1DAF7D2A-8473-41CD-AE05-E93FC6B5F686}" sibTransId="{753F3A79-0758-45D5-8389-4FFD8E0BC3D9}"/>
    <dgm:cxn modelId="{ADAFE9FE-D13B-4C85-BFFC-C6D66C031D8E}" srcId="{D436EDF8-46A8-42C2-9925-EBFB3252A41F}" destId="{2E7606A6-8749-49AC-AA57-ABB2A51CBF05}" srcOrd="4" destOrd="0" parTransId="{9600D882-2AAC-454E-ADC7-811EB574E2EB}" sibTransId="{22866357-9E74-42AB-9146-C4D117908B9F}"/>
    <dgm:cxn modelId="{B453C405-C9DA-4670-926A-0C6AEA91E5FC}" type="presParOf" srcId="{C921CFC3-295D-4297-A0D0-92D29439D0D0}" destId="{111FDDDF-8E33-4CE2-9D59-12A4D8267790}" srcOrd="0"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AA353D-EAC2-4A8A-8862-C2AB3C35487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8BA563D-0D00-464F-8F99-5D358BDC63BB}">
      <dgm:prSet/>
      <dgm:spPr/>
      <dgm:t>
        <a:bodyPr/>
        <a:lstStyle/>
        <a:p>
          <a:r>
            <a:rPr lang="en-US" dirty="0"/>
            <a:t>National Recovery Study</a:t>
          </a:r>
        </a:p>
      </dgm:t>
    </dgm:pt>
    <dgm:pt modelId="{B46A4C14-237B-47AF-8A39-858234C64387}" type="parTrans" cxnId="{05195C2B-8DFF-4FEE-A41B-F15D0F10D1D2}">
      <dgm:prSet/>
      <dgm:spPr/>
      <dgm:t>
        <a:bodyPr/>
        <a:lstStyle/>
        <a:p>
          <a:endParaRPr lang="en-US"/>
        </a:p>
      </dgm:t>
    </dgm:pt>
    <dgm:pt modelId="{8339A841-6E37-41E3-97D3-7AC929FFAA78}" type="sibTrans" cxnId="{05195C2B-8DFF-4FEE-A41B-F15D0F10D1D2}">
      <dgm:prSet/>
      <dgm:spPr/>
      <dgm:t>
        <a:bodyPr/>
        <a:lstStyle/>
        <a:p>
          <a:endParaRPr lang="en-US"/>
        </a:p>
      </dgm:t>
    </dgm:pt>
    <dgm:pt modelId="{4FAD6CA5-2F72-4CAA-9F1C-2B566CF40B60}">
      <dgm:prSet/>
      <dgm:spPr/>
      <dgm:t>
        <a:bodyPr/>
        <a:lstStyle/>
        <a:p>
          <a:r>
            <a:rPr lang="en-US" dirty="0"/>
            <a:t>What is the prevalence of alcohol or other drug problem resolution?</a:t>
          </a:r>
        </a:p>
      </dgm:t>
    </dgm:pt>
    <dgm:pt modelId="{22D42461-3CFE-4671-BB7B-C38101104E09}" type="parTrans" cxnId="{E04D9168-17EE-4EA9-BCD0-26235DA56795}">
      <dgm:prSet/>
      <dgm:spPr/>
      <dgm:t>
        <a:bodyPr/>
        <a:lstStyle/>
        <a:p>
          <a:endParaRPr lang="en-US"/>
        </a:p>
      </dgm:t>
    </dgm:pt>
    <dgm:pt modelId="{62257276-151C-4D20-80D7-FDF89B62E6BD}" type="sibTrans" cxnId="{E04D9168-17EE-4EA9-BCD0-26235DA56795}">
      <dgm:prSet/>
      <dgm:spPr/>
      <dgm:t>
        <a:bodyPr/>
        <a:lstStyle/>
        <a:p>
          <a:endParaRPr lang="en-US"/>
        </a:p>
      </dgm:t>
    </dgm:pt>
    <dgm:pt modelId="{F312BCA5-7752-4711-8ABD-55ED1E8FA2A2}">
      <dgm:prSet/>
      <dgm:spPr/>
      <dgm:t>
        <a:bodyPr/>
        <a:lstStyle/>
        <a:p>
          <a:r>
            <a:rPr lang="en-US"/>
            <a:t>What proportion self-identify as being “in recovery”? </a:t>
          </a:r>
        </a:p>
      </dgm:t>
    </dgm:pt>
    <dgm:pt modelId="{EBCCC8EF-B725-438A-80BE-22B35A266E87}" type="parTrans" cxnId="{0771B609-A552-45DB-AB77-1A32553C3943}">
      <dgm:prSet/>
      <dgm:spPr/>
      <dgm:t>
        <a:bodyPr/>
        <a:lstStyle/>
        <a:p>
          <a:endParaRPr lang="en-US"/>
        </a:p>
      </dgm:t>
    </dgm:pt>
    <dgm:pt modelId="{E48B0162-C354-41E6-9D21-EFFFEE27C8EE}" type="sibTrans" cxnId="{0771B609-A552-45DB-AB77-1A32553C3943}">
      <dgm:prSet/>
      <dgm:spPr/>
      <dgm:t>
        <a:bodyPr/>
        <a:lstStyle/>
        <a:p>
          <a:endParaRPr lang="en-US"/>
        </a:p>
      </dgm:t>
    </dgm:pt>
    <dgm:pt modelId="{C2E16594-9743-43BC-B36E-FE1216609124}">
      <dgm:prSet/>
      <dgm:spPr/>
      <dgm:t>
        <a:bodyPr/>
        <a:lstStyle/>
        <a:p>
          <a:r>
            <a:rPr lang="en-US"/>
            <a:t>What are the pathways followed? </a:t>
          </a:r>
        </a:p>
      </dgm:t>
    </dgm:pt>
    <dgm:pt modelId="{78727D48-3920-48F7-9AC4-008ABBCE4C2C}" type="parTrans" cxnId="{943DA9D4-0BB1-41D1-9548-5833D8C2F448}">
      <dgm:prSet/>
      <dgm:spPr/>
      <dgm:t>
        <a:bodyPr/>
        <a:lstStyle/>
        <a:p>
          <a:endParaRPr lang="en-US"/>
        </a:p>
      </dgm:t>
    </dgm:pt>
    <dgm:pt modelId="{DF97678A-206E-4EEF-97C0-E54C6E2D0013}" type="sibTrans" cxnId="{943DA9D4-0BB1-41D1-9548-5833D8C2F448}">
      <dgm:prSet/>
      <dgm:spPr/>
      <dgm:t>
        <a:bodyPr/>
        <a:lstStyle/>
        <a:p>
          <a:endParaRPr lang="en-US"/>
        </a:p>
      </dgm:t>
    </dgm:pt>
    <dgm:pt modelId="{7E801228-A376-4135-BC70-01ADC962386B}">
      <dgm:prSet/>
      <dgm:spPr/>
      <dgm:t>
        <a:bodyPr/>
        <a:lstStyle/>
        <a:p>
          <a:r>
            <a:rPr lang="en-US"/>
            <a:t>How many serious attempts does it take to resolve AOD problems? </a:t>
          </a:r>
        </a:p>
      </dgm:t>
    </dgm:pt>
    <dgm:pt modelId="{F72F710F-67DA-443D-8AEB-C70736EB55F2}" type="parTrans" cxnId="{83935F6A-AB1F-4076-9797-FEC04CC942C9}">
      <dgm:prSet/>
      <dgm:spPr/>
      <dgm:t>
        <a:bodyPr/>
        <a:lstStyle/>
        <a:p>
          <a:endParaRPr lang="en-US"/>
        </a:p>
      </dgm:t>
    </dgm:pt>
    <dgm:pt modelId="{D7E7FCCD-B13C-4C7C-A44A-F7D311A01891}" type="sibTrans" cxnId="{83935F6A-AB1F-4076-9797-FEC04CC942C9}">
      <dgm:prSet/>
      <dgm:spPr/>
      <dgm:t>
        <a:bodyPr/>
        <a:lstStyle/>
        <a:p>
          <a:endParaRPr lang="en-US"/>
        </a:p>
      </dgm:t>
    </dgm:pt>
    <dgm:pt modelId="{CBD4D853-FD10-4815-B0D5-0000EA7E7115}">
      <dgm:prSet/>
      <dgm:spPr/>
      <dgm:t>
        <a:bodyPr/>
        <a:lstStyle/>
        <a:p>
          <a:r>
            <a:rPr lang="en-US" dirty="0"/>
            <a:t>What is quality of life and functioning like in recovery? </a:t>
          </a:r>
        </a:p>
      </dgm:t>
    </dgm:pt>
    <dgm:pt modelId="{0086FDA1-BAED-4FE1-8BBC-F53FD345ABBA}" type="parTrans" cxnId="{437A1941-2EF4-4268-863A-A30A56B159D8}">
      <dgm:prSet/>
      <dgm:spPr/>
      <dgm:t>
        <a:bodyPr/>
        <a:lstStyle/>
        <a:p>
          <a:endParaRPr lang="en-US"/>
        </a:p>
      </dgm:t>
    </dgm:pt>
    <dgm:pt modelId="{26E8E543-32A5-41C1-B51F-4A06C1FBA2BB}" type="sibTrans" cxnId="{437A1941-2EF4-4268-863A-A30A56B159D8}">
      <dgm:prSet/>
      <dgm:spPr/>
      <dgm:t>
        <a:bodyPr/>
        <a:lstStyle/>
        <a:p>
          <a:endParaRPr lang="en-US"/>
        </a:p>
      </dgm:t>
    </dgm:pt>
    <dgm:pt modelId="{0A85B645-6297-4E3D-A952-0B9881886CF0}" type="pres">
      <dgm:prSet presAssocID="{60AA353D-EAC2-4A8A-8862-C2AB3C354876}" presName="diagram" presStyleCnt="0">
        <dgm:presLayoutVars>
          <dgm:dir/>
          <dgm:resizeHandles val="exact"/>
        </dgm:presLayoutVars>
      </dgm:prSet>
      <dgm:spPr/>
    </dgm:pt>
    <dgm:pt modelId="{043EB73F-5E28-4C0D-A233-2A65CD36F174}" type="pres">
      <dgm:prSet presAssocID="{48BA563D-0D00-464F-8F99-5D358BDC63BB}" presName="node" presStyleLbl="node1" presStyleIdx="0" presStyleCnt="6">
        <dgm:presLayoutVars>
          <dgm:bulletEnabled val="1"/>
        </dgm:presLayoutVars>
      </dgm:prSet>
      <dgm:spPr/>
    </dgm:pt>
    <dgm:pt modelId="{D3AD870D-7052-4040-9FFC-525F46578EB4}" type="pres">
      <dgm:prSet presAssocID="{8339A841-6E37-41E3-97D3-7AC929FFAA78}" presName="sibTrans" presStyleCnt="0"/>
      <dgm:spPr/>
    </dgm:pt>
    <dgm:pt modelId="{28AD1551-FD8B-4E88-90A7-3AB87052471B}" type="pres">
      <dgm:prSet presAssocID="{4FAD6CA5-2F72-4CAA-9F1C-2B566CF40B60}" presName="node" presStyleLbl="node1" presStyleIdx="1" presStyleCnt="6">
        <dgm:presLayoutVars>
          <dgm:bulletEnabled val="1"/>
        </dgm:presLayoutVars>
      </dgm:prSet>
      <dgm:spPr/>
    </dgm:pt>
    <dgm:pt modelId="{5E6872F1-0E78-461A-85F0-1D65B7B5ED99}" type="pres">
      <dgm:prSet presAssocID="{62257276-151C-4D20-80D7-FDF89B62E6BD}" presName="sibTrans" presStyleCnt="0"/>
      <dgm:spPr/>
    </dgm:pt>
    <dgm:pt modelId="{46865654-4291-4249-9BEF-73AAD8597C3A}" type="pres">
      <dgm:prSet presAssocID="{F312BCA5-7752-4711-8ABD-55ED1E8FA2A2}" presName="node" presStyleLbl="node1" presStyleIdx="2" presStyleCnt="6">
        <dgm:presLayoutVars>
          <dgm:bulletEnabled val="1"/>
        </dgm:presLayoutVars>
      </dgm:prSet>
      <dgm:spPr/>
    </dgm:pt>
    <dgm:pt modelId="{BD076152-9DBC-4076-84CC-278DD5934193}" type="pres">
      <dgm:prSet presAssocID="{E48B0162-C354-41E6-9D21-EFFFEE27C8EE}" presName="sibTrans" presStyleCnt="0"/>
      <dgm:spPr/>
    </dgm:pt>
    <dgm:pt modelId="{240027CD-2CE5-4C8D-ADC2-3BE7FC9D6122}" type="pres">
      <dgm:prSet presAssocID="{C2E16594-9743-43BC-B36E-FE1216609124}" presName="node" presStyleLbl="node1" presStyleIdx="3" presStyleCnt="6">
        <dgm:presLayoutVars>
          <dgm:bulletEnabled val="1"/>
        </dgm:presLayoutVars>
      </dgm:prSet>
      <dgm:spPr/>
    </dgm:pt>
    <dgm:pt modelId="{2345F684-F170-462F-9616-FB08606DA21D}" type="pres">
      <dgm:prSet presAssocID="{DF97678A-206E-4EEF-97C0-E54C6E2D0013}" presName="sibTrans" presStyleCnt="0"/>
      <dgm:spPr/>
    </dgm:pt>
    <dgm:pt modelId="{29E56A57-25AC-4D59-AE40-C5C2A1859C29}" type="pres">
      <dgm:prSet presAssocID="{7E801228-A376-4135-BC70-01ADC962386B}" presName="node" presStyleLbl="node1" presStyleIdx="4" presStyleCnt="6">
        <dgm:presLayoutVars>
          <dgm:bulletEnabled val="1"/>
        </dgm:presLayoutVars>
      </dgm:prSet>
      <dgm:spPr/>
    </dgm:pt>
    <dgm:pt modelId="{3FEDA5F7-F60E-474F-810B-FB1C1B0F3B1B}" type="pres">
      <dgm:prSet presAssocID="{D7E7FCCD-B13C-4C7C-A44A-F7D311A01891}" presName="sibTrans" presStyleCnt="0"/>
      <dgm:spPr/>
    </dgm:pt>
    <dgm:pt modelId="{AE9318E1-82D5-44D9-9850-DA5D8DF65BBF}" type="pres">
      <dgm:prSet presAssocID="{CBD4D853-FD10-4815-B0D5-0000EA7E7115}" presName="node" presStyleLbl="node1" presStyleIdx="5" presStyleCnt="6">
        <dgm:presLayoutVars>
          <dgm:bulletEnabled val="1"/>
        </dgm:presLayoutVars>
      </dgm:prSet>
      <dgm:spPr/>
    </dgm:pt>
  </dgm:ptLst>
  <dgm:cxnLst>
    <dgm:cxn modelId="{0771B609-A552-45DB-AB77-1A32553C3943}" srcId="{60AA353D-EAC2-4A8A-8862-C2AB3C354876}" destId="{F312BCA5-7752-4711-8ABD-55ED1E8FA2A2}" srcOrd="2" destOrd="0" parTransId="{EBCCC8EF-B725-438A-80BE-22B35A266E87}" sibTransId="{E48B0162-C354-41E6-9D21-EFFFEE27C8EE}"/>
    <dgm:cxn modelId="{C29B920B-BBC9-4929-A27D-3D548161C36D}" type="presOf" srcId="{7E801228-A376-4135-BC70-01ADC962386B}" destId="{29E56A57-25AC-4D59-AE40-C5C2A1859C29}" srcOrd="0" destOrd="0" presId="urn:microsoft.com/office/officeart/2005/8/layout/default"/>
    <dgm:cxn modelId="{7CD2B50B-F1B4-43FA-BBDB-F4A474BAC5FB}" type="presOf" srcId="{CBD4D853-FD10-4815-B0D5-0000EA7E7115}" destId="{AE9318E1-82D5-44D9-9850-DA5D8DF65BBF}" srcOrd="0" destOrd="0" presId="urn:microsoft.com/office/officeart/2005/8/layout/default"/>
    <dgm:cxn modelId="{4385C323-4BF4-4B0F-AC53-D1E19361F6F8}" type="presOf" srcId="{4FAD6CA5-2F72-4CAA-9F1C-2B566CF40B60}" destId="{28AD1551-FD8B-4E88-90A7-3AB87052471B}" srcOrd="0" destOrd="0" presId="urn:microsoft.com/office/officeart/2005/8/layout/default"/>
    <dgm:cxn modelId="{05195C2B-8DFF-4FEE-A41B-F15D0F10D1D2}" srcId="{60AA353D-EAC2-4A8A-8862-C2AB3C354876}" destId="{48BA563D-0D00-464F-8F99-5D358BDC63BB}" srcOrd="0" destOrd="0" parTransId="{B46A4C14-237B-47AF-8A39-858234C64387}" sibTransId="{8339A841-6E37-41E3-97D3-7AC929FFAA78}"/>
    <dgm:cxn modelId="{CFD61860-1ED1-4EFC-81F2-9F42076C967B}" type="presOf" srcId="{60AA353D-EAC2-4A8A-8862-C2AB3C354876}" destId="{0A85B645-6297-4E3D-A952-0B9881886CF0}" srcOrd="0" destOrd="0" presId="urn:microsoft.com/office/officeart/2005/8/layout/default"/>
    <dgm:cxn modelId="{437A1941-2EF4-4268-863A-A30A56B159D8}" srcId="{60AA353D-EAC2-4A8A-8862-C2AB3C354876}" destId="{CBD4D853-FD10-4815-B0D5-0000EA7E7115}" srcOrd="5" destOrd="0" parTransId="{0086FDA1-BAED-4FE1-8BBC-F53FD345ABBA}" sibTransId="{26E8E543-32A5-41C1-B51F-4A06C1FBA2BB}"/>
    <dgm:cxn modelId="{09C8F166-68E6-425C-857A-C72D99837DC4}" type="presOf" srcId="{48BA563D-0D00-464F-8F99-5D358BDC63BB}" destId="{043EB73F-5E28-4C0D-A233-2A65CD36F174}" srcOrd="0" destOrd="0" presId="urn:microsoft.com/office/officeart/2005/8/layout/default"/>
    <dgm:cxn modelId="{E04D9168-17EE-4EA9-BCD0-26235DA56795}" srcId="{60AA353D-EAC2-4A8A-8862-C2AB3C354876}" destId="{4FAD6CA5-2F72-4CAA-9F1C-2B566CF40B60}" srcOrd="1" destOrd="0" parTransId="{22D42461-3CFE-4671-BB7B-C38101104E09}" sibTransId="{62257276-151C-4D20-80D7-FDF89B62E6BD}"/>
    <dgm:cxn modelId="{83935F6A-AB1F-4076-9797-FEC04CC942C9}" srcId="{60AA353D-EAC2-4A8A-8862-C2AB3C354876}" destId="{7E801228-A376-4135-BC70-01ADC962386B}" srcOrd="4" destOrd="0" parTransId="{F72F710F-67DA-443D-8AEB-C70736EB55F2}" sibTransId="{D7E7FCCD-B13C-4C7C-A44A-F7D311A01891}"/>
    <dgm:cxn modelId="{E1882399-8F80-4CF5-989D-B780BA1DEA21}" type="presOf" srcId="{C2E16594-9743-43BC-B36E-FE1216609124}" destId="{240027CD-2CE5-4C8D-ADC2-3BE7FC9D6122}" srcOrd="0" destOrd="0" presId="urn:microsoft.com/office/officeart/2005/8/layout/default"/>
    <dgm:cxn modelId="{B634D8D3-03EB-4F87-8C66-C7C2DD46C4E7}" type="presOf" srcId="{F312BCA5-7752-4711-8ABD-55ED1E8FA2A2}" destId="{46865654-4291-4249-9BEF-73AAD8597C3A}" srcOrd="0" destOrd="0" presId="urn:microsoft.com/office/officeart/2005/8/layout/default"/>
    <dgm:cxn modelId="{943DA9D4-0BB1-41D1-9548-5833D8C2F448}" srcId="{60AA353D-EAC2-4A8A-8862-C2AB3C354876}" destId="{C2E16594-9743-43BC-B36E-FE1216609124}" srcOrd="3" destOrd="0" parTransId="{78727D48-3920-48F7-9AC4-008ABBCE4C2C}" sibTransId="{DF97678A-206E-4EEF-97C0-E54C6E2D0013}"/>
    <dgm:cxn modelId="{4937DD9D-522D-4BF1-BC75-75309068DC29}" type="presParOf" srcId="{0A85B645-6297-4E3D-A952-0B9881886CF0}" destId="{043EB73F-5E28-4C0D-A233-2A65CD36F174}" srcOrd="0" destOrd="0" presId="urn:microsoft.com/office/officeart/2005/8/layout/default"/>
    <dgm:cxn modelId="{FB77509F-83FD-4EAC-9A6A-CE9C534F6284}" type="presParOf" srcId="{0A85B645-6297-4E3D-A952-0B9881886CF0}" destId="{D3AD870D-7052-4040-9FFC-525F46578EB4}" srcOrd="1" destOrd="0" presId="urn:microsoft.com/office/officeart/2005/8/layout/default"/>
    <dgm:cxn modelId="{F850FBFA-A7B4-4522-86F4-49C7B332C8AB}" type="presParOf" srcId="{0A85B645-6297-4E3D-A952-0B9881886CF0}" destId="{28AD1551-FD8B-4E88-90A7-3AB87052471B}" srcOrd="2" destOrd="0" presId="urn:microsoft.com/office/officeart/2005/8/layout/default"/>
    <dgm:cxn modelId="{88E2DFE9-0A48-44D6-881F-481B086A6EFF}" type="presParOf" srcId="{0A85B645-6297-4E3D-A952-0B9881886CF0}" destId="{5E6872F1-0E78-461A-85F0-1D65B7B5ED99}" srcOrd="3" destOrd="0" presId="urn:microsoft.com/office/officeart/2005/8/layout/default"/>
    <dgm:cxn modelId="{E23BB468-11D8-4E1A-AA40-54E781F02D8D}" type="presParOf" srcId="{0A85B645-6297-4E3D-A952-0B9881886CF0}" destId="{46865654-4291-4249-9BEF-73AAD8597C3A}" srcOrd="4" destOrd="0" presId="urn:microsoft.com/office/officeart/2005/8/layout/default"/>
    <dgm:cxn modelId="{0C0058D4-8FF7-4A83-B13A-232EFF956B49}" type="presParOf" srcId="{0A85B645-6297-4E3D-A952-0B9881886CF0}" destId="{BD076152-9DBC-4076-84CC-278DD5934193}" srcOrd="5" destOrd="0" presId="urn:microsoft.com/office/officeart/2005/8/layout/default"/>
    <dgm:cxn modelId="{FA52F606-5966-4792-8EE0-28994A53C380}" type="presParOf" srcId="{0A85B645-6297-4E3D-A952-0B9881886CF0}" destId="{240027CD-2CE5-4C8D-ADC2-3BE7FC9D6122}" srcOrd="6" destOrd="0" presId="urn:microsoft.com/office/officeart/2005/8/layout/default"/>
    <dgm:cxn modelId="{19E29B45-DDE4-462D-9CA3-9294B0BF0EF6}" type="presParOf" srcId="{0A85B645-6297-4E3D-A952-0B9881886CF0}" destId="{2345F684-F170-462F-9616-FB08606DA21D}" srcOrd="7" destOrd="0" presId="urn:microsoft.com/office/officeart/2005/8/layout/default"/>
    <dgm:cxn modelId="{3A622379-91BF-4F4B-8307-ABF8C468243E}" type="presParOf" srcId="{0A85B645-6297-4E3D-A952-0B9881886CF0}" destId="{29E56A57-25AC-4D59-AE40-C5C2A1859C29}" srcOrd="8" destOrd="0" presId="urn:microsoft.com/office/officeart/2005/8/layout/default"/>
    <dgm:cxn modelId="{DC469AB7-8B8D-4ABB-BCF2-A19993707C50}" type="presParOf" srcId="{0A85B645-6297-4E3D-A952-0B9881886CF0}" destId="{3FEDA5F7-F60E-474F-810B-FB1C1B0F3B1B}" srcOrd="9" destOrd="0" presId="urn:microsoft.com/office/officeart/2005/8/layout/default"/>
    <dgm:cxn modelId="{EC0FA2E8-D3D8-4CAA-8E03-FCBDF64EE88A}" type="presParOf" srcId="{0A85B645-6297-4E3D-A952-0B9881886CF0}" destId="{AE9318E1-82D5-44D9-9850-DA5D8DF65BB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59A4D-E112-4345-BE90-89565C3FE859}">
      <dsp:nvSpPr>
        <dsp:cNvPr id="0" name=""/>
        <dsp:cNvSpPr/>
      </dsp:nvSpPr>
      <dsp:spPr>
        <a:xfrm>
          <a:off x="0" y="70106"/>
          <a:ext cx="8229600" cy="7389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Increased sensitivity to stress via…</a:t>
          </a:r>
        </a:p>
      </dsp:txBody>
      <dsp:txXfrm>
        <a:off x="36074" y="106180"/>
        <a:ext cx="8157452" cy="666827"/>
      </dsp:txXfrm>
    </dsp:sp>
    <dsp:sp modelId="{51AEDEAF-619D-47F4-94A5-497DA8099FB9}">
      <dsp:nvSpPr>
        <dsp:cNvPr id="0" name=""/>
        <dsp:cNvSpPr/>
      </dsp:nvSpPr>
      <dsp:spPr>
        <a:xfrm>
          <a:off x="0" y="939803"/>
          <a:ext cx="8229600" cy="10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Increased activity in hypothalamic-pituitary-adrenal axis (HPA-axis) and CRF/</a:t>
          </a:r>
          <a:r>
            <a:rPr lang="en-US" sz="2000" kern="1200" dirty="0" err="1"/>
            <a:t>Cortisol</a:t>
          </a:r>
          <a:r>
            <a:rPr lang="en-US" sz="2000" kern="1200" dirty="0"/>
            <a:t> release</a:t>
          </a:r>
        </a:p>
      </dsp:txBody>
      <dsp:txXfrm>
        <a:off x="0" y="939803"/>
        <a:ext cx="8229600" cy="1043280"/>
      </dsp:txXfrm>
    </dsp:sp>
    <dsp:sp modelId="{D853DAEC-4BF2-4696-B918-BED4E91BE64E}">
      <dsp:nvSpPr>
        <dsp:cNvPr id="0" name=""/>
        <dsp:cNvSpPr/>
      </dsp:nvSpPr>
      <dsp:spPr>
        <a:xfrm>
          <a:off x="0" y="1784350"/>
          <a:ext cx="8229600" cy="73897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Lowered ability to experience normal levels of reward via…</a:t>
          </a:r>
        </a:p>
      </dsp:txBody>
      <dsp:txXfrm>
        <a:off x="36074" y="1820424"/>
        <a:ext cx="8157452" cy="666827"/>
      </dsp:txXfrm>
    </dsp:sp>
    <dsp:sp modelId="{7DEF100C-02CA-473A-8EFE-19A377A5DC92}">
      <dsp:nvSpPr>
        <dsp:cNvPr id="0" name=""/>
        <dsp:cNvSpPr/>
      </dsp:nvSpPr>
      <dsp:spPr>
        <a:xfrm>
          <a:off x="0" y="2523325"/>
          <a:ext cx="8229600" cy="10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Down-regulated dopamine D2 receptor volume increasing risk of protracted dysphoria/anhedonia and relapse risk</a:t>
          </a:r>
        </a:p>
      </dsp:txBody>
      <dsp:txXfrm>
        <a:off x="0" y="2523325"/>
        <a:ext cx="8229600" cy="10432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EB73F-5E28-4C0D-A233-2A65CD36F174}">
      <dsp:nvSpPr>
        <dsp:cNvPr id="0" name=""/>
        <dsp:cNvSpPr/>
      </dsp:nvSpPr>
      <dsp:spPr>
        <a:xfrm>
          <a:off x="624" y="38555"/>
          <a:ext cx="2435353" cy="14612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National Recovery Study</a:t>
          </a:r>
        </a:p>
      </dsp:txBody>
      <dsp:txXfrm>
        <a:off x="624" y="38555"/>
        <a:ext cx="2435353" cy="1461212"/>
      </dsp:txXfrm>
    </dsp:sp>
    <dsp:sp modelId="{28AD1551-FD8B-4E88-90A7-3AB87052471B}">
      <dsp:nvSpPr>
        <dsp:cNvPr id="0" name=""/>
        <dsp:cNvSpPr/>
      </dsp:nvSpPr>
      <dsp:spPr>
        <a:xfrm>
          <a:off x="2679513" y="38555"/>
          <a:ext cx="2435353" cy="14612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is the prevalence of alcohol or other drug problem resolution?</a:t>
          </a:r>
        </a:p>
      </dsp:txBody>
      <dsp:txXfrm>
        <a:off x="2679513" y="38555"/>
        <a:ext cx="2435353" cy="1461212"/>
      </dsp:txXfrm>
    </dsp:sp>
    <dsp:sp modelId="{46865654-4291-4249-9BEF-73AAD8597C3A}">
      <dsp:nvSpPr>
        <dsp:cNvPr id="0" name=""/>
        <dsp:cNvSpPr/>
      </dsp:nvSpPr>
      <dsp:spPr>
        <a:xfrm>
          <a:off x="624" y="1743302"/>
          <a:ext cx="2435353" cy="14612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proportion self-identify as being “in recovery”? </a:t>
          </a:r>
        </a:p>
      </dsp:txBody>
      <dsp:txXfrm>
        <a:off x="624" y="1743302"/>
        <a:ext cx="2435353" cy="1461212"/>
      </dsp:txXfrm>
    </dsp:sp>
    <dsp:sp modelId="{240027CD-2CE5-4C8D-ADC2-3BE7FC9D6122}">
      <dsp:nvSpPr>
        <dsp:cNvPr id="0" name=""/>
        <dsp:cNvSpPr/>
      </dsp:nvSpPr>
      <dsp:spPr>
        <a:xfrm>
          <a:off x="2679513" y="1743302"/>
          <a:ext cx="2435353" cy="14612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are the pathways followed? </a:t>
          </a:r>
        </a:p>
      </dsp:txBody>
      <dsp:txXfrm>
        <a:off x="2679513" y="1743302"/>
        <a:ext cx="2435353" cy="1461212"/>
      </dsp:txXfrm>
    </dsp:sp>
    <dsp:sp modelId="{29E56A57-25AC-4D59-AE40-C5C2A1859C29}">
      <dsp:nvSpPr>
        <dsp:cNvPr id="0" name=""/>
        <dsp:cNvSpPr/>
      </dsp:nvSpPr>
      <dsp:spPr>
        <a:xfrm>
          <a:off x="624" y="3448050"/>
          <a:ext cx="2435353" cy="146121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How many serious attempts does it take to resolve AOD problems? </a:t>
          </a:r>
        </a:p>
      </dsp:txBody>
      <dsp:txXfrm>
        <a:off x="624" y="3448050"/>
        <a:ext cx="2435353" cy="1461212"/>
      </dsp:txXfrm>
    </dsp:sp>
    <dsp:sp modelId="{AE9318E1-82D5-44D9-9850-DA5D8DF65BBF}">
      <dsp:nvSpPr>
        <dsp:cNvPr id="0" name=""/>
        <dsp:cNvSpPr/>
      </dsp:nvSpPr>
      <dsp:spPr>
        <a:xfrm>
          <a:off x="2679513" y="3448050"/>
          <a:ext cx="2435353" cy="14612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is quality of life and functioning like in recovery? </a:t>
          </a:r>
        </a:p>
      </dsp:txBody>
      <dsp:txXfrm>
        <a:off x="2679513" y="3448050"/>
        <a:ext cx="2435353" cy="14612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EB73F-5E28-4C0D-A233-2A65CD36F174}">
      <dsp:nvSpPr>
        <dsp:cNvPr id="0" name=""/>
        <dsp:cNvSpPr/>
      </dsp:nvSpPr>
      <dsp:spPr>
        <a:xfrm>
          <a:off x="624" y="38555"/>
          <a:ext cx="2435353" cy="14612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National Recovery Study</a:t>
          </a:r>
        </a:p>
      </dsp:txBody>
      <dsp:txXfrm>
        <a:off x="624" y="38555"/>
        <a:ext cx="2435353" cy="1461212"/>
      </dsp:txXfrm>
    </dsp:sp>
    <dsp:sp modelId="{28AD1551-FD8B-4E88-90A7-3AB87052471B}">
      <dsp:nvSpPr>
        <dsp:cNvPr id="0" name=""/>
        <dsp:cNvSpPr/>
      </dsp:nvSpPr>
      <dsp:spPr>
        <a:xfrm>
          <a:off x="2679513" y="38555"/>
          <a:ext cx="2435353" cy="14612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is the prevalence of alcohol or other drug problem resolution?</a:t>
          </a:r>
        </a:p>
      </dsp:txBody>
      <dsp:txXfrm>
        <a:off x="2679513" y="38555"/>
        <a:ext cx="2435353" cy="1461212"/>
      </dsp:txXfrm>
    </dsp:sp>
    <dsp:sp modelId="{46865654-4291-4249-9BEF-73AAD8597C3A}">
      <dsp:nvSpPr>
        <dsp:cNvPr id="0" name=""/>
        <dsp:cNvSpPr/>
      </dsp:nvSpPr>
      <dsp:spPr>
        <a:xfrm>
          <a:off x="624" y="1743302"/>
          <a:ext cx="2435353" cy="14612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proportion self-identify as being “in recovery”? </a:t>
          </a:r>
        </a:p>
      </dsp:txBody>
      <dsp:txXfrm>
        <a:off x="624" y="1743302"/>
        <a:ext cx="2435353" cy="1461212"/>
      </dsp:txXfrm>
    </dsp:sp>
    <dsp:sp modelId="{240027CD-2CE5-4C8D-ADC2-3BE7FC9D6122}">
      <dsp:nvSpPr>
        <dsp:cNvPr id="0" name=""/>
        <dsp:cNvSpPr/>
      </dsp:nvSpPr>
      <dsp:spPr>
        <a:xfrm>
          <a:off x="2679513" y="1743302"/>
          <a:ext cx="2435353" cy="14612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are the pathways followed? </a:t>
          </a:r>
        </a:p>
      </dsp:txBody>
      <dsp:txXfrm>
        <a:off x="2679513" y="1743302"/>
        <a:ext cx="2435353" cy="1461212"/>
      </dsp:txXfrm>
    </dsp:sp>
    <dsp:sp modelId="{29E56A57-25AC-4D59-AE40-C5C2A1859C29}">
      <dsp:nvSpPr>
        <dsp:cNvPr id="0" name=""/>
        <dsp:cNvSpPr/>
      </dsp:nvSpPr>
      <dsp:spPr>
        <a:xfrm>
          <a:off x="624" y="3448050"/>
          <a:ext cx="2435353" cy="146121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How many serious attempts does it take to resolve AOD problems? </a:t>
          </a:r>
        </a:p>
      </dsp:txBody>
      <dsp:txXfrm>
        <a:off x="624" y="3448050"/>
        <a:ext cx="2435353" cy="1461212"/>
      </dsp:txXfrm>
    </dsp:sp>
    <dsp:sp modelId="{AE9318E1-82D5-44D9-9850-DA5D8DF65BBF}">
      <dsp:nvSpPr>
        <dsp:cNvPr id="0" name=""/>
        <dsp:cNvSpPr/>
      </dsp:nvSpPr>
      <dsp:spPr>
        <a:xfrm>
          <a:off x="2679513" y="3448050"/>
          <a:ext cx="2435353" cy="14612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is quality of life and functioning like in recovery? </a:t>
          </a:r>
        </a:p>
      </dsp:txBody>
      <dsp:txXfrm>
        <a:off x="2679513" y="3448050"/>
        <a:ext cx="2435353" cy="146121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EB73F-5E28-4C0D-A233-2A65CD36F174}">
      <dsp:nvSpPr>
        <dsp:cNvPr id="0" name=""/>
        <dsp:cNvSpPr/>
      </dsp:nvSpPr>
      <dsp:spPr>
        <a:xfrm>
          <a:off x="624" y="38555"/>
          <a:ext cx="2435353" cy="14612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National Recovery Study</a:t>
          </a:r>
        </a:p>
      </dsp:txBody>
      <dsp:txXfrm>
        <a:off x="624" y="38555"/>
        <a:ext cx="2435353" cy="1461212"/>
      </dsp:txXfrm>
    </dsp:sp>
    <dsp:sp modelId="{28AD1551-FD8B-4E88-90A7-3AB87052471B}">
      <dsp:nvSpPr>
        <dsp:cNvPr id="0" name=""/>
        <dsp:cNvSpPr/>
      </dsp:nvSpPr>
      <dsp:spPr>
        <a:xfrm>
          <a:off x="2679513" y="38555"/>
          <a:ext cx="2435353" cy="14612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is the prevalence of alcohol or other drug problem resolution?</a:t>
          </a:r>
        </a:p>
      </dsp:txBody>
      <dsp:txXfrm>
        <a:off x="2679513" y="38555"/>
        <a:ext cx="2435353" cy="1461212"/>
      </dsp:txXfrm>
    </dsp:sp>
    <dsp:sp modelId="{46865654-4291-4249-9BEF-73AAD8597C3A}">
      <dsp:nvSpPr>
        <dsp:cNvPr id="0" name=""/>
        <dsp:cNvSpPr/>
      </dsp:nvSpPr>
      <dsp:spPr>
        <a:xfrm>
          <a:off x="624" y="1743302"/>
          <a:ext cx="2435353" cy="14612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proportion self-identify as being “in recovery”? </a:t>
          </a:r>
        </a:p>
      </dsp:txBody>
      <dsp:txXfrm>
        <a:off x="624" y="1743302"/>
        <a:ext cx="2435353" cy="1461212"/>
      </dsp:txXfrm>
    </dsp:sp>
    <dsp:sp modelId="{240027CD-2CE5-4C8D-ADC2-3BE7FC9D6122}">
      <dsp:nvSpPr>
        <dsp:cNvPr id="0" name=""/>
        <dsp:cNvSpPr/>
      </dsp:nvSpPr>
      <dsp:spPr>
        <a:xfrm>
          <a:off x="2679513" y="1743302"/>
          <a:ext cx="2435353" cy="14612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are the pathways followed? </a:t>
          </a:r>
        </a:p>
      </dsp:txBody>
      <dsp:txXfrm>
        <a:off x="2679513" y="1743302"/>
        <a:ext cx="2435353" cy="1461212"/>
      </dsp:txXfrm>
    </dsp:sp>
    <dsp:sp modelId="{29E56A57-25AC-4D59-AE40-C5C2A1859C29}">
      <dsp:nvSpPr>
        <dsp:cNvPr id="0" name=""/>
        <dsp:cNvSpPr/>
      </dsp:nvSpPr>
      <dsp:spPr>
        <a:xfrm>
          <a:off x="624" y="3448050"/>
          <a:ext cx="2435353" cy="146121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How many serious attempts does it take to resolve AOD problems? </a:t>
          </a:r>
        </a:p>
      </dsp:txBody>
      <dsp:txXfrm>
        <a:off x="624" y="3448050"/>
        <a:ext cx="2435353" cy="1461212"/>
      </dsp:txXfrm>
    </dsp:sp>
    <dsp:sp modelId="{AE9318E1-82D5-44D9-9850-DA5D8DF65BBF}">
      <dsp:nvSpPr>
        <dsp:cNvPr id="0" name=""/>
        <dsp:cNvSpPr/>
      </dsp:nvSpPr>
      <dsp:spPr>
        <a:xfrm>
          <a:off x="2679513" y="3448050"/>
          <a:ext cx="2435353" cy="14612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is quality of life and functioning like in recovery? </a:t>
          </a:r>
        </a:p>
      </dsp:txBody>
      <dsp:txXfrm>
        <a:off x="2679513" y="3448050"/>
        <a:ext cx="2435353" cy="14612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EB73F-5E28-4C0D-A233-2A65CD36F174}">
      <dsp:nvSpPr>
        <dsp:cNvPr id="0" name=""/>
        <dsp:cNvSpPr/>
      </dsp:nvSpPr>
      <dsp:spPr>
        <a:xfrm>
          <a:off x="624" y="38555"/>
          <a:ext cx="2435353" cy="14612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National Recovery Study</a:t>
          </a:r>
        </a:p>
      </dsp:txBody>
      <dsp:txXfrm>
        <a:off x="624" y="38555"/>
        <a:ext cx="2435353" cy="1461212"/>
      </dsp:txXfrm>
    </dsp:sp>
    <dsp:sp modelId="{28AD1551-FD8B-4E88-90A7-3AB87052471B}">
      <dsp:nvSpPr>
        <dsp:cNvPr id="0" name=""/>
        <dsp:cNvSpPr/>
      </dsp:nvSpPr>
      <dsp:spPr>
        <a:xfrm>
          <a:off x="2679513" y="38555"/>
          <a:ext cx="2435353" cy="14612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is the prevalence of alcohol or other drug problem resolution?</a:t>
          </a:r>
        </a:p>
      </dsp:txBody>
      <dsp:txXfrm>
        <a:off x="2679513" y="38555"/>
        <a:ext cx="2435353" cy="1461212"/>
      </dsp:txXfrm>
    </dsp:sp>
    <dsp:sp modelId="{46865654-4291-4249-9BEF-73AAD8597C3A}">
      <dsp:nvSpPr>
        <dsp:cNvPr id="0" name=""/>
        <dsp:cNvSpPr/>
      </dsp:nvSpPr>
      <dsp:spPr>
        <a:xfrm>
          <a:off x="624" y="1743302"/>
          <a:ext cx="2435353" cy="14612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proportion self-identify as being “in recovery”? </a:t>
          </a:r>
        </a:p>
      </dsp:txBody>
      <dsp:txXfrm>
        <a:off x="624" y="1743302"/>
        <a:ext cx="2435353" cy="1461212"/>
      </dsp:txXfrm>
    </dsp:sp>
    <dsp:sp modelId="{240027CD-2CE5-4C8D-ADC2-3BE7FC9D6122}">
      <dsp:nvSpPr>
        <dsp:cNvPr id="0" name=""/>
        <dsp:cNvSpPr/>
      </dsp:nvSpPr>
      <dsp:spPr>
        <a:xfrm>
          <a:off x="2679513" y="1743302"/>
          <a:ext cx="2435353" cy="14612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are the pathways followed? </a:t>
          </a:r>
        </a:p>
      </dsp:txBody>
      <dsp:txXfrm>
        <a:off x="2679513" y="1743302"/>
        <a:ext cx="2435353" cy="1461212"/>
      </dsp:txXfrm>
    </dsp:sp>
    <dsp:sp modelId="{29E56A57-25AC-4D59-AE40-C5C2A1859C29}">
      <dsp:nvSpPr>
        <dsp:cNvPr id="0" name=""/>
        <dsp:cNvSpPr/>
      </dsp:nvSpPr>
      <dsp:spPr>
        <a:xfrm>
          <a:off x="624" y="3448050"/>
          <a:ext cx="2435353" cy="146121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How many serious attempts does it take to resolve AOD problems? </a:t>
          </a:r>
        </a:p>
      </dsp:txBody>
      <dsp:txXfrm>
        <a:off x="624" y="3448050"/>
        <a:ext cx="2435353" cy="1461212"/>
      </dsp:txXfrm>
    </dsp:sp>
    <dsp:sp modelId="{AE9318E1-82D5-44D9-9850-DA5D8DF65BBF}">
      <dsp:nvSpPr>
        <dsp:cNvPr id="0" name=""/>
        <dsp:cNvSpPr/>
      </dsp:nvSpPr>
      <dsp:spPr>
        <a:xfrm>
          <a:off x="2679513" y="3448050"/>
          <a:ext cx="2435353" cy="14612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is quality of life and functioning like in recovery? </a:t>
          </a:r>
        </a:p>
      </dsp:txBody>
      <dsp:txXfrm>
        <a:off x="2679513" y="3448050"/>
        <a:ext cx="2435353" cy="14612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8021D-EE28-4C45-B02E-605068D1C92B}">
      <dsp:nvSpPr>
        <dsp:cNvPr id="0" name=""/>
        <dsp:cNvSpPr/>
      </dsp:nvSpPr>
      <dsp:spPr>
        <a:xfrm>
          <a:off x="0" y="7475"/>
          <a:ext cx="8937523" cy="8037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FDA507-CD2D-4BC6-B6DF-DF6A4338C869}">
      <dsp:nvSpPr>
        <dsp:cNvPr id="0" name=""/>
        <dsp:cNvSpPr/>
      </dsp:nvSpPr>
      <dsp:spPr>
        <a:xfrm>
          <a:off x="243123" y="188311"/>
          <a:ext cx="442474" cy="4420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D02EA5-BDE7-4A99-93A5-52A6C7102A99}">
      <dsp:nvSpPr>
        <dsp:cNvPr id="0" name=""/>
        <dsp:cNvSpPr/>
      </dsp:nvSpPr>
      <dsp:spPr>
        <a:xfrm>
          <a:off x="928720" y="7475"/>
          <a:ext cx="7911535" cy="97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66" tIns="103666" rIns="103666" bIns="103666" numCol="1" spcCol="1270" anchor="ctr" anchorCtr="0">
          <a:noAutofit/>
        </a:bodyPr>
        <a:lstStyle/>
        <a:p>
          <a:pPr marL="0" lvl="0" indent="0" algn="l" defTabSz="889000">
            <a:lnSpc>
              <a:spcPct val="100000"/>
            </a:lnSpc>
            <a:spcBef>
              <a:spcPct val="0"/>
            </a:spcBef>
            <a:spcAft>
              <a:spcPct val="35000"/>
            </a:spcAft>
            <a:buNone/>
          </a:pPr>
          <a:r>
            <a:rPr lang="en-US" sz="2000" kern="1200" dirty="0"/>
            <a:t>9.1% or 22.35 Million Americans resolved sig. AOD prob.</a:t>
          </a:r>
        </a:p>
      </dsp:txBody>
      <dsp:txXfrm>
        <a:off x="928720" y="7475"/>
        <a:ext cx="7911535" cy="979525"/>
      </dsp:txXfrm>
    </dsp:sp>
    <dsp:sp modelId="{6F18E8FF-BAF7-4045-AE6E-3A1210C9E276}">
      <dsp:nvSpPr>
        <dsp:cNvPr id="0" name=""/>
        <dsp:cNvSpPr/>
      </dsp:nvSpPr>
      <dsp:spPr>
        <a:xfrm>
          <a:off x="0" y="1231882"/>
          <a:ext cx="8937523" cy="8037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D5695A-BC43-4082-9C49-E66C32AFC95B}">
      <dsp:nvSpPr>
        <dsp:cNvPr id="0" name=""/>
        <dsp:cNvSpPr/>
      </dsp:nvSpPr>
      <dsp:spPr>
        <a:xfrm>
          <a:off x="243123" y="1412717"/>
          <a:ext cx="442474" cy="4420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CE91F7-FE50-4B04-9A18-66BFFCE8B035}">
      <dsp:nvSpPr>
        <dsp:cNvPr id="0" name=""/>
        <dsp:cNvSpPr/>
      </dsp:nvSpPr>
      <dsp:spPr>
        <a:xfrm>
          <a:off x="928720" y="1231882"/>
          <a:ext cx="7911535" cy="97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66" tIns="103666" rIns="103666" bIns="103666" numCol="1" spcCol="1270" anchor="ctr" anchorCtr="0">
          <a:noAutofit/>
        </a:bodyPr>
        <a:lstStyle/>
        <a:p>
          <a:pPr marL="0" lvl="0" indent="0" algn="l" defTabSz="889000">
            <a:lnSpc>
              <a:spcPct val="100000"/>
            </a:lnSpc>
            <a:spcBef>
              <a:spcPct val="0"/>
            </a:spcBef>
            <a:spcAft>
              <a:spcPct val="35000"/>
            </a:spcAft>
            <a:buNone/>
          </a:pPr>
          <a:r>
            <a:rPr lang="en-US" sz="2000" kern="1200" dirty="0"/>
            <a:t>Only about half self-identify as “in recovery” –those with less severe histories; similar crises but greater ability to stop sans help</a:t>
          </a:r>
        </a:p>
      </dsp:txBody>
      <dsp:txXfrm>
        <a:off x="928720" y="1231882"/>
        <a:ext cx="7911535" cy="979525"/>
      </dsp:txXfrm>
    </dsp:sp>
    <dsp:sp modelId="{F73EF204-6B98-43E7-B432-F666585705E1}">
      <dsp:nvSpPr>
        <dsp:cNvPr id="0" name=""/>
        <dsp:cNvSpPr/>
      </dsp:nvSpPr>
      <dsp:spPr>
        <a:xfrm>
          <a:off x="0" y="2456289"/>
          <a:ext cx="8937523" cy="8037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C125E5-7FB6-401D-8EA7-B1675C0E18BD}">
      <dsp:nvSpPr>
        <dsp:cNvPr id="0" name=""/>
        <dsp:cNvSpPr/>
      </dsp:nvSpPr>
      <dsp:spPr>
        <a:xfrm>
          <a:off x="243123" y="2637124"/>
          <a:ext cx="442474" cy="4420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278FA1-493D-4A9A-986D-B412554ED8D8}">
      <dsp:nvSpPr>
        <dsp:cNvPr id="0" name=""/>
        <dsp:cNvSpPr/>
      </dsp:nvSpPr>
      <dsp:spPr>
        <a:xfrm>
          <a:off x="928720" y="2456289"/>
          <a:ext cx="7911535" cy="97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66" tIns="103666" rIns="103666" bIns="103666" numCol="1" spcCol="1270" anchor="ctr" anchorCtr="0">
          <a:noAutofit/>
        </a:bodyPr>
        <a:lstStyle/>
        <a:p>
          <a:pPr marL="0" lvl="0" indent="0" algn="l" defTabSz="889000">
            <a:lnSpc>
              <a:spcPct val="100000"/>
            </a:lnSpc>
            <a:spcBef>
              <a:spcPct val="0"/>
            </a:spcBef>
            <a:spcAft>
              <a:spcPct val="35000"/>
            </a:spcAft>
            <a:buNone/>
          </a:pPr>
          <a:r>
            <a:rPr lang="en-US" sz="2000" kern="1200" dirty="0"/>
            <a:t>Approximately half resolve these problems without any external assistance- related to less severity/complexity</a:t>
          </a:r>
        </a:p>
      </dsp:txBody>
      <dsp:txXfrm>
        <a:off x="928720" y="2456289"/>
        <a:ext cx="7911535" cy="979525"/>
      </dsp:txXfrm>
    </dsp:sp>
    <dsp:sp modelId="{3BA56E0B-9A57-4870-9793-734EDB85CBC9}">
      <dsp:nvSpPr>
        <dsp:cNvPr id="0" name=""/>
        <dsp:cNvSpPr/>
      </dsp:nvSpPr>
      <dsp:spPr>
        <a:xfrm>
          <a:off x="0" y="3680696"/>
          <a:ext cx="8937523" cy="8037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729916-F62E-4605-BACE-51225D287FE7}">
      <dsp:nvSpPr>
        <dsp:cNvPr id="0" name=""/>
        <dsp:cNvSpPr/>
      </dsp:nvSpPr>
      <dsp:spPr>
        <a:xfrm>
          <a:off x="243123" y="3861531"/>
          <a:ext cx="442474" cy="4420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EB8EA9-A509-47BB-BE2A-A92A44630B02}">
      <dsp:nvSpPr>
        <dsp:cNvPr id="0" name=""/>
        <dsp:cNvSpPr/>
      </dsp:nvSpPr>
      <dsp:spPr>
        <a:xfrm>
          <a:off x="928720" y="3680696"/>
          <a:ext cx="7911535" cy="97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66" tIns="103666" rIns="103666" bIns="103666" numCol="1" spcCol="1270" anchor="ctr" anchorCtr="0">
          <a:noAutofit/>
        </a:bodyPr>
        <a:lstStyle/>
        <a:p>
          <a:pPr marL="0" lvl="0" indent="0" algn="l" defTabSz="889000">
            <a:lnSpc>
              <a:spcPct val="100000"/>
            </a:lnSpc>
            <a:spcBef>
              <a:spcPct val="0"/>
            </a:spcBef>
            <a:spcAft>
              <a:spcPct val="35000"/>
            </a:spcAft>
            <a:buNone/>
          </a:pPr>
          <a:r>
            <a:rPr lang="en-US" sz="2000" u="sng" kern="1200" dirty="0"/>
            <a:t>Mean</a:t>
          </a:r>
          <a:r>
            <a:rPr lang="en-US" sz="2000" kern="1200" dirty="0"/>
            <a:t> problem resolution attempts is around 5.5 but this number heavily skewed; </a:t>
          </a:r>
          <a:r>
            <a:rPr lang="en-US" sz="2000" kern="1200" dirty="0" err="1"/>
            <a:t>Mdn</a:t>
          </a:r>
          <a:r>
            <a:rPr lang="en-US" sz="2000" kern="1200" dirty="0"/>
            <a:t> number = 2; with high variability around estimates</a:t>
          </a:r>
        </a:p>
      </dsp:txBody>
      <dsp:txXfrm>
        <a:off x="928720" y="3680696"/>
        <a:ext cx="7911535" cy="979525"/>
      </dsp:txXfrm>
    </dsp:sp>
    <dsp:sp modelId="{B91C9775-BA0E-4B7A-8DFC-D4F047F4BC68}">
      <dsp:nvSpPr>
        <dsp:cNvPr id="0" name=""/>
        <dsp:cNvSpPr/>
      </dsp:nvSpPr>
      <dsp:spPr>
        <a:xfrm>
          <a:off x="0" y="4905102"/>
          <a:ext cx="8937523" cy="8037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8B7F5D-9C6A-451D-A1BB-33FCFF687164}">
      <dsp:nvSpPr>
        <dsp:cNvPr id="0" name=""/>
        <dsp:cNvSpPr/>
      </dsp:nvSpPr>
      <dsp:spPr>
        <a:xfrm>
          <a:off x="243360" y="5085938"/>
          <a:ext cx="442474" cy="44204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E2BE23-733A-468E-8F75-842D7C22F6CF}">
      <dsp:nvSpPr>
        <dsp:cNvPr id="0" name=""/>
        <dsp:cNvSpPr/>
      </dsp:nvSpPr>
      <dsp:spPr>
        <a:xfrm>
          <a:off x="1066096" y="4905102"/>
          <a:ext cx="7531263" cy="97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66" tIns="103666" rIns="103666" bIns="103666" numCol="1" spcCol="1270" anchor="ctr" anchorCtr="0">
          <a:noAutofit/>
        </a:bodyPr>
        <a:lstStyle/>
        <a:p>
          <a:pPr marL="0" lvl="0" indent="0" algn="l" defTabSz="889000">
            <a:lnSpc>
              <a:spcPct val="100000"/>
            </a:lnSpc>
            <a:spcBef>
              <a:spcPct val="0"/>
            </a:spcBef>
            <a:spcAft>
              <a:spcPct val="35000"/>
            </a:spcAft>
            <a:buNone/>
          </a:pPr>
          <a:r>
            <a:rPr lang="en-US" sz="2000" kern="1200" dirty="0"/>
            <a:t>QOL indices monotonic improvements over time, with steeper increases first 5 years, then ongoing, shallower, improvement; post “pink cloud” drop early; opioid/stimulant tougher time early on </a:t>
          </a:r>
        </a:p>
      </dsp:txBody>
      <dsp:txXfrm>
        <a:off x="1066096" y="4905102"/>
        <a:ext cx="7531263" cy="9795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869F9-D0AE-483B-B629-C309067D125A}">
      <dsp:nvSpPr>
        <dsp:cNvPr id="0" name=""/>
        <dsp:cNvSpPr/>
      </dsp:nvSpPr>
      <dsp:spPr>
        <a:xfrm>
          <a:off x="3416896" y="1041876"/>
          <a:ext cx="1395806" cy="13958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7FA951C-960C-4F7A-BA78-BD0C89EB7208}">
      <dsp:nvSpPr>
        <dsp:cNvPr id="0" name=""/>
        <dsp:cNvSpPr/>
      </dsp:nvSpPr>
      <dsp:spPr>
        <a:xfrm>
          <a:off x="3242420" y="0"/>
          <a:ext cx="1744758" cy="95045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a:t>Available</a:t>
          </a:r>
        </a:p>
      </dsp:txBody>
      <dsp:txXfrm>
        <a:off x="3242420" y="0"/>
        <a:ext cx="1744758" cy="950452"/>
      </dsp:txXfrm>
    </dsp:sp>
    <dsp:sp modelId="{FA93CAB1-0A9E-457F-B0C3-3AB99A77DAFC}">
      <dsp:nvSpPr>
        <dsp:cNvPr id="0" name=""/>
        <dsp:cNvSpPr/>
      </dsp:nvSpPr>
      <dsp:spPr>
        <a:xfrm>
          <a:off x="3869952" y="1303477"/>
          <a:ext cx="1395806" cy="13958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705BA43-C8C3-40C9-8419-A4CF7F74158F}">
      <dsp:nvSpPr>
        <dsp:cNvPr id="0" name=""/>
        <dsp:cNvSpPr/>
      </dsp:nvSpPr>
      <dsp:spPr>
        <a:xfrm>
          <a:off x="5369281" y="905192"/>
          <a:ext cx="1653449" cy="104097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a:t>Accessible</a:t>
          </a:r>
        </a:p>
      </dsp:txBody>
      <dsp:txXfrm>
        <a:off x="5369281" y="905192"/>
        <a:ext cx="1653449" cy="1040971"/>
      </dsp:txXfrm>
    </dsp:sp>
    <dsp:sp modelId="{93BE7FD7-4E4F-4028-A1B6-7CAB763B91E3}">
      <dsp:nvSpPr>
        <dsp:cNvPr id="0" name=""/>
        <dsp:cNvSpPr/>
      </dsp:nvSpPr>
      <dsp:spPr>
        <a:xfrm>
          <a:off x="3869952" y="1826678"/>
          <a:ext cx="1395806" cy="13958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1CFD0A4-4803-4976-990D-BF0E865E3377}">
      <dsp:nvSpPr>
        <dsp:cNvPr id="0" name=""/>
        <dsp:cNvSpPr/>
      </dsp:nvSpPr>
      <dsp:spPr>
        <a:xfrm>
          <a:off x="5369281" y="2457597"/>
          <a:ext cx="1653449" cy="116317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a:t>Affordable</a:t>
          </a:r>
        </a:p>
      </dsp:txBody>
      <dsp:txXfrm>
        <a:off x="5369281" y="2457597"/>
        <a:ext cx="1653449" cy="1163172"/>
      </dsp:txXfrm>
    </dsp:sp>
    <dsp:sp modelId="{AFC6CA79-C25A-4B75-B3F6-66B0AF1708EB}">
      <dsp:nvSpPr>
        <dsp:cNvPr id="0" name=""/>
        <dsp:cNvSpPr/>
      </dsp:nvSpPr>
      <dsp:spPr>
        <a:xfrm>
          <a:off x="3416896" y="2088731"/>
          <a:ext cx="1395806" cy="13958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6877E10-59E4-498E-A712-86A7529ED2B5}">
      <dsp:nvSpPr>
        <dsp:cNvPr id="0" name=""/>
        <dsp:cNvSpPr/>
      </dsp:nvSpPr>
      <dsp:spPr>
        <a:xfrm>
          <a:off x="3242420" y="3575510"/>
          <a:ext cx="1744758" cy="95045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a:t>Attractive</a:t>
          </a:r>
        </a:p>
      </dsp:txBody>
      <dsp:txXfrm>
        <a:off x="3242420" y="3575510"/>
        <a:ext cx="1744758" cy="950452"/>
      </dsp:txXfrm>
    </dsp:sp>
    <dsp:sp modelId="{77365A2A-E24A-4587-B728-97A1EB9AC7A0}">
      <dsp:nvSpPr>
        <dsp:cNvPr id="0" name=""/>
        <dsp:cNvSpPr/>
      </dsp:nvSpPr>
      <dsp:spPr>
        <a:xfrm>
          <a:off x="2963840" y="1826678"/>
          <a:ext cx="1395806" cy="13958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51E3DE6-571E-49F4-8107-CFCB7C88C441}">
      <dsp:nvSpPr>
        <dsp:cNvPr id="0" name=""/>
        <dsp:cNvSpPr/>
      </dsp:nvSpPr>
      <dsp:spPr>
        <a:xfrm>
          <a:off x="1206868" y="2457597"/>
          <a:ext cx="1653449" cy="116317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a:t>Evidence-based </a:t>
          </a:r>
        </a:p>
      </dsp:txBody>
      <dsp:txXfrm>
        <a:off x="1206868" y="2457597"/>
        <a:ext cx="1653449" cy="1163172"/>
      </dsp:txXfrm>
    </dsp:sp>
    <dsp:sp modelId="{436DD877-0810-4F11-824F-A977B3CECE13}">
      <dsp:nvSpPr>
        <dsp:cNvPr id="0" name=""/>
        <dsp:cNvSpPr/>
      </dsp:nvSpPr>
      <dsp:spPr>
        <a:xfrm>
          <a:off x="2963840" y="1303477"/>
          <a:ext cx="1395806" cy="139580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70A599A-BBD3-4CAD-8310-78876AFC878C}">
      <dsp:nvSpPr>
        <dsp:cNvPr id="0" name=""/>
        <dsp:cNvSpPr/>
      </dsp:nvSpPr>
      <dsp:spPr>
        <a:xfrm>
          <a:off x="1206868" y="905192"/>
          <a:ext cx="1653449" cy="116317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a:t>Diverse</a:t>
          </a:r>
        </a:p>
      </dsp:txBody>
      <dsp:txXfrm>
        <a:off x="1206868" y="905192"/>
        <a:ext cx="1653449" cy="11631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C4F33-2701-4FE0-AF9E-82E67CB6B0F7}">
      <dsp:nvSpPr>
        <dsp:cNvPr id="0" name=""/>
        <dsp:cNvSpPr/>
      </dsp:nvSpPr>
      <dsp:spPr>
        <a:xfrm>
          <a:off x="3221384" y="2078384"/>
          <a:ext cx="1482030" cy="1482030"/>
        </a:xfrm>
        <a:prstGeom prst="ellipse">
          <a:avLst/>
        </a:prstGeom>
        <a:solidFill>
          <a:srgbClr val="0087B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Recovery</a:t>
          </a:r>
        </a:p>
      </dsp:txBody>
      <dsp:txXfrm>
        <a:off x="3438422" y="2295422"/>
        <a:ext cx="1047954" cy="1047954"/>
      </dsp:txXfrm>
    </dsp:sp>
    <dsp:sp modelId="{D829A53B-C553-43E7-B345-73C3385D4D02}">
      <dsp:nvSpPr>
        <dsp:cNvPr id="0" name=""/>
        <dsp:cNvSpPr/>
      </dsp:nvSpPr>
      <dsp:spPr>
        <a:xfrm rot="5400000">
          <a:off x="3805335" y="1538982"/>
          <a:ext cx="314128" cy="50389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852454" y="1592641"/>
        <a:ext cx="219890" cy="302334"/>
      </dsp:txXfrm>
    </dsp:sp>
    <dsp:sp modelId="{E107CD62-BA6A-4B0D-92B1-5CCB9917BFE6}">
      <dsp:nvSpPr>
        <dsp:cNvPr id="0" name=""/>
        <dsp:cNvSpPr/>
      </dsp:nvSpPr>
      <dsp:spPr>
        <a:xfrm>
          <a:off x="3221384" y="3658"/>
          <a:ext cx="1482030" cy="1482030"/>
        </a:xfrm>
        <a:prstGeom prst="ellipse">
          <a:avLst/>
        </a:prstGeom>
        <a:solidFill>
          <a:srgbClr val="0087B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Mutual help organizations</a:t>
          </a:r>
        </a:p>
      </dsp:txBody>
      <dsp:txXfrm>
        <a:off x="3438422" y="220696"/>
        <a:ext cx="1047954" cy="1047954"/>
      </dsp:txXfrm>
    </dsp:sp>
    <dsp:sp modelId="{B2DDB1FC-8BE8-4A0D-BDA2-2B7B9942319A}">
      <dsp:nvSpPr>
        <dsp:cNvPr id="0" name=""/>
        <dsp:cNvSpPr/>
      </dsp:nvSpPr>
      <dsp:spPr>
        <a:xfrm rot="9154512">
          <a:off x="4692562" y="2128395"/>
          <a:ext cx="231944" cy="50389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758235" y="2213149"/>
        <a:ext cx="162361" cy="302334"/>
      </dsp:txXfrm>
    </dsp:sp>
    <dsp:sp modelId="{4D7BBD42-7360-4D90-8558-014101612C8C}">
      <dsp:nvSpPr>
        <dsp:cNvPr id="0" name=""/>
        <dsp:cNvSpPr/>
      </dsp:nvSpPr>
      <dsp:spPr>
        <a:xfrm>
          <a:off x="4925307" y="1194219"/>
          <a:ext cx="1482030" cy="1482030"/>
        </a:xfrm>
        <a:prstGeom prst="ellipse">
          <a:avLst/>
        </a:prstGeom>
        <a:solidFill>
          <a:srgbClr val="0087B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Peer-based recovery support services</a:t>
          </a:r>
        </a:p>
      </dsp:txBody>
      <dsp:txXfrm>
        <a:off x="5142345" y="1411257"/>
        <a:ext cx="1047954" cy="1047954"/>
      </dsp:txXfrm>
    </dsp:sp>
    <dsp:sp modelId="{809A9348-1740-4A48-95A4-62E386827927}">
      <dsp:nvSpPr>
        <dsp:cNvPr id="0" name=""/>
        <dsp:cNvSpPr/>
      </dsp:nvSpPr>
      <dsp:spPr>
        <a:xfrm rot="12600000">
          <a:off x="4696019" y="3081691"/>
          <a:ext cx="314128" cy="50389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783944" y="3206029"/>
        <a:ext cx="219890" cy="302334"/>
      </dsp:txXfrm>
    </dsp:sp>
    <dsp:sp modelId="{6F270CA2-77A1-4787-8BBD-BF59007AE148}">
      <dsp:nvSpPr>
        <dsp:cNvPr id="0" name=""/>
        <dsp:cNvSpPr/>
      </dsp:nvSpPr>
      <dsp:spPr>
        <a:xfrm>
          <a:off x="5018150" y="3115747"/>
          <a:ext cx="1482030" cy="1482030"/>
        </a:xfrm>
        <a:prstGeom prst="ellipse">
          <a:avLst/>
        </a:prstGeom>
        <a:solidFill>
          <a:srgbClr val="0087B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Sober living environments</a:t>
          </a:r>
        </a:p>
      </dsp:txBody>
      <dsp:txXfrm>
        <a:off x="5235188" y="3332785"/>
        <a:ext cx="1047954" cy="1047954"/>
      </dsp:txXfrm>
    </dsp:sp>
    <dsp:sp modelId="{FF999A7C-5A38-406D-ACDA-F96DA5666ACC}">
      <dsp:nvSpPr>
        <dsp:cNvPr id="0" name=""/>
        <dsp:cNvSpPr/>
      </dsp:nvSpPr>
      <dsp:spPr>
        <a:xfrm rot="2226132">
          <a:off x="3057199" y="1979417"/>
          <a:ext cx="255475" cy="50389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064957" y="2057078"/>
        <a:ext cx="178833" cy="302334"/>
      </dsp:txXfrm>
    </dsp:sp>
    <dsp:sp modelId="{55EF5F14-C397-4440-9101-85E07C1FBE4B}">
      <dsp:nvSpPr>
        <dsp:cNvPr id="0" name=""/>
        <dsp:cNvSpPr/>
      </dsp:nvSpPr>
      <dsp:spPr>
        <a:xfrm>
          <a:off x="1654927" y="893587"/>
          <a:ext cx="1482030" cy="1482030"/>
        </a:xfrm>
        <a:prstGeom prst="ellipse">
          <a:avLst/>
        </a:prstGeom>
        <a:solidFill>
          <a:srgbClr val="0087B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Clinical models of long-term recovery management</a:t>
          </a:r>
        </a:p>
      </dsp:txBody>
      <dsp:txXfrm>
        <a:off x="1871965" y="1110625"/>
        <a:ext cx="1047954" cy="1047954"/>
      </dsp:txXfrm>
    </dsp:sp>
    <dsp:sp modelId="{B756C940-96D6-4D91-940E-936E14722F46}">
      <dsp:nvSpPr>
        <dsp:cNvPr id="0" name=""/>
        <dsp:cNvSpPr/>
      </dsp:nvSpPr>
      <dsp:spPr>
        <a:xfrm rot="16388171">
          <a:off x="3869970" y="3477633"/>
          <a:ext cx="184859" cy="50389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896182" y="3606098"/>
        <a:ext cx="129401" cy="302334"/>
      </dsp:txXfrm>
    </dsp:sp>
    <dsp:sp modelId="{40601B6C-BD2F-4A23-B472-B378853A465A}">
      <dsp:nvSpPr>
        <dsp:cNvPr id="0" name=""/>
        <dsp:cNvSpPr/>
      </dsp:nvSpPr>
      <dsp:spPr>
        <a:xfrm>
          <a:off x="3221384" y="3909206"/>
          <a:ext cx="1482030" cy="1482030"/>
        </a:xfrm>
        <a:prstGeom prst="ellipse">
          <a:avLst/>
        </a:prstGeom>
        <a:solidFill>
          <a:srgbClr val="0087B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Recovery community centers</a:t>
          </a:r>
        </a:p>
      </dsp:txBody>
      <dsp:txXfrm>
        <a:off x="3438422" y="4126244"/>
        <a:ext cx="1047954" cy="1047954"/>
      </dsp:txXfrm>
    </dsp:sp>
    <dsp:sp modelId="{F6A67A55-77B4-49B9-BA29-DF8E5694A02B}">
      <dsp:nvSpPr>
        <dsp:cNvPr id="0" name=""/>
        <dsp:cNvSpPr/>
      </dsp:nvSpPr>
      <dsp:spPr>
        <a:xfrm rot="19457548">
          <a:off x="3066235" y="2998473"/>
          <a:ext cx="186211" cy="50389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071486" y="3115553"/>
        <a:ext cx="130348" cy="302334"/>
      </dsp:txXfrm>
    </dsp:sp>
    <dsp:sp modelId="{0163AA69-260B-4649-9141-7F0295F915B1}">
      <dsp:nvSpPr>
        <dsp:cNvPr id="0" name=""/>
        <dsp:cNvSpPr/>
      </dsp:nvSpPr>
      <dsp:spPr>
        <a:xfrm>
          <a:off x="1605980" y="2945406"/>
          <a:ext cx="1482030" cy="1482030"/>
        </a:xfrm>
        <a:prstGeom prst="ellipse">
          <a:avLst/>
        </a:prstGeom>
        <a:solidFill>
          <a:srgbClr val="0087B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ts val="0"/>
            </a:spcAft>
            <a:buNone/>
          </a:pPr>
          <a:r>
            <a:rPr lang="en-US" sz="1300" kern="1200" dirty="0"/>
            <a:t>Recovery supports in educational settings</a:t>
          </a:r>
        </a:p>
        <a:p>
          <a:pPr marL="0" lvl="0" indent="0" algn="ctr" defTabSz="577850">
            <a:lnSpc>
              <a:spcPct val="90000"/>
            </a:lnSpc>
            <a:spcBef>
              <a:spcPct val="0"/>
            </a:spcBef>
            <a:spcAft>
              <a:spcPts val="0"/>
            </a:spcAft>
            <a:buNone/>
          </a:pPr>
          <a:r>
            <a:rPr lang="en-US" sz="1300" kern="1200" dirty="0"/>
            <a:t>(sober dorms)</a:t>
          </a:r>
        </a:p>
      </dsp:txBody>
      <dsp:txXfrm>
        <a:off x="1823018" y="3162444"/>
        <a:ext cx="1047954" cy="10479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11555-2799-47D9-B468-EFD2A0A00D78}">
      <dsp:nvSpPr>
        <dsp:cNvPr id="0" name=""/>
        <dsp:cNvSpPr/>
      </dsp:nvSpPr>
      <dsp:spPr>
        <a:xfrm>
          <a:off x="0" y="9958"/>
          <a:ext cx="3495869" cy="431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Universality</a:t>
          </a:r>
        </a:p>
      </dsp:txBody>
      <dsp:txXfrm>
        <a:off x="21075" y="31033"/>
        <a:ext cx="3453719" cy="389580"/>
      </dsp:txXfrm>
    </dsp:sp>
    <dsp:sp modelId="{8F0466A6-6AEE-4E7F-94AB-277200653CFA}">
      <dsp:nvSpPr>
        <dsp:cNvPr id="0" name=""/>
        <dsp:cNvSpPr/>
      </dsp:nvSpPr>
      <dsp:spPr>
        <a:xfrm>
          <a:off x="0" y="493528"/>
          <a:ext cx="3495869" cy="431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Instillation of Hope</a:t>
          </a:r>
        </a:p>
      </dsp:txBody>
      <dsp:txXfrm>
        <a:off x="21075" y="514603"/>
        <a:ext cx="3453719" cy="389580"/>
      </dsp:txXfrm>
    </dsp:sp>
    <dsp:sp modelId="{1B4DFACA-05AC-4C0F-A50E-D28E94514C85}">
      <dsp:nvSpPr>
        <dsp:cNvPr id="0" name=""/>
        <dsp:cNvSpPr/>
      </dsp:nvSpPr>
      <dsp:spPr>
        <a:xfrm>
          <a:off x="0" y="977098"/>
          <a:ext cx="3495869" cy="431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Catharsis</a:t>
          </a:r>
        </a:p>
      </dsp:txBody>
      <dsp:txXfrm>
        <a:off x="21075" y="998173"/>
        <a:ext cx="3453719" cy="389580"/>
      </dsp:txXfrm>
    </dsp:sp>
    <dsp:sp modelId="{F9DEFCBA-B040-4E3D-BFAF-5496C89CA3B2}">
      <dsp:nvSpPr>
        <dsp:cNvPr id="0" name=""/>
        <dsp:cNvSpPr/>
      </dsp:nvSpPr>
      <dsp:spPr>
        <a:xfrm>
          <a:off x="0" y="1460668"/>
          <a:ext cx="3495869" cy="431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Cohesion</a:t>
          </a:r>
        </a:p>
      </dsp:txBody>
      <dsp:txXfrm>
        <a:off x="21075" y="1481743"/>
        <a:ext cx="3453719" cy="389580"/>
      </dsp:txXfrm>
    </dsp:sp>
    <dsp:sp modelId="{8BFB8E97-AF70-4289-8788-CE1C8A25DB4E}">
      <dsp:nvSpPr>
        <dsp:cNvPr id="0" name=""/>
        <dsp:cNvSpPr/>
      </dsp:nvSpPr>
      <dsp:spPr>
        <a:xfrm>
          <a:off x="0" y="1944238"/>
          <a:ext cx="3495869" cy="431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Imparting of Information</a:t>
          </a:r>
        </a:p>
      </dsp:txBody>
      <dsp:txXfrm>
        <a:off x="21075" y="1965313"/>
        <a:ext cx="3453719" cy="389580"/>
      </dsp:txXfrm>
    </dsp:sp>
    <dsp:sp modelId="{FC0BAE73-7C76-43D3-962F-75BD7B2075FF}">
      <dsp:nvSpPr>
        <dsp:cNvPr id="0" name=""/>
        <dsp:cNvSpPr/>
      </dsp:nvSpPr>
      <dsp:spPr>
        <a:xfrm>
          <a:off x="0" y="2427808"/>
          <a:ext cx="3495869" cy="431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Altruism</a:t>
          </a:r>
        </a:p>
      </dsp:txBody>
      <dsp:txXfrm>
        <a:off x="21075" y="2448883"/>
        <a:ext cx="3453719" cy="389580"/>
      </dsp:txXfrm>
    </dsp:sp>
    <dsp:sp modelId="{91DC5D2E-874A-40ED-B239-A150D878D35F}">
      <dsp:nvSpPr>
        <dsp:cNvPr id="0" name=""/>
        <dsp:cNvSpPr/>
      </dsp:nvSpPr>
      <dsp:spPr>
        <a:xfrm>
          <a:off x="0" y="2911378"/>
          <a:ext cx="3495869" cy="431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Imitative Behavior </a:t>
          </a:r>
        </a:p>
      </dsp:txBody>
      <dsp:txXfrm>
        <a:off x="21075" y="2932453"/>
        <a:ext cx="3453719" cy="389580"/>
      </dsp:txXfrm>
    </dsp:sp>
    <dsp:sp modelId="{68466760-7A43-4B8A-BAD0-21983F36BF40}">
      <dsp:nvSpPr>
        <dsp:cNvPr id="0" name=""/>
        <dsp:cNvSpPr/>
      </dsp:nvSpPr>
      <dsp:spPr>
        <a:xfrm>
          <a:off x="0" y="3394948"/>
          <a:ext cx="3495869" cy="431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Socialization Techniques</a:t>
          </a:r>
        </a:p>
      </dsp:txBody>
      <dsp:txXfrm>
        <a:off x="21075" y="3416023"/>
        <a:ext cx="3453719" cy="389580"/>
      </dsp:txXfrm>
    </dsp:sp>
    <dsp:sp modelId="{AC37FAAF-3D7C-46DA-B110-1D5F02E91F37}">
      <dsp:nvSpPr>
        <dsp:cNvPr id="0" name=""/>
        <dsp:cNvSpPr/>
      </dsp:nvSpPr>
      <dsp:spPr>
        <a:xfrm>
          <a:off x="0" y="3878518"/>
          <a:ext cx="3495869" cy="431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Existential Factors</a:t>
          </a:r>
        </a:p>
      </dsp:txBody>
      <dsp:txXfrm>
        <a:off x="21075" y="3899593"/>
        <a:ext cx="3453719" cy="389580"/>
      </dsp:txXfrm>
    </dsp:sp>
    <dsp:sp modelId="{6D455DCD-74EC-4A0D-ABBC-184B09F24C6A}">
      <dsp:nvSpPr>
        <dsp:cNvPr id="0" name=""/>
        <dsp:cNvSpPr/>
      </dsp:nvSpPr>
      <dsp:spPr>
        <a:xfrm>
          <a:off x="0" y="4362088"/>
          <a:ext cx="3495869" cy="431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Interpersonal Learning</a:t>
          </a:r>
        </a:p>
      </dsp:txBody>
      <dsp:txXfrm>
        <a:off x="21075" y="4383163"/>
        <a:ext cx="3453719" cy="389580"/>
      </dsp:txXfrm>
    </dsp:sp>
    <dsp:sp modelId="{BDDAF55A-E0CF-4B4F-8293-8BCB37E2F6B0}">
      <dsp:nvSpPr>
        <dsp:cNvPr id="0" name=""/>
        <dsp:cNvSpPr/>
      </dsp:nvSpPr>
      <dsp:spPr>
        <a:xfrm>
          <a:off x="0" y="4845658"/>
          <a:ext cx="3495869" cy="431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Self-Understanding/insight</a:t>
          </a:r>
        </a:p>
      </dsp:txBody>
      <dsp:txXfrm>
        <a:off x="21075" y="4866733"/>
        <a:ext cx="3453719" cy="3895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EB73F-5E28-4C0D-A233-2A65CD36F174}">
      <dsp:nvSpPr>
        <dsp:cNvPr id="0" name=""/>
        <dsp:cNvSpPr/>
      </dsp:nvSpPr>
      <dsp:spPr>
        <a:xfrm>
          <a:off x="624" y="38555"/>
          <a:ext cx="2435353" cy="14612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National Recovery Study</a:t>
          </a:r>
        </a:p>
      </dsp:txBody>
      <dsp:txXfrm>
        <a:off x="624" y="38555"/>
        <a:ext cx="2435353" cy="1461212"/>
      </dsp:txXfrm>
    </dsp:sp>
    <dsp:sp modelId="{28AD1551-FD8B-4E88-90A7-3AB87052471B}">
      <dsp:nvSpPr>
        <dsp:cNvPr id="0" name=""/>
        <dsp:cNvSpPr/>
      </dsp:nvSpPr>
      <dsp:spPr>
        <a:xfrm>
          <a:off x="2679513" y="38555"/>
          <a:ext cx="2435353" cy="14612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is the prevalence of alcohol or other drug problem resolution?</a:t>
          </a:r>
        </a:p>
      </dsp:txBody>
      <dsp:txXfrm>
        <a:off x="2679513" y="38555"/>
        <a:ext cx="2435353" cy="1461212"/>
      </dsp:txXfrm>
    </dsp:sp>
    <dsp:sp modelId="{46865654-4291-4249-9BEF-73AAD8597C3A}">
      <dsp:nvSpPr>
        <dsp:cNvPr id="0" name=""/>
        <dsp:cNvSpPr/>
      </dsp:nvSpPr>
      <dsp:spPr>
        <a:xfrm>
          <a:off x="624" y="1743302"/>
          <a:ext cx="2435353" cy="14612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proportion self-identify as being “in recovery”? </a:t>
          </a:r>
        </a:p>
      </dsp:txBody>
      <dsp:txXfrm>
        <a:off x="624" y="1743302"/>
        <a:ext cx="2435353" cy="1461212"/>
      </dsp:txXfrm>
    </dsp:sp>
    <dsp:sp modelId="{240027CD-2CE5-4C8D-ADC2-3BE7FC9D6122}">
      <dsp:nvSpPr>
        <dsp:cNvPr id="0" name=""/>
        <dsp:cNvSpPr/>
      </dsp:nvSpPr>
      <dsp:spPr>
        <a:xfrm>
          <a:off x="2679513" y="1743302"/>
          <a:ext cx="2435353" cy="14612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are the pathways followed? </a:t>
          </a:r>
        </a:p>
      </dsp:txBody>
      <dsp:txXfrm>
        <a:off x="2679513" y="1743302"/>
        <a:ext cx="2435353" cy="1461212"/>
      </dsp:txXfrm>
    </dsp:sp>
    <dsp:sp modelId="{29E56A57-25AC-4D59-AE40-C5C2A1859C29}">
      <dsp:nvSpPr>
        <dsp:cNvPr id="0" name=""/>
        <dsp:cNvSpPr/>
      </dsp:nvSpPr>
      <dsp:spPr>
        <a:xfrm>
          <a:off x="624" y="3448050"/>
          <a:ext cx="2435353" cy="146121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How many serious attempts does it take to resolve AOD problems? </a:t>
          </a:r>
        </a:p>
      </dsp:txBody>
      <dsp:txXfrm>
        <a:off x="624" y="3448050"/>
        <a:ext cx="2435353" cy="1461212"/>
      </dsp:txXfrm>
    </dsp:sp>
    <dsp:sp modelId="{AE9318E1-82D5-44D9-9850-DA5D8DF65BBF}">
      <dsp:nvSpPr>
        <dsp:cNvPr id="0" name=""/>
        <dsp:cNvSpPr/>
      </dsp:nvSpPr>
      <dsp:spPr>
        <a:xfrm>
          <a:off x="2679513" y="3448050"/>
          <a:ext cx="2435353" cy="14612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is quality of life and functioning like in recovery? </a:t>
          </a:r>
        </a:p>
      </dsp:txBody>
      <dsp:txXfrm>
        <a:off x="2679513" y="3448050"/>
        <a:ext cx="2435353" cy="14612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EB73F-5E28-4C0D-A233-2A65CD36F174}">
      <dsp:nvSpPr>
        <dsp:cNvPr id="0" name=""/>
        <dsp:cNvSpPr/>
      </dsp:nvSpPr>
      <dsp:spPr>
        <a:xfrm>
          <a:off x="624" y="38555"/>
          <a:ext cx="2435353" cy="14612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National Recovery Study</a:t>
          </a:r>
        </a:p>
      </dsp:txBody>
      <dsp:txXfrm>
        <a:off x="624" y="38555"/>
        <a:ext cx="2435353" cy="1461212"/>
      </dsp:txXfrm>
    </dsp:sp>
    <dsp:sp modelId="{28AD1551-FD8B-4E88-90A7-3AB87052471B}">
      <dsp:nvSpPr>
        <dsp:cNvPr id="0" name=""/>
        <dsp:cNvSpPr/>
      </dsp:nvSpPr>
      <dsp:spPr>
        <a:xfrm>
          <a:off x="2679513" y="38555"/>
          <a:ext cx="2435353" cy="14612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is the prevalence of alcohol or other drug problem resolution?</a:t>
          </a:r>
        </a:p>
      </dsp:txBody>
      <dsp:txXfrm>
        <a:off x="2679513" y="38555"/>
        <a:ext cx="2435353" cy="1461212"/>
      </dsp:txXfrm>
    </dsp:sp>
    <dsp:sp modelId="{46865654-4291-4249-9BEF-73AAD8597C3A}">
      <dsp:nvSpPr>
        <dsp:cNvPr id="0" name=""/>
        <dsp:cNvSpPr/>
      </dsp:nvSpPr>
      <dsp:spPr>
        <a:xfrm>
          <a:off x="624" y="1743302"/>
          <a:ext cx="2435353" cy="14612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proportion self-identify as being “in recovery”? </a:t>
          </a:r>
        </a:p>
      </dsp:txBody>
      <dsp:txXfrm>
        <a:off x="624" y="1743302"/>
        <a:ext cx="2435353" cy="1461212"/>
      </dsp:txXfrm>
    </dsp:sp>
    <dsp:sp modelId="{240027CD-2CE5-4C8D-ADC2-3BE7FC9D6122}">
      <dsp:nvSpPr>
        <dsp:cNvPr id="0" name=""/>
        <dsp:cNvSpPr/>
      </dsp:nvSpPr>
      <dsp:spPr>
        <a:xfrm>
          <a:off x="2679513" y="1743302"/>
          <a:ext cx="2435353" cy="14612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are the pathways followed? </a:t>
          </a:r>
        </a:p>
      </dsp:txBody>
      <dsp:txXfrm>
        <a:off x="2679513" y="1743302"/>
        <a:ext cx="2435353" cy="1461212"/>
      </dsp:txXfrm>
    </dsp:sp>
    <dsp:sp modelId="{29E56A57-25AC-4D59-AE40-C5C2A1859C29}">
      <dsp:nvSpPr>
        <dsp:cNvPr id="0" name=""/>
        <dsp:cNvSpPr/>
      </dsp:nvSpPr>
      <dsp:spPr>
        <a:xfrm>
          <a:off x="624" y="3448050"/>
          <a:ext cx="2435353" cy="146121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How many serious attempts does it take to resolve AOD problems? </a:t>
          </a:r>
        </a:p>
      </dsp:txBody>
      <dsp:txXfrm>
        <a:off x="624" y="3448050"/>
        <a:ext cx="2435353" cy="1461212"/>
      </dsp:txXfrm>
    </dsp:sp>
    <dsp:sp modelId="{AE9318E1-82D5-44D9-9850-DA5D8DF65BBF}">
      <dsp:nvSpPr>
        <dsp:cNvPr id="0" name=""/>
        <dsp:cNvSpPr/>
      </dsp:nvSpPr>
      <dsp:spPr>
        <a:xfrm>
          <a:off x="2679513" y="3448050"/>
          <a:ext cx="2435353" cy="14612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is quality of life and functioning like in recovery? </a:t>
          </a:r>
        </a:p>
      </dsp:txBody>
      <dsp:txXfrm>
        <a:off x="2679513" y="3448050"/>
        <a:ext cx="2435353" cy="14612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98D12-CD69-46D8-B9B5-0F8885B4373A}">
      <dsp:nvSpPr>
        <dsp:cNvPr id="0" name=""/>
        <dsp:cNvSpPr/>
      </dsp:nvSpPr>
      <dsp:spPr>
        <a:xfrm>
          <a:off x="2555780" y="1568060"/>
          <a:ext cx="555751" cy="91440"/>
        </a:xfrm>
        <a:custGeom>
          <a:avLst/>
          <a:gdLst/>
          <a:ahLst/>
          <a:cxnLst/>
          <a:rect l="0" t="0" r="0" b="0"/>
          <a:pathLst>
            <a:path>
              <a:moveTo>
                <a:pt x="0" y="45720"/>
              </a:moveTo>
              <a:lnTo>
                <a:pt x="55575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818997" y="1610845"/>
        <a:ext cx="29317" cy="5869"/>
      </dsp:txXfrm>
    </dsp:sp>
    <dsp:sp modelId="{C0F5E787-7667-4909-8DDC-7CAD6D247562}">
      <dsp:nvSpPr>
        <dsp:cNvPr id="0" name=""/>
        <dsp:cNvSpPr/>
      </dsp:nvSpPr>
      <dsp:spPr>
        <a:xfrm>
          <a:off x="8226" y="848974"/>
          <a:ext cx="2549354" cy="15296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920" tIns="131126" rIns="124920" bIns="131126" numCol="1" spcCol="1270" anchor="ctr" anchorCtr="0">
          <a:noAutofit/>
        </a:bodyPr>
        <a:lstStyle/>
        <a:p>
          <a:pPr marL="0" lvl="0" indent="0" algn="ctr" defTabSz="800100">
            <a:lnSpc>
              <a:spcPct val="90000"/>
            </a:lnSpc>
            <a:spcBef>
              <a:spcPct val="0"/>
            </a:spcBef>
            <a:spcAft>
              <a:spcPct val="35000"/>
            </a:spcAft>
            <a:buNone/>
          </a:pPr>
          <a:r>
            <a:rPr lang="en-US" sz="1800" kern="1200"/>
            <a:t>(1) gender (male/female)</a:t>
          </a:r>
        </a:p>
      </dsp:txBody>
      <dsp:txXfrm>
        <a:off x="8226" y="848974"/>
        <a:ext cx="2549354" cy="1529612"/>
      </dsp:txXfrm>
    </dsp:sp>
    <dsp:sp modelId="{555583AB-B440-4153-98AD-B0CDE679BB7F}">
      <dsp:nvSpPr>
        <dsp:cNvPr id="0" name=""/>
        <dsp:cNvSpPr/>
      </dsp:nvSpPr>
      <dsp:spPr>
        <a:xfrm>
          <a:off x="5691486" y="1568060"/>
          <a:ext cx="555751" cy="91440"/>
        </a:xfrm>
        <a:custGeom>
          <a:avLst/>
          <a:gdLst/>
          <a:ahLst/>
          <a:cxnLst/>
          <a:rect l="0" t="0" r="0" b="0"/>
          <a:pathLst>
            <a:path>
              <a:moveTo>
                <a:pt x="0" y="45720"/>
              </a:moveTo>
              <a:lnTo>
                <a:pt x="555751" y="45720"/>
              </a:lnTo>
            </a:path>
          </a:pathLst>
        </a:custGeom>
        <a:noFill/>
        <a:ln w="6350" cap="flat" cmpd="sng" algn="ctr">
          <a:solidFill>
            <a:schemeClr val="accent2">
              <a:hueOff val="-291073"/>
              <a:satOff val="-16786"/>
              <a:lumOff val="172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954703" y="1610845"/>
        <a:ext cx="29317" cy="5869"/>
      </dsp:txXfrm>
    </dsp:sp>
    <dsp:sp modelId="{93452005-0778-46B0-8DEC-4CA66266CEFD}">
      <dsp:nvSpPr>
        <dsp:cNvPr id="0" name=""/>
        <dsp:cNvSpPr/>
      </dsp:nvSpPr>
      <dsp:spPr>
        <a:xfrm>
          <a:off x="3143931" y="848974"/>
          <a:ext cx="2549354" cy="1529612"/>
        </a:xfrm>
        <a:prstGeom prst="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920" tIns="131126" rIns="124920" bIns="131126" numCol="1" spcCol="1270" anchor="ctr" anchorCtr="0">
          <a:noAutofit/>
        </a:bodyPr>
        <a:lstStyle/>
        <a:p>
          <a:pPr marL="0" lvl="0" indent="0" algn="ctr" defTabSz="800100">
            <a:lnSpc>
              <a:spcPct val="90000"/>
            </a:lnSpc>
            <a:spcBef>
              <a:spcPct val="0"/>
            </a:spcBef>
            <a:spcAft>
              <a:spcPct val="35000"/>
            </a:spcAft>
            <a:buNone/>
          </a:pPr>
          <a:r>
            <a:rPr lang="en-US" sz="1800" kern="1200"/>
            <a:t>(2) age (18–29, 30–44, 45–59, and 60+ years)</a:t>
          </a:r>
        </a:p>
      </dsp:txBody>
      <dsp:txXfrm>
        <a:off x="3143931" y="848974"/>
        <a:ext cx="2549354" cy="1529612"/>
      </dsp:txXfrm>
    </dsp:sp>
    <dsp:sp modelId="{06D475AF-0A1F-4995-897C-136572E59D64}">
      <dsp:nvSpPr>
        <dsp:cNvPr id="0" name=""/>
        <dsp:cNvSpPr/>
      </dsp:nvSpPr>
      <dsp:spPr>
        <a:xfrm>
          <a:off x="8827192" y="1568060"/>
          <a:ext cx="555751" cy="91440"/>
        </a:xfrm>
        <a:custGeom>
          <a:avLst/>
          <a:gdLst/>
          <a:ahLst/>
          <a:cxnLst/>
          <a:rect l="0" t="0" r="0" b="0"/>
          <a:pathLst>
            <a:path>
              <a:moveTo>
                <a:pt x="0" y="45720"/>
              </a:moveTo>
              <a:lnTo>
                <a:pt x="555751" y="45720"/>
              </a:lnTo>
            </a:path>
          </a:pathLst>
        </a:custGeom>
        <a:noFill/>
        <a:ln w="6350" cap="flat" cmpd="sng" algn="ctr">
          <a:solidFill>
            <a:schemeClr val="accent2">
              <a:hueOff val="-582145"/>
              <a:satOff val="-33571"/>
              <a:lumOff val="345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9090409" y="1610845"/>
        <a:ext cx="29317" cy="5869"/>
      </dsp:txXfrm>
    </dsp:sp>
    <dsp:sp modelId="{6072E5DC-31F2-4074-BDCD-7027B1E4B546}">
      <dsp:nvSpPr>
        <dsp:cNvPr id="0" name=""/>
        <dsp:cNvSpPr/>
      </dsp:nvSpPr>
      <dsp:spPr>
        <a:xfrm>
          <a:off x="6279637" y="848974"/>
          <a:ext cx="2549354" cy="1529612"/>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920" tIns="131126" rIns="124920" bIns="131126" numCol="1" spcCol="1270" anchor="ctr" anchorCtr="0">
          <a:noAutofit/>
        </a:bodyPr>
        <a:lstStyle/>
        <a:p>
          <a:pPr marL="0" lvl="0" indent="0" algn="ctr" defTabSz="800100">
            <a:lnSpc>
              <a:spcPct val="90000"/>
            </a:lnSpc>
            <a:spcBef>
              <a:spcPct val="0"/>
            </a:spcBef>
            <a:spcAft>
              <a:spcPct val="35000"/>
            </a:spcAft>
            <a:buNone/>
          </a:pPr>
          <a:r>
            <a:rPr lang="en-US" sz="1800" kern="1200" dirty="0"/>
            <a:t>(3) race/Hispanic ethnicity (White/Non-Hispanic, Black/Non-Hispanic, Other/Non-Hispanic, 2+ Races/Non-Hispanic, Hispanic)</a:t>
          </a:r>
        </a:p>
      </dsp:txBody>
      <dsp:txXfrm>
        <a:off x="6279637" y="848974"/>
        <a:ext cx="2549354" cy="1529612"/>
      </dsp:txXfrm>
    </dsp:sp>
    <dsp:sp modelId="{8C23C2BC-B7D5-4E1A-8263-9E0850522631}">
      <dsp:nvSpPr>
        <dsp:cNvPr id="0" name=""/>
        <dsp:cNvSpPr/>
      </dsp:nvSpPr>
      <dsp:spPr>
        <a:xfrm>
          <a:off x="1282903" y="2376786"/>
          <a:ext cx="9407117" cy="555751"/>
        </a:xfrm>
        <a:custGeom>
          <a:avLst/>
          <a:gdLst/>
          <a:ahLst/>
          <a:cxnLst/>
          <a:rect l="0" t="0" r="0" b="0"/>
          <a:pathLst>
            <a:path>
              <a:moveTo>
                <a:pt x="9407117" y="0"/>
              </a:moveTo>
              <a:lnTo>
                <a:pt x="9407117" y="294975"/>
              </a:lnTo>
              <a:lnTo>
                <a:pt x="0" y="294975"/>
              </a:lnTo>
              <a:lnTo>
                <a:pt x="0" y="555751"/>
              </a:lnTo>
            </a:path>
          </a:pathLst>
        </a:custGeom>
        <a:noFill/>
        <a:ln w="6350" cap="flat" cmpd="sng" algn="ctr">
          <a:solidFill>
            <a:schemeClr val="accent2">
              <a:hueOff val="-873218"/>
              <a:satOff val="-50357"/>
              <a:lumOff val="517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750827" y="2651727"/>
        <a:ext cx="471268" cy="5869"/>
      </dsp:txXfrm>
    </dsp:sp>
    <dsp:sp modelId="{B046C2B7-2C07-4C40-B127-7CF0C2A9F91B}">
      <dsp:nvSpPr>
        <dsp:cNvPr id="0" name=""/>
        <dsp:cNvSpPr/>
      </dsp:nvSpPr>
      <dsp:spPr>
        <a:xfrm>
          <a:off x="9415343" y="848974"/>
          <a:ext cx="2549354" cy="1529612"/>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920" tIns="131126" rIns="124920" bIns="131126" numCol="1" spcCol="1270" anchor="ctr" anchorCtr="0">
          <a:noAutofit/>
        </a:bodyPr>
        <a:lstStyle/>
        <a:p>
          <a:pPr marL="0" lvl="0" indent="0" algn="ctr" defTabSz="800100">
            <a:lnSpc>
              <a:spcPct val="90000"/>
            </a:lnSpc>
            <a:spcBef>
              <a:spcPct val="0"/>
            </a:spcBef>
            <a:spcAft>
              <a:spcPct val="35000"/>
            </a:spcAft>
            <a:buNone/>
          </a:pPr>
          <a:r>
            <a:rPr lang="en-US" sz="1800" kern="1200"/>
            <a:t>(4) education (Less than High School, High School, Some College, Bachelor and beyond)</a:t>
          </a:r>
        </a:p>
      </dsp:txBody>
      <dsp:txXfrm>
        <a:off x="9415343" y="848974"/>
        <a:ext cx="2549354" cy="1529612"/>
      </dsp:txXfrm>
    </dsp:sp>
    <dsp:sp modelId="{C9B1E276-0EFA-4B27-B9B9-1E53C424EA77}">
      <dsp:nvSpPr>
        <dsp:cNvPr id="0" name=""/>
        <dsp:cNvSpPr/>
      </dsp:nvSpPr>
      <dsp:spPr>
        <a:xfrm>
          <a:off x="2555780" y="3684024"/>
          <a:ext cx="555751" cy="91440"/>
        </a:xfrm>
        <a:custGeom>
          <a:avLst/>
          <a:gdLst/>
          <a:ahLst/>
          <a:cxnLst/>
          <a:rect l="0" t="0" r="0" b="0"/>
          <a:pathLst>
            <a:path>
              <a:moveTo>
                <a:pt x="0" y="45720"/>
              </a:moveTo>
              <a:lnTo>
                <a:pt x="555751" y="45720"/>
              </a:lnTo>
            </a:path>
          </a:pathLst>
        </a:custGeom>
        <a:noFill/>
        <a:ln w="6350" cap="flat" cmpd="sng" algn="ctr">
          <a:solidFill>
            <a:schemeClr val="accent2">
              <a:hueOff val="-1164290"/>
              <a:satOff val="-67142"/>
              <a:lumOff val="690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818997" y="3726809"/>
        <a:ext cx="29317" cy="5869"/>
      </dsp:txXfrm>
    </dsp:sp>
    <dsp:sp modelId="{BDB48CB2-98EF-4669-9BCC-52D516628D0F}">
      <dsp:nvSpPr>
        <dsp:cNvPr id="0" name=""/>
        <dsp:cNvSpPr/>
      </dsp:nvSpPr>
      <dsp:spPr>
        <a:xfrm>
          <a:off x="8226" y="2964938"/>
          <a:ext cx="2549354" cy="1529612"/>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920" tIns="131126" rIns="124920" bIns="131126" numCol="1" spcCol="1270" anchor="ctr" anchorCtr="0">
          <a:noAutofit/>
        </a:bodyPr>
        <a:lstStyle/>
        <a:p>
          <a:pPr marL="0" lvl="0" indent="0" algn="ctr" defTabSz="800100">
            <a:lnSpc>
              <a:spcPct val="90000"/>
            </a:lnSpc>
            <a:spcBef>
              <a:spcPct val="0"/>
            </a:spcBef>
            <a:spcAft>
              <a:spcPct val="35000"/>
            </a:spcAft>
            <a:buNone/>
          </a:pPr>
          <a:r>
            <a:rPr lang="en-US" sz="1800" kern="1200"/>
            <a:t>(5) census geographical region (Northeast, Midwest, South, West)</a:t>
          </a:r>
        </a:p>
      </dsp:txBody>
      <dsp:txXfrm>
        <a:off x="8226" y="2964938"/>
        <a:ext cx="2549354" cy="1529612"/>
      </dsp:txXfrm>
    </dsp:sp>
    <dsp:sp modelId="{3107DE3F-B622-407F-A9EA-83D6C53C83F7}">
      <dsp:nvSpPr>
        <dsp:cNvPr id="0" name=""/>
        <dsp:cNvSpPr/>
      </dsp:nvSpPr>
      <dsp:spPr>
        <a:xfrm>
          <a:off x="5691486" y="3684024"/>
          <a:ext cx="555751" cy="91440"/>
        </a:xfrm>
        <a:custGeom>
          <a:avLst/>
          <a:gdLst/>
          <a:ahLst/>
          <a:cxnLst/>
          <a:rect l="0" t="0" r="0" b="0"/>
          <a:pathLst>
            <a:path>
              <a:moveTo>
                <a:pt x="0" y="45720"/>
              </a:moveTo>
              <a:lnTo>
                <a:pt x="555751" y="45720"/>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954703" y="3726809"/>
        <a:ext cx="29317" cy="5869"/>
      </dsp:txXfrm>
    </dsp:sp>
    <dsp:sp modelId="{DEDE14FF-5DEF-4AFB-AE0A-D73C6C66D9BF}">
      <dsp:nvSpPr>
        <dsp:cNvPr id="0" name=""/>
        <dsp:cNvSpPr/>
      </dsp:nvSpPr>
      <dsp:spPr>
        <a:xfrm>
          <a:off x="3143931" y="2964938"/>
          <a:ext cx="2549354" cy="1529612"/>
        </a:xfrm>
        <a:prstGeom prst="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920" tIns="131126" rIns="124920" bIns="131126" numCol="1" spcCol="1270" anchor="ctr" anchorCtr="0">
          <a:noAutofit/>
        </a:bodyPr>
        <a:lstStyle/>
        <a:p>
          <a:pPr marL="0" lvl="0" indent="0" algn="ctr" defTabSz="800100">
            <a:lnSpc>
              <a:spcPct val="90000"/>
            </a:lnSpc>
            <a:spcBef>
              <a:spcPct val="0"/>
            </a:spcBef>
            <a:spcAft>
              <a:spcPct val="35000"/>
            </a:spcAft>
            <a:buNone/>
          </a:pPr>
          <a:r>
            <a:rPr lang="en-US" sz="1800" kern="1200" dirty="0"/>
            <a:t>(6) household income (under $10k, $10K to &lt;$25k, $25K to &lt;$50k, $50K to &lt;$75k, $75+)</a:t>
          </a:r>
        </a:p>
      </dsp:txBody>
      <dsp:txXfrm>
        <a:off x="3143931" y="2964938"/>
        <a:ext cx="2549354" cy="1529612"/>
      </dsp:txXfrm>
    </dsp:sp>
    <dsp:sp modelId="{A598E3D0-35EA-4276-8077-C5032D7B3E24}">
      <dsp:nvSpPr>
        <dsp:cNvPr id="0" name=""/>
        <dsp:cNvSpPr/>
      </dsp:nvSpPr>
      <dsp:spPr>
        <a:xfrm>
          <a:off x="6279637" y="2964938"/>
          <a:ext cx="2549354" cy="1529612"/>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920" tIns="131126" rIns="124920" bIns="131126" numCol="1" spcCol="1270" anchor="ctr" anchorCtr="0">
          <a:noAutofit/>
        </a:bodyPr>
        <a:lstStyle/>
        <a:p>
          <a:pPr marL="0" lvl="0" indent="0" algn="ctr" defTabSz="800100">
            <a:lnSpc>
              <a:spcPct val="90000"/>
            </a:lnSpc>
            <a:spcBef>
              <a:spcPct val="0"/>
            </a:spcBef>
            <a:spcAft>
              <a:spcPct val="35000"/>
            </a:spcAft>
            <a:buNone/>
          </a:pPr>
          <a:r>
            <a:rPr lang="en-US" sz="1800" kern="1200" dirty="0"/>
            <a:t>(7) home ownership status (Own, Rent/Other); and (8) metropolitan area (yes/no). </a:t>
          </a:r>
        </a:p>
      </dsp:txBody>
      <dsp:txXfrm>
        <a:off x="6279637" y="2964938"/>
        <a:ext cx="2549354" cy="15296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FDDDF-8E33-4CE2-9D59-12A4D8267790}">
      <dsp:nvSpPr>
        <dsp:cNvPr id="0" name=""/>
        <dsp:cNvSpPr/>
      </dsp:nvSpPr>
      <dsp:spPr>
        <a:xfrm>
          <a:off x="5434" y="0"/>
          <a:ext cx="11119092" cy="537686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1422400">
            <a:lnSpc>
              <a:spcPct val="90000"/>
            </a:lnSpc>
            <a:spcBef>
              <a:spcPct val="0"/>
            </a:spcBef>
            <a:spcAft>
              <a:spcPct val="35000"/>
            </a:spcAft>
            <a:buNone/>
          </a:pPr>
          <a:endParaRPr lang="en-US" sz="3200" kern="1200"/>
        </a:p>
        <a:p>
          <a:pPr marL="228600" lvl="1" indent="-228600" algn="l" defTabSz="1111250">
            <a:lnSpc>
              <a:spcPct val="90000"/>
            </a:lnSpc>
            <a:spcBef>
              <a:spcPct val="0"/>
            </a:spcBef>
            <a:spcAft>
              <a:spcPct val="15000"/>
            </a:spcAft>
            <a:buChar char="•"/>
          </a:pPr>
          <a:r>
            <a:rPr lang="en-US" sz="2500" kern="1200" dirty="0"/>
            <a:t>Demographic characteristics</a:t>
          </a:r>
        </a:p>
        <a:p>
          <a:pPr marL="228600" lvl="1" indent="-228600" algn="l" defTabSz="1111250">
            <a:lnSpc>
              <a:spcPct val="90000"/>
            </a:lnSpc>
            <a:spcBef>
              <a:spcPct val="0"/>
            </a:spcBef>
            <a:spcAft>
              <a:spcPct val="15000"/>
            </a:spcAft>
            <a:buChar char="•"/>
          </a:pPr>
          <a:r>
            <a:rPr lang="en-US" sz="2500" kern="1200"/>
            <a:t>Substance Use History</a:t>
          </a:r>
        </a:p>
        <a:p>
          <a:pPr marL="228600" lvl="1" indent="-228600" algn="l" defTabSz="1111250">
            <a:lnSpc>
              <a:spcPct val="90000"/>
            </a:lnSpc>
            <a:spcBef>
              <a:spcPct val="0"/>
            </a:spcBef>
            <a:spcAft>
              <a:spcPct val="15000"/>
            </a:spcAft>
            <a:buChar char="•"/>
          </a:pPr>
          <a:r>
            <a:rPr lang="en-US" sz="2500" kern="1200"/>
            <a:t>Medical History</a:t>
          </a:r>
        </a:p>
        <a:p>
          <a:pPr marL="228600" lvl="1" indent="-228600" algn="l" defTabSz="1111250">
            <a:lnSpc>
              <a:spcPct val="90000"/>
            </a:lnSpc>
            <a:spcBef>
              <a:spcPct val="0"/>
            </a:spcBef>
            <a:spcAft>
              <a:spcPct val="15000"/>
            </a:spcAft>
            <a:buChar char="•"/>
          </a:pPr>
          <a:r>
            <a:rPr lang="en-US" sz="2500" kern="1200"/>
            <a:t>Criminal Justice History</a:t>
          </a:r>
        </a:p>
        <a:p>
          <a:pPr marL="228600" lvl="1" indent="-228600" algn="l" defTabSz="1111250">
            <a:lnSpc>
              <a:spcPct val="90000"/>
            </a:lnSpc>
            <a:spcBef>
              <a:spcPct val="0"/>
            </a:spcBef>
            <a:spcAft>
              <a:spcPct val="15000"/>
            </a:spcAft>
            <a:buChar char="•"/>
          </a:pPr>
          <a:r>
            <a:rPr lang="en-US" sz="2500" kern="1200"/>
            <a:t>Treatment and Other Recovery Support Services</a:t>
          </a:r>
        </a:p>
        <a:p>
          <a:pPr marL="228600" lvl="1" indent="-228600" algn="l" defTabSz="1111250">
            <a:lnSpc>
              <a:spcPct val="90000"/>
            </a:lnSpc>
            <a:spcBef>
              <a:spcPct val="0"/>
            </a:spcBef>
            <a:spcAft>
              <a:spcPct val="15000"/>
            </a:spcAft>
            <a:buChar char="•"/>
          </a:pPr>
          <a:r>
            <a:rPr lang="en-US" sz="2500" kern="1200"/>
            <a:t>Problem Resolution/Recovery History</a:t>
          </a:r>
        </a:p>
        <a:p>
          <a:pPr marL="228600" lvl="1" indent="-228600" algn="l" defTabSz="1111250">
            <a:lnSpc>
              <a:spcPct val="90000"/>
            </a:lnSpc>
            <a:spcBef>
              <a:spcPct val="0"/>
            </a:spcBef>
            <a:spcAft>
              <a:spcPct val="15000"/>
            </a:spcAft>
            <a:buChar char="•"/>
          </a:pPr>
          <a:r>
            <a:rPr lang="en-US" sz="2500" kern="1200"/>
            <a:t>Recovery Capital</a:t>
          </a:r>
        </a:p>
        <a:p>
          <a:pPr marL="228600" lvl="1" indent="-228600" algn="l" defTabSz="1111250">
            <a:lnSpc>
              <a:spcPct val="90000"/>
            </a:lnSpc>
            <a:spcBef>
              <a:spcPct val="0"/>
            </a:spcBef>
            <a:spcAft>
              <a:spcPct val="15000"/>
            </a:spcAft>
            <a:buChar char="•"/>
          </a:pPr>
          <a:r>
            <a:rPr lang="en-US" sz="2500" kern="1200"/>
            <a:t>Psychological Distress</a:t>
          </a:r>
        </a:p>
        <a:p>
          <a:pPr marL="228600" lvl="1" indent="-228600" algn="l" defTabSz="1111250">
            <a:lnSpc>
              <a:spcPct val="90000"/>
            </a:lnSpc>
            <a:spcBef>
              <a:spcPct val="0"/>
            </a:spcBef>
            <a:spcAft>
              <a:spcPct val="15000"/>
            </a:spcAft>
            <a:buChar char="•"/>
          </a:pPr>
          <a:r>
            <a:rPr lang="en-US" sz="2500" kern="1200"/>
            <a:t>Quality of Life</a:t>
          </a:r>
        </a:p>
        <a:p>
          <a:pPr marL="228600" lvl="1" indent="-228600" algn="l" defTabSz="1111250">
            <a:lnSpc>
              <a:spcPct val="90000"/>
            </a:lnSpc>
            <a:spcBef>
              <a:spcPct val="0"/>
            </a:spcBef>
            <a:spcAft>
              <a:spcPct val="15000"/>
            </a:spcAft>
            <a:buChar char="•"/>
          </a:pPr>
          <a:r>
            <a:rPr lang="en-US" sz="2500" kern="1200" dirty="0"/>
            <a:t>Happiness</a:t>
          </a:r>
        </a:p>
        <a:p>
          <a:pPr marL="228600" lvl="1" indent="-228600" algn="l" defTabSz="1111250">
            <a:lnSpc>
              <a:spcPct val="90000"/>
            </a:lnSpc>
            <a:spcBef>
              <a:spcPct val="0"/>
            </a:spcBef>
            <a:spcAft>
              <a:spcPct val="15000"/>
            </a:spcAft>
            <a:buChar char="•"/>
          </a:pPr>
          <a:r>
            <a:rPr lang="en-US" sz="2500" kern="1200" dirty="0"/>
            <a:t>Self-Esteem</a:t>
          </a:r>
        </a:p>
      </dsp:txBody>
      <dsp:txXfrm>
        <a:off x="5434" y="0"/>
        <a:ext cx="11119092" cy="53768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EB73F-5E28-4C0D-A233-2A65CD36F174}">
      <dsp:nvSpPr>
        <dsp:cNvPr id="0" name=""/>
        <dsp:cNvSpPr/>
      </dsp:nvSpPr>
      <dsp:spPr>
        <a:xfrm>
          <a:off x="624" y="38555"/>
          <a:ext cx="2435353" cy="14612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National Recovery Study</a:t>
          </a:r>
        </a:p>
      </dsp:txBody>
      <dsp:txXfrm>
        <a:off x="624" y="38555"/>
        <a:ext cx="2435353" cy="1461212"/>
      </dsp:txXfrm>
    </dsp:sp>
    <dsp:sp modelId="{28AD1551-FD8B-4E88-90A7-3AB87052471B}">
      <dsp:nvSpPr>
        <dsp:cNvPr id="0" name=""/>
        <dsp:cNvSpPr/>
      </dsp:nvSpPr>
      <dsp:spPr>
        <a:xfrm>
          <a:off x="2679513" y="38555"/>
          <a:ext cx="2435353" cy="14612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is the prevalence of alcohol or other drug problem resolution?</a:t>
          </a:r>
        </a:p>
      </dsp:txBody>
      <dsp:txXfrm>
        <a:off x="2679513" y="38555"/>
        <a:ext cx="2435353" cy="1461212"/>
      </dsp:txXfrm>
    </dsp:sp>
    <dsp:sp modelId="{46865654-4291-4249-9BEF-73AAD8597C3A}">
      <dsp:nvSpPr>
        <dsp:cNvPr id="0" name=""/>
        <dsp:cNvSpPr/>
      </dsp:nvSpPr>
      <dsp:spPr>
        <a:xfrm>
          <a:off x="624" y="1743302"/>
          <a:ext cx="2435353" cy="14612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proportion self-identify as being “in recovery”? </a:t>
          </a:r>
        </a:p>
      </dsp:txBody>
      <dsp:txXfrm>
        <a:off x="624" y="1743302"/>
        <a:ext cx="2435353" cy="1461212"/>
      </dsp:txXfrm>
    </dsp:sp>
    <dsp:sp modelId="{240027CD-2CE5-4C8D-ADC2-3BE7FC9D6122}">
      <dsp:nvSpPr>
        <dsp:cNvPr id="0" name=""/>
        <dsp:cNvSpPr/>
      </dsp:nvSpPr>
      <dsp:spPr>
        <a:xfrm>
          <a:off x="2679513" y="1743302"/>
          <a:ext cx="2435353" cy="14612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What are the pathways followed? </a:t>
          </a:r>
        </a:p>
      </dsp:txBody>
      <dsp:txXfrm>
        <a:off x="2679513" y="1743302"/>
        <a:ext cx="2435353" cy="1461212"/>
      </dsp:txXfrm>
    </dsp:sp>
    <dsp:sp modelId="{29E56A57-25AC-4D59-AE40-C5C2A1859C29}">
      <dsp:nvSpPr>
        <dsp:cNvPr id="0" name=""/>
        <dsp:cNvSpPr/>
      </dsp:nvSpPr>
      <dsp:spPr>
        <a:xfrm>
          <a:off x="624" y="3448050"/>
          <a:ext cx="2435353" cy="146121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How many serious attempts does it take to resolve AOD problems? </a:t>
          </a:r>
        </a:p>
      </dsp:txBody>
      <dsp:txXfrm>
        <a:off x="624" y="3448050"/>
        <a:ext cx="2435353" cy="1461212"/>
      </dsp:txXfrm>
    </dsp:sp>
    <dsp:sp modelId="{AE9318E1-82D5-44D9-9850-DA5D8DF65BBF}">
      <dsp:nvSpPr>
        <dsp:cNvPr id="0" name=""/>
        <dsp:cNvSpPr/>
      </dsp:nvSpPr>
      <dsp:spPr>
        <a:xfrm>
          <a:off x="2679513" y="3448050"/>
          <a:ext cx="2435353" cy="14612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is quality of life and functioning like in recovery? </a:t>
          </a:r>
        </a:p>
      </dsp:txBody>
      <dsp:txXfrm>
        <a:off x="2679513" y="3448050"/>
        <a:ext cx="2435353" cy="14612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25EF3F-4D33-454A-8E25-370659AF4718}" type="datetimeFigureOut">
              <a:rPr lang="en-US" smtClean="0"/>
              <a:t>10/31/2019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515AB-E175-4D4F-8CFE-1E18E3C3F320}" type="slidenum">
              <a:rPr lang="en-US" smtClean="0"/>
              <a:t>‹#›</a:t>
            </a:fld>
            <a:endParaRPr lang="en-US"/>
          </a:p>
        </p:txBody>
      </p:sp>
    </p:spTree>
    <p:extLst>
      <p:ext uri="{BB962C8B-B14F-4D97-AF65-F5344CB8AC3E}">
        <p14:creationId xmlns:p14="http://schemas.microsoft.com/office/powerpoint/2010/main" val="818562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Title</a:t>
            </a:r>
            <a:r>
              <a:rPr lang="en-US" b="0" i="0" dirty="0">
                <a:solidFill>
                  <a:srgbClr val="000000"/>
                </a:solidFill>
                <a:effectLst/>
                <a:latin typeface="Arial" panose="020B0604020202020204" pitchFamily="34" charset="0"/>
              </a:rPr>
              <a:t>: Recovery From Alcohol and Drugs Problems in a National Sample of U.S. Adults: Prevalence, Pathways, and Predictors</a:t>
            </a:r>
          </a:p>
          <a:p>
            <a:pPr algn="l"/>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T</a:t>
            </a:r>
            <a:r>
              <a:rPr lang="en-US" b="1" i="0" dirty="0">
                <a:solidFill>
                  <a:srgbClr val="000000"/>
                </a:solidFill>
                <a:effectLst/>
                <a:latin typeface="Arial" panose="020B0604020202020204" pitchFamily="34" charset="0"/>
              </a:rPr>
              <a:t>alk Description:</a:t>
            </a:r>
            <a:r>
              <a:rPr lang="en-US" b="0" i="0" dirty="0">
                <a:solidFill>
                  <a:srgbClr val="000000"/>
                </a:solidFill>
                <a:effectLst/>
                <a:latin typeface="Arial" panose="020B0604020202020204" pitchFamily="34" charset="0"/>
              </a:rPr>
              <a:t> While much is known about the causes, clinical course, and treatment, of addiction, little is known about the prevalence, processes, pathways, and predictors of long-term remission and recovery. </a:t>
            </a:r>
          </a:p>
          <a:p>
            <a:pPr algn="l"/>
            <a:r>
              <a:rPr lang="en-US" b="0" i="0" dirty="0">
                <a:solidFill>
                  <a:srgbClr val="000000"/>
                </a:solidFill>
                <a:effectLst/>
                <a:latin typeface="Arial" panose="020B0604020202020204" pitchFamily="34" charset="0"/>
              </a:rPr>
              <a:t>This presentation reviews and discusses findings from the first nationally-representative study of U.S. adults who have resolved a significant alcohol or other drug problem, examines their varied pathways</a:t>
            </a:r>
          </a:p>
          <a:p>
            <a:pPr algn="l"/>
            <a:r>
              <a:rPr lang="en-US" b="0" i="0" dirty="0">
                <a:solidFill>
                  <a:srgbClr val="000000"/>
                </a:solidFill>
                <a:effectLst/>
                <a:latin typeface="Arial" panose="020B0604020202020204" pitchFamily="34" charset="0"/>
              </a:rPr>
              <a:t>to problem resolution, and describes the predictors of use of those pathways. Findings regarding changes in quality of life with time in recovery and smoking status and cessation will also be reviewed. </a:t>
            </a:r>
          </a:p>
          <a:p>
            <a:pPr algn="l"/>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pPr algn="l"/>
            <a:r>
              <a:rPr lang="en-US" b="1" i="0" dirty="0">
                <a:solidFill>
                  <a:srgbClr val="000000"/>
                </a:solidFill>
                <a:effectLst/>
                <a:latin typeface="Arial" panose="020B0604020202020204" pitchFamily="34" charset="0"/>
              </a:rPr>
              <a:t>Learning Objectives</a:t>
            </a:r>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By the end of this presentation participants will be able to: </a:t>
            </a:r>
          </a:p>
          <a:p>
            <a:pPr algn="l"/>
            <a:r>
              <a:rPr lang="en-US" b="0" i="0" dirty="0">
                <a:solidFill>
                  <a:srgbClr val="000000"/>
                </a:solidFill>
                <a:effectLst/>
                <a:latin typeface="Arial" panose="020B0604020202020204" pitchFamily="34" charset="0"/>
              </a:rPr>
              <a:t>1. Describe recovery prevalence in the United States</a:t>
            </a:r>
          </a:p>
          <a:p>
            <a:pPr algn="l"/>
            <a:r>
              <a:rPr lang="en-US" b="0" i="0" dirty="0">
                <a:solidFill>
                  <a:srgbClr val="000000"/>
                </a:solidFill>
                <a:effectLst/>
                <a:latin typeface="Arial" panose="020B0604020202020204" pitchFamily="34" charset="0"/>
              </a:rPr>
              <a:t>2. Name the major pathways that people use to recover</a:t>
            </a:r>
          </a:p>
          <a:p>
            <a:pPr algn="l"/>
            <a:r>
              <a:rPr lang="en-US" b="0" i="0" dirty="0">
                <a:solidFill>
                  <a:srgbClr val="000000"/>
                </a:solidFill>
                <a:effectLst/>
                <a:latin typeface="Arial" panose="020B0604020202020204" pitchFamily="34" charset="0"/>
              </a:rPr>
              <a:t>3. Specify the changes in quality of life that occur with time in recovery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530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entury Gothic" panose="020B0502020202020204" pitchFamily="34" charset="0"/>
              </a:rPr>
              <a:t>JK NOTES: </a:t>
            </a:r>
          </a:p>
          <a:p>
            <a:r>
              <a:rPr lang="en-US" sz="1200" b="1" dirty="0">
                <a:latin typeface="Century Gothic" panose="020B0502020202020204" pitchFamily="34" charset="0"/>
              </a:rPr>
              <a:t>Psychological epigenetic dynamic systems perspective </a:t>
            </a:r>
          </a:p>
          <a:p>
            <a:r>
              <a:rPr lang="en-US" sz="1200" b="1" i="1" dirty="0">
                <a:latin typeface="Century Gothic" panose="020B0502020202020204" pitchFamily="34" charset="0"/>
              </a:rPr>
              <a:t>(Gilbert Gottlieb)</a:t>
            </a:r>
          </a:p>
          <a:p>
            <a:endParaRPr lang="en-US" sz="1200" b="1" i="1" dirty="0">
              <a:latin typeface="Century Gothic" panose="020B0502020202020204" pitchFamily="34" charset="0"/>
            </a:endParaRPr>
          </a:p>
          <a:p>
            <a:r>
              <a:rPr lang="en-US" sz="1200" b="1" dirty="0">
                <a:latin typeface="Century Gothic" panose="020B0502020202020204" pitchFamily="34" charset="0"/>
              </a:rPr>
              <a:t>Social Information- Processing Model </a:t>
            </a:r>
          </a:p>
          <a:p>
            <a:r>
              <a:rPr lang="en-US" sz="1200" b="1" i="1" dirty="0">
                <a:latin typeface="Century Gothic" panose="020B0502020202020204" pitchFamily="34" charset="0"/>
              </a:rPr>
              <a:t>(Ken Dodge) </a:t>
            </a:r>
          </a:p>
          <a:p>
            <a:pPr marL="171450" indent="-171450">
              <a:buFont typeface="Arial" panose="020B0604020202020204" pitchFamily="34" charset="0"/>
              <a:buChar char="•"/>
            </a:pPr>
            <a:r>
              <a:rPr lang="en-US" sz="1200" b="1" i="1" dirty="0">
                <a:latin typeface="Century Gothic" panose="020B0502020202020204" pitchFamily="34" charset="0"/>
              </a:rPr>
              <a:t>Encoding </a:t>
            </a:r>
          </a:p>
          <a:p>
            <a:pPr marL="171450" indent="-171450">
              <a:buFont typeface="Arial" panose="020B0604020202020204" pitchFamily="34" charset="0"/>
              <a:buChar char="•"/>
            </a:pPr>
            <a:r>
              <a:rPr lang="en-US" sz="1200" b="1" i="1" dirty="0">
                <a:latin typeface="Century Gothic" panose="020B0502020202020204" pitchFamily="34" charset="0"/>
              </a:rPr>
              <a:t>Mental representation </a:t>
            </a:r>
          </a:p>
          <a:p>
            <a:pPr marL="171450" indent="-171450">
              <a:buFont typeface="Arial" panose="020B0604020202020204" pitchFamily="34" charset="0"/>
              <a:buChar char="•"/>
            </a:pPr>
            <a:r>
              <a:rPr lang="en-US" sz="1200" b="1" i="1" dirty="0">
                <a:latin typeface="Century Gothic" panose="020B0502020202020204" pitchFamily="34" charset="0"/>
              </a:rPr>
              <a:t>Response Accessing </a:t>
            </a:r>
          </a:p>
          <a:p>
            <a:pPr marL="171450" indent="-171450">
              <a:buFont typeface="Arial" panose="020B0604020202020204" pitchFamily="34" charset="0"/>
              <a:buChar char="•"/>
            </a:pPr>
            <a:r>
              <a:rPr lang="en-US" sz="1200" b="1" i="1" dirty="0">
                <a:latin typeface="Century Gothic" panose="020B0502020202020204" pitchFamily="34" charset="0"/>
              </a:rPr>
              <a:t>Evaluation </a:t>
            </a:r>
          </a:p>
          <a:p>
            <a:pPr marL="171450" indent="-171450">
              <a:buFont typeface="Arial" panose="020B0604020202020204" pitchFamily="34" charset="0"/>
              <a:buChar char="•"/>
            </a:pPr>
            <a:r>
              <a:rPr lang="en-US" sz="1200" b="1" i="1" dirty="0">
                <a:latin typeface="Century Gothic" panose="020B0502020202020204" pitchFamily="34" charset="0"/>
              </a:rPr>
              <a:t>Enactment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038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94058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But here</a:t>
            </a:r>
            <a:r>
              <a:rPr lang="en-US" baseline="0" dirty="0"/>
              <a:t>, in this study, we don’t know the direction of causation. Does greater D2/D3 receptor availability lead to increases in social support/social status; or, does greater social status/social support lead to greater D2/D3 availability? We also know that higher density/availability of D2/D3 receptor is associated with lower risk of alcohol/drug use and these receptors are down-regulated by chronic drug administration/exposure.  This is difficult to manipulate experimentally in humans, but it is easier to manipulate in animals/primates…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87901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All monkeys were individually housed for 1.5yrs and scanned. Then, monkeys were introduced into housing groups with 4 in each house. Within 3 months, after a social hierarchy had been established, the dominant monkeys showed 22% increase in DVR compared to no change in the subordinate monkeys which subsequently protected them against high cocaine use…. </a:t>
            </a:r>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Symposia Draft</a:t>
            </a: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6D9DD-994E-4DE3-A080-E154670A7E1D}" type="datetime1">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10/31/2019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38434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So, providing recovery capital may actually change the brain</a:t>
            </a:r>
            <a:r>
              <a:rPr lang="en-US" baseline="0" dirty="0"/>
              <a:t> and help sustain recovery…. BUT…</a:t>
            </a:r>
          </a:p>
          <a:p>
            <a:r>
              <a:rPr lang="en-US" baseline="0" dirty="0"/>
              <a:t>Also, study by </a:t>
            </a:r>
            <a:r>
              <a:rPr lang="en-US" sz="200" b="0" i="0" u="none" strike="noStrike" kern="1200" baseline="0" dirty="0">
                <a:solidFill>
                  <a:schemeClr val="tx1"/>
                </a:solidFill>
                <a:latin typeface="+mn-lt"/>
                <a:ea typeface="+mn-ea"/>
                <a:cs typeface="+mn-cs"/>
              </a:rPr>
              <a:t>Volkow et al 1999 (N. D. </a:t>
            </a:r>
            <a:r>
              <a:rPr lang="en-US" sz="200" b="0" i="1" u="none" strike="noStrike" kern="1200" baseline="0" dirty="0">
                <a:solidFill>
                  <a:schemeClr val="tx1"/>
                </a:solidFill>
                <a:latin typeface="+mn-lt"/>
                <a:ea typeface="+mn-ea"/>
                <a:cs typeface="+mn-cs"/>
              </a:rPr>
              <a:t>et al. </a:t>
            </a:r>
            <a:r>
              <a:rPr lang="en-US" sz="200" b="0" i="0" u="none" strike="noStrike" kern="1200" baseline="0" dirty="0">
                <a:solidFill>
                  <a:schemeClr val="tx1"/>
                </a:solidFill>
                <a:latin typeface="+mn-lt"/>
                <a:ea typeface="+mn-ea"/>
                <a:cs typeface="+mn-cs"/>
              </a:rPr>
              <a:t>Prediction of reinforcing responses to psychostimulants</a:t>
            </a:r>
          </a:p>
          <a:p>
            <a:r>
              <a:rPr lang="en-US" sz="200" b="0" i="0" u="none" strike="noStrike" kern="1200" baseline="0" dirty="0">
                <a:solidFill>
                  <a:schemeClr val="tx1"/>
                </a:solidFill>
                <a:latin typeface="+mn-lt"/>
                <a:ea typeface="+mn-ea"/>
                <a:cs typeface="+mn-cs"/>
              </a:rPr>
              <a:t>in humans by brain dopamine D2 receptor levels. </a:t>
            </a:r>
            <a:r>
              <a:rPr lang="en-US" sz="200" b="0" i="1" u="none" strike="noStrike" kern="1200" baseline="0" dirty="0">
                <a:solidFill>
                  <a:schemeClr val="tx1"/>
                </a:solidFill>
                <a:latin typeface="+mn-lt"/>
                <a:ea typeface="+mn-ea"/>
                <a:cs typeface="+mn-cs"/>
              </a:rPr>
              <a:t>Am. J. Psychiatry </a:t>
            </a:r>
            <a:r>
              <a:rPr lang="en-US" sz="200" b="1" i="0" u="none" strike="noStrike" kern="1200" baseline="0" dirty="0">
                <a:solidFill>
                  <a:schemeClr val="tx1"/>
                </a:solidFill>
                <a:latin typeface="+mn-lt"/>
                <a:ea typeface="+mn-ea"/>
                <a:cs typeface="+mn-cs"/>
              </a:rPr>
              <a:t>156</a:t>
            </a:r>
            <a:r>
              <a:rPr lang="en-US" sz="200" b="0" i="0" u="none" strike="noStrike" kern="1200" baseline="0" dirty="0">
                <a:solidFill>
                  <a:schemeClr val="tx1"/>
                </a:solidFill>
                <a:latin typeface="+mn-lt"/>
                <a:ea typeface="+mn-ea"/>
                <a:cs typeface="+mn-cs"/>
              </a:rPr>
              <a:t>,</a:t>
            </a:r>
          </a:p>
          <a:p>
            <a:r>
              <a:rPr lang="en-US" sz="200" b="0" i="0" u="none" strike="noStrike" kern="1200" baseline="0" dirty="0">
                <a:solidFill>
                  <a:schemeClr val="tx1"/>
                </a:solidFill>
                <a:latin typeface="+mn-lt"/>
                <a:ea typeface="+mn-ea"/>
                <a:cs typeface="+mn-cs"/>
              </a:rPr>
              <a:t>1440–1443 (1999).) found that humans with low D2 volume had more positive response to methylphenidate than humans with high D2 volume…..suggesting a protective effect of high D2 volume; AND this study suggests the environment can change this. </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Symposia Draft</a:t>
            </a: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AE45BB-D028-4BC7-8226-9B8DF4FA11B4}" type="datetime1">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10/31/2019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29748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7044" rtl="0" eaLnBrk="1" fontAlgn="auto" latinLnBrk="0" hangingPunct="1">
              <a:lnSpc>
                <a:spcPct val="100000"/>
              </a:lnSpc>
              <a:spcBef>
                <a:spcPts val="0"/>
              </a:spcBef>
              <a:spcAft>
                <a:spcPts val="0"/>
              </a:spcAft>
              <a:buClrTx/>
              <a:buSzTx/>
              <a:buFontTx/>
              <a:buNone/>
              <a:tabLst/>
              <a:defRPr/>
            </a:pPr>
            <a:r>
              <a:rPr lang="en-US" sz="1000" b="1" dirty="0"/>
              <a:t>In</a:t>
            </a:r>
            <a:r>
              <a:rPr lang="en-US" sz="1000" b="1" baseline="0" dirty="0"/>
              <a:t> fact, we know that stress is one of the major precursors of relapse, along with cues, such as people, places, things, and moods, and priming doses of the substance, like one or two drinks, for example. </a:t>
            </a:r>
            <a:r>
              <a:rPr lang="en-US" sz="1000" b="1" dirty="0"/>
              <a:t>So, how might RSSs reduce relapse risk and aid recovery?</a:t>
            </a:r>
            <a:r>
              <a:rPr lang="en-US" sz="1000" b="1" baseline="0" dirty="0"/>
              <a:t> One of the ways that recovery community centers could help mitigate this relapse risk is by mobilizing changes to </a:t>
            </a:r>
            <a:r>
              <a:rPr lang="en-US" sz="1000" b="1" baseline="0" dirty="0" err="1"/>
              <a:t>biopsychosocial</a:t>
            </a:r>
            <a:r>
              <a:rPr lang="en-US" sz="1000" b="1" baseline="0" dirty="0"/>
              <a:t> factors.</a:t>
            </a:r>
          </a:p>
          <a:p>
            <a:pPr marL="0" marR="0" indent="0" algn="l" defTabSz="97044" rtl="0" eaLnBrk="1" fontAlgn="auto" latinLnBrk="0" hangingPunct="1">
              <a:lnSpc>
                <a:spcPct val="100000"/>
              </a:lnSpc>
              <a:spcBef>
                <a:spcPts val="0"/>
              </a:spcBef>
              <a:spcAft>
                <a:spcPts val="0"/>
              </a:spcAft>
              <a:buClrTx/>
              <a:buSzTx/>
              <a:buFontTx/>
              <a:buNone/>
              <a:tabLst/>
              <a:defRPr/>
            </a:pPr>
            <a:endParaRPr lang="en-US" sz="1000" baseline="0" dirty="0"/>
          </a:p>
          <a:p>
            <a:pPr marL="0" marR="0" indent="0" algn="l" defTabSz="97044" rtl="0" eaLnBrk="1" fontAlgn="auto" latinLnBrk="0" hangingPunct="1">
              <a:lnSpc>
                <a:spcPct val="100000"/>
              </a:lnSpc>
              <a:spcBef>
                <a:spcPts val="0"/>
              </a:spcBef>
              <a:spcAft>
                <a:spcPts val="0"/>
              </a:spcAft>
              <a:buClrTx/>
              <a:buSzTx/>
              <a:buFontTx/>
              <a:buNone/>
              <a:tabLst/>
              <a:defRPr/>
            </a:pPr>
            <a:r>
              <a:rPr lang="en-US" sz="1000" baseline="0" dirty="0"/>
              <a:t>The most common triggers for relapse.</a:t>
            </a:r>
          </a:p>
          <a:p>
            <a:pPr marL="0" marR="0" indent="0" algn="l" defTabSz="95235" rtl="0" eaLnBrk="1" fontAlgn="auto" latinLnBrk="0" hangingPunct="1">
              <a:lnSpc>
                <a:spcPct val="100000"/>
              </a:lnSpc>
              <a:spcBef>
                <a:spcPts val="0"/>
              </a:spcBef>
              <a:spcAft>
                <a:spcPts val="0"/>
              </a:spcAft>
              <a:buClrTx/>
              <a:buSzTx/>
              <a:buFontTx/>
              <a:buNone/>
              <a:tabLst/>
              <a:defRPr/>
            </a:pPr>
            <a:r>
              <a:rPr lang="en-US" sz="1000" dirty="0"/>
              <a:t>Just as addiction affects physical,</a:t>
            </a:r>
            <a:r>
              <a:rPr lang="en-US" sz="1000" baseline="0" dirty="0"/>
              <a:t> emotional, social and spiritual aspects of an individual's life, the road to relapse may have signs that appear in all areas of one’s life.</a:t>
            </a:r>
            <a:endParaRPr lang="en-US" sz="1000" dirty="0"/>
          </a:p>
          <a:p>
            <a:r>
              <a:rPr lang="en-US" sz="1000" dirty="0"/>
              <a:t>Recovery is a </a:t>
            </a:r>
            <a:r>
              <a:rPr lang="en-US" sz="1000" dirty="0" err="1"/>
              <a:t>biopsychosocial</a:t>
            </a:r>
            <a:r>
              <a:rPr lang="en-US" sz="1000" dirty="0"/>
              <a:t> healing process and a commitment to change and growth.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73BC8-9FAF-4F05-8090-239C9E2C5FBD}"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Symposia Draft</a:t>
            </a:r>
          </a:p>
        </p:txBody>
      </p:sp>
    </p:spTree>
    <p:extLst>
      <p:ext uri="{BB962C8B-B14F-4D97-AF65-F5344CB8AC3E}">
        <p14:creationId xmlns:p14="http://schemas.microsoft.com/office/powerpoint/2010/main" val="2512341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Mutual aid (e.g., AA) began in 1930s out of a grass roots need to find something not provided by the medical community (relapse prevention/recovery management). Research finding that peer support provided in AA and “warm handoffs” (e.g., Sisson and </a:t>
            </a:r>
            <a:r>
              <a:rPr lang="en-US" dirty="0" err="1"/>
              <a:t>Mallams</a:t>
            </a:r>
            <a:r>
              <a:rPr lang="en-US" dirty="0"/>
              <a:t>, 1981) could substantially increase the odds linkage to AA from treatment, PBRSS emerged to formalize the structure of peer support in clinical and </a:t>
            </a:r>
            <a:r>
              <a:rPr lang="en-US" dirty="0" err="1"/>
              <a:t>rSS</a:t>
            </a:r>
            <a:r>
              <a:rPr lang="en-US" dirty="0"/>
              <a:t> settings (e.g., RCCs). The notion that environment and peer support was conducive to ongoing recovery and increasing array of sober living environments emerged (including Oxford Houses in 1975). The need to increase recovery capital lead to the additional formation of RCCs as a means to provide daytime support as well as instrumental support to aid in job preparation and finding and linkages to other social support services; The need to increase recovery supports for young people led to the formation of RHSs and CRPs. Finally, long-term clinical support has emerged in the 1970s as both recovery residences (Halfway Houses in particular) and then extended care via face to face or telephone counseling and now models of RMCs (e.g., Scott and Dennis). </a:t>
            </a:r>
          </a:p>
          <a:p>
            <a:endParaRPr lang="en-US" dirty="0"/>
          </a:p>
          <a:p>
            <a:r>
              <a:rPr lang="en-US" dirty="0"/>
              <a:t>Given the origin of many of these RSSs emerged from grassroots initiatives and NOT from clinical science or settings, some perceive a tension or even divide in some quarters between formal clinical approaches and RSSs. A move by SAMHSA to codify and create ROSC is an attempt to increase between all levels of these services including more formal clinical services …. The point is to build bridges among all of these so it creates a cost-effective network of support to aid recovery.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14A54-487B-4651-B4BF-17B3ABD04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40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Principles of RSS are likely similar; specific practices may differ …. The extent of </a:t>
            </a:r>
          </a:p>
          <a:p>
            <a:r>
              <a:rPr lang="en-US" dirty="0"/>
              <a:t>relative benefits from different practices is largely unknown.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14A54-487B-4651-B4BF-17B3ABD04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007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820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53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conditions and diseases have a genetic component. Some disorders, such as sickle cell disease and cystic fibrosis, are caused by mutations in a single gene. SUD and addiction, and mental health conditions, in contrast, are “complex” disorders caused by interactions among genes/biology, environment, and lifestyle….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C0265-11FD-44A6-AE90-B471F25AF2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974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85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210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332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434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Alcoholics Anonymous (AA) 34.6 1.49 Narcotics Anonymous (NA) 17.5 1.23 Cocaine Anonymous (CA) 2.3 0.43 Celebrate Recovery 2.2 0.44 SMART Recovery 1.3 0.35 Women for Sobriety 1.2 0.37 Crystal Methamphetamine Anonymous (CMA) 0.8 0.37 Marijuana Anonymous (MA) 0.9 0.43 </a:t>
            </a:r>
            <a:r>
              <a:rPr lang="en-US" dirty="0" err="1"/>
              <a:t>LifeRing</a:t>
            </a:r>
            <a:r>
              <a:rPr lang="en-US" dirty="0"/>
              <a:t> Secular Recovery 0.4 0.27 Moderation Management 0.2 0.10 Secular Organizations for Sobriety (S.O.S.) 0.2 0.10 Other 3.2 0.47</a:t>
            </a:r>
          </a:p>
          <a:p>
            <a:endParaRPr lang="en-US" dirty="0"/>
          </a:p>
          <a:p>
            <a:r>
              <a:rPr lang="en-US" dirty="0"/>
              <a:t>Recovery support services 21.8 1.40 Faith-based recovery services 9.2 0.94 Sober living environment 8.5 0.95 Recovery community centers 6.2 0.85 State or local recovery community organization 3.0 0.61 College recovery programs/communities 1.7 0.52 Recovery high schools 0.8 0.37 </a:t>
            </a:r>
          </a:p>
        </p:txBody>
      </p:sp>
      <p:sp>
        <p:nvSpPr>
          <p:cNvPr id="4" name="Slide Number Placeholder 3"/>
          <p:cNvSpPr>
            <a:spLocks noGrp="1"/>
          </p:cNvSpPr>
          <p:nvPr>
            <p:ph type="sldNum" sz="quarter" idx="5"/>
          </p:nvPr>
        </p:nvSpPr>
        <p:spPr/>
        <p:txBody>
          <a:bodyPr/>
          <a:lstStyle/>
          <a:p>
            <a:fld id="{390515AB-E175-4D4F-8CFE-1E18E3C3F320}" type="slidenum">
              <a:rPr lang="en-US" smtClean="0"/>
              <a:t>42</a:t>
            </a:fld>
            <a:endParaRPr lang="en-US"/>
          </a:p>
        </p:txBody>
      </p:sp>
    </p:spTree>
    <p:extLst>
      <p:ext uri="{BB962C8B-B14F-4D97-AF65-F5344CB8AC3E}">
        <p14:creationId xmlns:p14="http://schemas.microsoft.com/office/powerpoint/2010/main" val="3425139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582034-8D14-4B24-AF32-E0155CC23CD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33513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we apply these to models</a:t>
            </a:r>
            <a:r>
              <a:rPr lang="en-US" baseline="0" dirty="0"/>
              <a:t> of </a:t>
            </a:r>
            <a:r>
              <a:rPr lang="en-US" dirty="0"/>
              <a:t>common precursors</a:t>
            </a:r>
            <a:r>
              <a:rPr lang="en-US" baseline="0" dirty="0"/>
              <a:t> to relapse…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582034-8D14-4B24-AF32-E0155CC23CD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72478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974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Primary substance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Alcohol</a:t>
            </a:r>
          </a:p>
          <a:p>
            <a:r>
              <a:rPr lang="en-US" sz="1200" kern="1200" dirty="0">
                <a:solidFill>
                  <a:schemeClr val="tx1"/>
                </a:solidFill>
                <a:effectLst/>
                <a:latin typeface="+mn-lt"/>
                <a:ea typeface="+mn-ea"/>
                <a:cs typeface="+mn-cs"/>
              </a:rPr>
              <a:t>5.38 (13.45)</a:t>
            </a:r>
          </a:p>
          <a:p>
            <a:r>
              <a:rPr lang="en-US" sz="1200" kern="1200" dirty="0">
                <a:solidFill>
                  <a:schemeClr val="tx1"/>
                </a:solidFill>
                <a:effectLst/>
                <a:latin typeface="+mn-lt"/>
                <a:ea typeface="+mn-ea"/>
                <a:cs typeface="+mn-cs"/>
              </a:rPr>
              <a:t>2 (1, 4)</a:t>
            </a:r>
          </a:p>
          <a:p>
            <a:r>
              <a:rPr lang="en-US" sz="1200" kern="1200" dirty="0">
                <a:solidFill>
                  <a:schemeClr val="tx1"/>
                </a:solidFill>
                <a:effectLst/>
                <a:latin typeface="+mn-lt"/>
                <a:ea typeface="+mn-ea"/>
                <a:cs typeface="+mn-cs"/>
              </a:rPr>
              <a:t>Cannabis</a:t>
            </a:r>
          </a:p>
          <a:p>
            <a:r>
              <a:rPr lang="en-US" sz="1200" kern="1200" dirty="0">
                <a:solidFill>
                  <a:schemeClr val="tx1"/>
                </a:solidFill>
                <a:effectLst/>
                <a:latin typeface="+mn-lt"/>
                <a:ea typeface="+mn-ea"/>
                <a:cs typeface="+mn-cs"/>
              </a:rPr>
              <a:t>4.62 (8.41)</a:t>
            </a:r>
          </a:p>
          <a:p>
            <a:r>
              <a:rPr lang="en-US" sz="1200" kern="1200" dirty="0">
                <a:solidFill>
                  <a:schemeClr val="tx1"/>
                </a:solidFill>
                <a:effectLst/>
                <a:latin typeface="+mn-lt"/>
                <a:ea typeface="+mn-ea"/>
                <a:cs typeface="+mn-cs"/>
              </a:rPr>
              <a:t>2 (1, 4)</a:t>
            </a:r>
          </a:p>
          <a:p>
            <a:r>
              <a:rPr lang="en-US" sz="1200" kern="1200" dirty="0">
                <a:solidFill>
                  <a:schemeClr val="tx1"/>
                </a:solidFill>
                <a:effectLst/>
                <a:latin typeface="+mn-lt"/>
                <a:ea typeface="+mn-ea"/>
                <a:cs typeface="+mn-cs"/>
              </a:rPr>
              <a:t>0, 100</a:t>
            </a:r>
          </a:p>
          <a:p>
            <a:r>
              <a:rPr lang="en-US" sz="1200" kern="1200" dirty="0">
                <a:solidFill>
                  <a:schemeClr val="tx1"/>
                </a:solidFill>
                <a:effectLst/>
                <a:latin typeface="+mn-lt"/>
                <a:ea typeface="+mn-ea"/>
                <a:cs typeface="+mn-cs"/>
              </a:rPr>
              <a:t>0.29</a:t>
            </a:r>
          </a:p>
          <a:p>
            <a:r>
              <a:rPr lang="en-US" sz="1200" kern="1200" dirty="0">
                <a:solidFill>
                  <a:schemeClr val="tx1"/>
                </a:solidFill>
                <a:effectLst/>
                <a:latin typeface="+mn-lt"/>
                <a:ea typeface="+mn-ea"/>
                <a:cs typeface="+mn-cs"/>
              </a:rPr>
              <a:t>0.771</a:t>
            </a:r>
          </a:p>
          <a:p>
            <a:r>
              <a:rPr lang="en-US" sz="1200" kern="1200" dirty="0">
                <a:solidFill>
                  <a:schemeClr val="tx1"/>
                </a:solidFill>
                <a:effectLst/>
                <a:latin typeface="+mn-lt"/>
                <a:ea typeface="+mn-ea"/>
                <a:cs typeface="+mn-cs"/>
              </a:rPr>
              <a:t>Opioids</a:t>
            </a:r>
          </a:p>
          <a:p>
            <a:r>
              <a:rPr lang="en-US" sz="1200" kern="1200" dirty="0">
                <a:solidFill>
                  <a:schemeClr val="tx1"/>
                </a:solidFill>
                <a:effectLst/>
                <a:latin typeface="+mn-lt"/>
                <a:ea typeface="+mn-ea"/>
                <a:cs typeface="+mn-cs"/>
              </a:rPr>
              <a:t>8.48 (21.08)</a:t>
            </a:r>
          </a:p>
          <a:p>
            <a:r>
              <a:rPr lang="en-US" sz="1200" kern="1200" dirty="0">
                <a:solidFill>
                  <a:schemeClr val="tx1"/>
                </a:solidFill>
                <a:effectLst/>
                <a:latin typeface="+mn-lt"/>
                <a:ea typeface="+mn-ea"/>
                <a:cs typeface="+mn-cs"/>
              </a:rPr>
              <a:t>3 (1, 6)</a:t>
            </a:r>
          </a:p>
          <a:p>
            <a:r>
              <a:rPr lang="en-US" sz="1200" kern="1200" dirty="0">
                <a:solidFill>
                  <a:schemeClr val="tx1"/>
                </a:solidFill>
                <a:effectLst/>
                <a:latin typeface="+mn-lt"/>
                <a:ea typeface="+mn-ea"/>
                <a:cs typeface="+mn-cs"/>
              </a:rPr>
              <a:t>0, 100</a:t>
            </a:r>
          </a:p>
          <a:p>
            <a:r>
              <a:rPr lang="en-US" sz="1200" kern="1200" dirty="0">
                <a:solidFill>
                  <a:schemeClr val="tx1"/>
                </a:solidFill>
                <a:effectLst/>
                <a:latin typeface="+mn-lt"/>
                <a:ea typeface="+mn-ea"/>
                <a:cs typeface="+mn-cs"/>
              </a:rPr>
              <a:t>0.90</a:t>
            </a:r>
          </a:p>
          <a:p>
            <a:r>
              <a:rPr lang="en-US" sz="1200" kern="1200" dirty="0">
                <a:solidFill>
                  <a:schemeClr val="tx1"/>
                </a:solidFill>
                <a:effectLst/>
                <a:latin typeface="+mn-lt"/>
                <a:ea typeface="+mn-ea"/>
                <a:cs typeface="+mn-cs"/>
              </a:rPr>
              <a:t>0.368</a:t>
            </a:r>
          </a:p>
          <a:p>
            <a:r>
              <a:rPr lang="en-US" sz="1200" kern="1200" dirty="0">
                <a:solidFill>
                  <a:schemeClr val="tx1"/>
                </a:solidFill>
                <a:effectLst/>
                <a:latin typeface="+mn-lt"/>
                <a:ea typeface="+mn-ea"/>
                <a:cs typeface="+mn-cs"/>
              </a:rPr>
              <a:t>Stimulants</a:t>
            </a:r>
          </a:p>
          <a:p>
            <a:r>
              <a:rPr lang="en-US" sz="1200" kern="1200" dirty="0">
                <a:solidFill>
                  <a:schemeClr val="tx1"/>
                </a:solidFill>
                <a:effectLst/>
                <a:latin typeface="+mn-lt"/>
                <a:ea typeface="+mn-ea"/>
                <a:cs typeface="+mn-cs"/>
              </a:rPr>
              <a:t>4.64 (8.03)</a:t>
            </a:r>
          </a:p>
          <a:p>
            <a:r>
              <a:rPr lang="en-US" sz="1200" kern="1200" dirty="0">
                <a:solidFill>
                  <a:schemeClr val="tx1"/>
                </a:solidFill>
                <a:effectLst/>
                <a:latin typeface="+mn-lt"/>
                <a:ea typeface="+mn-ea"/>
                <a:cs typeface="+mn-cs"/>
              </a:rPr>
              <a:t>2 (1, 5)</a:t>
            </a:r>
          </a:p>
          <a:p>
            <a:r>
              <a:rPr lang="en-US" sz="1200" kern="1200" dirty="0">
                <a:solidFill>
                  <a:schemeClr val="tx1"/>
                </a:solidFill>
                <a:effectLst/>
                <a:latin typeface="+mn-lt"/>
                <a:ea typeface="+mn-ea"/>
                <a:cs typeface="+mn-cs"/>
              </a:rPr>
              <a:t>0, 100</a:t>
            </a:r>
          </a:p>
          <a:p>
            <a:r>
              <a:rPr lang="en-US" sz="1200" kern="1200" dirty="0">
                <a:solidFill>
                  <a:schemeClr val="tx1"/>
                </a:solidFill>
                <a:effectLst/>
                <a:latin typeface="+mn-lt"/>
                <a:ea typeface="+mn-ea"/>
                <a:cs typeface="+mn-cs"/>
              </a:rPr>
              <a:t>0.35</a:t>
            </a:r>
          </a:p>
          <a:p>
            <a:r>
              <a:rPr lang="en-US" sz="1200" kern="1200" dirty="0">
                <a:solidFill>
                  <a:schemeClr val="tx1"/>
                </a:solidFill>
                <a:effectLst/>
                <a:latin typeface="+mn-lt"/>
                <a:ea typeface="+mn-ea"/>
                <a:cs typeface="+mn-cs"/>
              </a:rPr>
              <a:t>0.725</a:t>
            </a:r>
          </a:p>
          <a:p>
            <a:r>
              <a:rPr lang="en-US" sz="1200" kern="1200" dirty="0">
                <a:solidFill>
                  <a:schemeClr val="tx1"/>
                </a:solidFill>
                <a:effectLst/>
                <a:latin typeface="+mn-lt"/>
                <a:ea typeface="+mn-ea"/>
                <a:cs typeface="+mn-cs"/>
              </a:rPr>
              <a:t>Other Drugs</a:t>
            </a:r>
          </a:p>
          <a:p>
            <a:r>
              <a:rPr lang="en-US" sz="1200" kern="1200" dirty="0">
                <a:solidFill>
                  <a:schemeClr val="tx1"/>
                </a:solidFill>
                <a:effectLst/>
                <a:latin typeface="+mn-lt"/>
                <a:ea typeface="+mn-ea"/>
                <a:cs typeface="+mn-cs"/>
              </a:rPr>
              <a:t>3.00 (4.01)</a:t>
            </a:r>
          </a:p>
          <a:p>
            <a:r>
              <a:rPr lang="en-US" sz="1200" kern="1200" dirty="0">
                <a:solidFill>
                  <a:schemeClr val="tx1"/>
                </a:solidFill>
                <a:effectLst/>
                <a:latin typeface="+mn-lt"/>
                <a:ea typeface="+mn-ea"/>
                <a:cs typeface="+mn-cs"/>
              </a:rPr>
              <a:t>1 (1, 6)</a:t>
            </a:r>
          </a:p>
          <a:p>
            <a:r>
              <a:rPr lang="en-US" sz="1200" kern="1200" dirty="0">
                <a:solidFill>
                  <a:schemeClr val="tx1"/>
                </a:solidFill>
                <a:effectLst/>
                <a:latin typeface="+mn-lt"/>
                <a:ea typeface="+mn-ea"/>
                <a:cs typeface="+mn-cs"/>
              </a:rPr>
              <a:t>0, 20</a:t>
            </a:r>
          </a:p>
          <a:p>
            <a:r>
              <a:rPr lang="en-US" sz="1200" kern="1200" dirty="0">
                <a:solidFill>
                  <a:schemeClr val="tx1"/>
                </a:solidFill>
                <a:effectLst/>
                <a:latin typeface="+mn-lt"/>
                <a:ea typeface="+mn-ea"/>
                <a:cs typeface="+mn-cs"/>
              </a:rPr>
              <a:t>-0.86</a:t>
            </a:r>
          </a:p>
          <a:p>
            <a:r>
              <a:rPr lang="en-US" sz="1200" kern="1200" dirty="0">
                <a:solidFill>
                  <a:schemeClr val="tx1"/>
                </a:solidFill>
                <a:effectLst/>
                <a:latin typeface="+mn-lt"/>
                <a:ea typeface="+mn-ea"/>
                <a:cs typeface="+mn-cs"/>
              </a:rPr>
              <a:t>0.392</a:t>
            </a:r>
          </a:p>
          <a:p>
            <a:r>
              <a:rPr lang="en-US" sz="1200" kern="1200" dirty="0">
                <a:solidFill>
                  <a:schemeClr val="tx1"/>
                </a:solidFill>
                <a:effectLst/>
                <a:latin typeface="+mn-lt"/>
                <a:ea typeface="+mn-ea"/>
                <a:cs typeface="+mn-cs"/>
              </a:rPr>
              <a:t>Depressive Disorder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90515AB-E175-4D4F-8CFE-1E18E3C3F320}" type="slidenum">
              <a:rPr lang="en-US" smtClean="0"/>
              <a:t>55</a:t>
            </a:fld>
            <a:endParaRPr lang="en-US"/>
          </a:p>
        </p:txBody>
      </p:sp>
    </p:spTree>
    <p:extLst>
      <p:ext uri="{BB962C8B-B14F-4D97-AF65-F5344CB8AC3E}">
        <p14:creationId xmlns:p14="http://schemas.microsoft.com/office/powerpoint/2010/main" val="1211638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0515AB-E175-4D4F-8CFE-1E18E3C3F320}" type="slidenum">
              <a:rPr lang="en-US" smtClean="0"/>
              <a:t>56</a:t>
            </a:fld>
            <a:endParaRPr lang="en-US"/>
          </a:p>
        </p:txBody>
      </p:sp>
    </p:spTree>
    <p:extLst>
      <p:ext uri="{BB962C8B-B14F-4D97-AF65-F5344CB8AC3E}">
        <p14:creationId xmlns:p14="http://schemas.microsoft.com/office/powerpoint/2010/main" val="1401643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conditions and diseases have a genetic component. Some disorders, such as sickle cell disease and cystic fibrosis, are caused by mutations in a single gene. SUD and addiction, and mental health conditions, in contrast, are “complex” disorders caused by interactions among genes/biology, environment, and lifestyle….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C0265-11FD-44A6-AE90-B471F25AF2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885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03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a:t>
            </a:r>
            <a:r>
              <a:rPr lang="en-US" dirty="0" err="1"/>
              <a:t>yrs</a:t>
            </a:r>
            <a:r>
              <a:rPr lang="en-US" dirty="0"/>
              <a:t> is too long to accrue QOL comparable to gen. pop. This may be due historically to acute treatment paradigm and lack of emphasis on “architectural planning” provision of “building materials” (recovery capital) and granting of “Building permits” . These may increase sense of personal agency and control over their lives and environment (and thereby possibly facilitate neurochemical changes that can decrease risk of relapse).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Symposia Draft</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D3BA0-9D77-47A0-8C5D-D493076C9D9D}" type="datetime1">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694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REF:</a:t>
            </a:r>
            <a:r>
              <a:rPr lang="en-US" sz="800" baseline="0" dirty="0">
                <a:solidFill>
                  <a:schemeClr val="bg1"/>
                </a:solidFill>
              </a:rPr>
              <a:t> </a:t>
            </a:r>
            <a:endParaRPr lang="en-US" sz="8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4807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REF:</a:t>
            </a:r>
            <a:r>
              <a:rPr lang="en-US" sz="800" baseline="0" dirty="0">
                <a:solidFill>
                  <a:schemeClr val="bg1"/>
                </a:solidFill>
              </a:rPr>
              <a:t> </a:t>
            </a:r>
            <a:endParaRPr lang="en-US" sz="8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9770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REF:</a:t>
            </a:r>
            <a:r>
              <a:rPr lang="en-US" sz="800" baseline="0" dirty="0">
                <a:solidFill>
                  <a:schemeClr val="bg1"/>
                </a:solidFill>
              </a:rPr>
              <a:t> </a:t>
            </a:r>
            <a:endParaRPr lang="en-US" sz="8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713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REF:</a:t>
            </a:r>
            <a:r>
              <a:rPr lang="en-US" sz="800" baseline="0" dirty="0">
                <a:solidFill>
                  <a:schemeClr val="bg1"/>
                </a:solidFill>
              </a:rPr>
              <a:t> </a:t>
            </a:r>
            <a:endParaRPr lang="en-US" sz="8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6735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**There were n</a:t>
            </a:r>
            <a:r>
              <a:rPr lang="en-US" sz="800" baseline="0" dirty="0">
                <a:solidFill>
                  <a:schemeClr val="bg1"/>
                </a:solidFill>
              </a:rPr>
              <a:t>o sig differences in time to smoking cessation between the 2006-2015 and 1996-2005 cohort**</a:t>
            </a:r>
            <a:endParaRPr lang="en-US" sz="8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7295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2536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4637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3070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Wang, P. S., Berglund, P., </a:t>
            </a:r>
            <a:r>
              <a:rPr lang="en-US" dirty="0" err="1"/>
              <a:t>Olfson</a:t>
            </a:r>
            <a:r>
              <a:rPr lang="en-US" dirty="0"/>
              <a:t>, M., </a:t>
            </a:r>
            <a:r>
              <a:rPr lang="en-US" dirty="0" err="1"/>
              <a:t>Pincus</a:t>
            </a:r>
            <a:r>
              <a:rPr lang="en-US" dirty="0"/>
              <a:t>, H. A., Wells, K. B., &amp; Kessler, R. C. (2005). Failure and delay in initial treatment contact after first onset of mental disorders in the National Comorbidity Survey Replication. </a:t>
            </a:r>
            <a:r>
              <a:rPr lang="en-US" i="1" dirty="0"/>
              <a:t>Arch Gen Psychiatry, 62</a:t>
            </a:r>
            <a:r>
              <a:rPr lang="en-US" dirty="0"/>
              <a:t>(6), 603-613. </a:t>
            </a:r>
            <a:r>
              <a:rPr lang="en-US" dirty="0" err="1"/>
              <a:t>doi</a:t>
            </a:r>
            <a:r>
              <a:rPr lang="en-US" dirty="0"/>
              <a:t>: 62/6/603 [</a:t>
            </a:r>
            <a:r>
              <a:rPr lang="en-US" dirty="0" err="1"/>
              <a:t>pii</a:t>
            </a:r>
            <a:r>
              <a:rPr lang="en-US" dirty="0"/>
              <a:t>]</a:t>
            </a:r>
          </a:p>
          <a:p>
            <a:r>
              <a:rPr lang="en-US" dirty="0"/>
              <a:t>10.1001/archpsyc.62.6.603</a:t>
            </a:r>
          </a:p>
          <a:p>
            <a:endParaRPr lang="en-US" dirty="0"/>
          </a:p>
          <a:p>
            <a:r>
              <a:rPr lang="en-US" dirty="0"/>
              <a:t>Dennis, M. L., Scott, C. K., Funk, R., &amp; Foss, M. A. (2005). The duration and correlates of addiction and treatment careers. </a:t>
            </a:r>
            <a:r>
              <a:rPr lang="en-US" i="1" dirty="0"/>
              <a:t>J </a:t>
            </a:r>
            <a:r>
              <a:rPr lang="en-US" i="1" dirty="0" err="1"/>
              <a:t>Subst</a:t>
            </a:r>
            <a:r>
              <a:rPr lang="en-US" i="1" dirty="0"/>
              <a:t> Abuse Treat, 28 </a:t>
            </a:r>
            <a:r>
              <a:rPr lang="en-US" i="1" dirty="0" err="1"/>
              <a:t>Suppl</a:t>
            </a:r>
            <a:r>
              <a:rPr lang="en-US" i="1" dirty="0"/>
              <a:t> 1</a:t>
            </a:r>
            <a:r>
              <a:rPr lang="en-US" dirty="0"/>
              <a:t>, S51-62. </a:t>
            </a:r>
            <a:r>
              <a:rPr lang="en-US" dirty="0" err="1"/>
              <a:t>doi</a:t>
            </a:r>
            <a:r>
              <a:rPr lang="en-US" dirty="0"/>
              <a:t>: S0740-5472(04)00138-2 [</a:t>
            </a:r>
            <a:r>
              <a:rPr lang="en-US" dirty="0" err="1"/>
              <a:t>pii</a:t>
            </a:r>
            <a:r>
              <a:rPr lang="en-US" dirty="0"/>
              <a:t>] 10.1016/j.jsat.2004.10.013</a:t>
            </a:r>
          </a:p>
          <a:p>
            <a:endParaRPr lang="en-US" dirty="0"/>
          </a:p>
          <a:p>
            <a:r>
              <a:rPr lang="en-US" dirty="0"/>
              <a:t>De Soto, C.B., O’Donnell, W.E., &amp; De Soto, J.L. (1989). Long-term recovery in alcoholics. </a:t>
            </a:r>
            <a:r>
              <a:rPr lang="en-US" i="1" dirty="0"/>
              <a:t>Alcoholism: Clinical</a:t>
            </a:r>
          </a:p>
          <a:p>
            <a:r>
              <a:rPr lang="en-US" i="1" dirty="0"/>
              <a:t>and Experimental Research</a:t>
            </a:r>
            <a:r>
              <a:rPr lang="en-US" dirty="0"/>
              <a:t>, </a:t>
            </a:r>
            <a:r>
              <a:rPr lang="en-US" i="1" dirty="0"/>
              <a:t>13</a:t>
            </a:r>
            <a:r>
              <a:rPr lang="en-US" dirty="0"/>
              <a:t>, 693-697. Vaillant, G. E. (1996). A long-term follow-up of male alcohol abuse.</a:t>
            </a:r>
          </a:p>
          <a:p>
            <a:r>
              <a:rPr lang="en-US" i="1" dirty="0"/>
              <a:t>Archives of General Psychiatry, 53</a:t>
            </a:r>
            <a:r>
              <a:rPr lang="en-US" dirty="0"/>
              <a:t>(3), 243-249. Nathan, P., &amp; </a:t>
            </a:r>
            <a:r>
              <a:rPr lang="en-US" dirty="0" err="1"/>
              <a:t>Skinstad</a:t>
            </a:r>
            <a:r>
              <a:rPr lang="en-US" dirty="0"/>
              <a:t>, A. (1987). Outcomes of treatment for</a:t>
            </a:r>
          </a:p>
          <a:p>
            <a:r>
              <a:rPr lang="en-US" dirty="0"/>
              <a:t>alcohol problems: Current methods, problems and results. </a:t>
            </a:r>
            <a:r>
              <a:rPr lang="en-US" i="1" dirty="0"/>
              <a:t>Journal of Consulting and Clinical Psychology</a:t>
            </a:r>
            <a:r>
              <a:rPr lang="en-US" dirty="0"/>
              <a:t>, </a:t>
            </a:r>
            <a:r>
              <a:rPr lang="en-US" i="1" dirty="0"/>
              <a:t>55</a:t>
            </a:r>
            <a:r>
              <a:rPr lang="en-US" dirty="0"/>
              <a:t>,</a:t>
            </a:r>
          </a:p>
          <a:p>
            <a:r>
              <a:rPr lang="en-US" dirty="0"/>
              <a:t>332-340. Dawson, D. A. (1996). Correlates of past-year status among treated and untreated persons with</a:t>
            </a:r>
          </a:p>
          <a:p>
            <a:r>
              <a:rPr lang="en-US" dirty="0"/>
              <a:t>former alcohol dependence: United States, 1992. </a:t>
            </a:r>
            <a:r>
              <a:rPr lang="en-US" i="1" dirty="0"/>
              <a:t>Alcoholism: Clinical and Experimental Research</a:t>
            </a:r>
            <a:r>
              <a:rPr lang="en-US" dirty="0"/>
              <a:t>, </a:t>
            </a:r>
            <a:r>
              <a:rPr lang="en-US" i="1" dirty="0"/>
              <a:t>20</a:t>
            </a:r>
            <a:r>
              <a:rPr lang="en-US" dirty="0"/>
              <a:t>(4),</a:t>
            </a:r>
          </a:p>
          <a:p>
            <a:r>
              <a:rPr lang="en-US" dirty="0"/>
              <a:t>771-779. </a:t>
            </a:r>
            <a:r>
              <a:rPr lang="en-US" dirty="0" err="1"/>
              <a:t>Jin</a:t>
            </a:r>
            <a:r>
              <a:rPr lang="en-US" dirty="0"/>
              <a:t>, H., Rourke, S. B., Patterson, T. L., Taylor, M. J., &amp; Grant, I. (1998). Predictors of relapse in</a:t>
            </a:r>
          </a:p>
          <a:p>
            <a:r>
              <a:rPr lang="en-US" dirty="0"/>
              <a:t>long-term abstinent alcoholics. </a:t>
            </a:r>
            <a:r>
              <a:rPr lang="en-US" i="1" dirty="0"/>
              <a:t>Journal of Studies on Alcohol, 59</a:t>
            </a:r>
            <a:r>
              <a:rPr lang="en-US" dirty="0"/>
              <a:t>, 640-646. Dennis, M. L., Foss, M. A., &amp;</a:t>
            </a:r>
          </a:p>
          <a:p>
            <a:r>
              <a:rPr lang="en-US" dirty="0"/>
              <a:t>Scott, C. K. (2007). An eight-year perspective on the relationship between the duration of abstinence and other</a:t>
            </a:r>
          </a:p>
          <a:p>
            <a:r>
              <a:rPr lang="en-US" dirty="0"/>
              <a:t>aspects of recovery. </a:t>
            </a:r>
            <a:r>
              <a:rPr lang="en-US" i="1" dirty="0"/>
              <a:t>Evaluation Review</a:t>
            </a:r>
            <a:r>
              <a:rPr lang="en-US" dirty="0"/>
              <a:t>, </a:t>
            </a:r>
            <a:r>
              <a:rPr lang="en-US" i="1" dirty="0"/>
              <a:t>31</a:t>
            </a:r>
            <a:r>
              <a:rPr lang="en-US" dirty="0"/>
              <a:t>(6), 585-612. </a:t>
            </a:r>
            <a:r>
              <a:rPr lang="en-US" dirty="0" err="1"/>
              <a:t>Schutte</a:t>
            </a:r>
            <a:r>
              <a:rPr lang="en-US" dirty="0"/>
              <a:t>, K., Byrne, F., Brennan, P., &amp; Moos, R.</a:t>
            </a:r>
          </a:p>
          <a:p>
            <a:r>
              <a:rPr lang="en-US" dirty="0"/>
              <a:t>(2001). Successful remission of late-life drinking problems: A 10-year follow-up. </a:t>
            </a:r>
            <a:r>
              <a:rPr lang="en-US" i="1" dirty="0"/>
              <a:t>Journal of Studies on</a:t>
            </a:r>
          </a:p>
          <a:p>
            <a:r>
              <a:rPr lang="en-US" i="1" dirty="0"/>
              <a:t>Alcohol 62, </a:t>
            </a:r>
            <a:r>
              <a:rPr lang="en-US" dirty="0"/>
              <a:t>322-334.</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32F35-FC42-4D40-811C-BA49578FFE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981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7044" rtl="0" eaLnBrk="1" fontAlgn="auto" latinLnBrk="0" hangingPunct="1">
              <a:lnSpc>
                <a:spcPct val="100000"/>
              </a:lnSpc>
              <a:spcBef>
                <a:spcPts val="0"/>
              </a:spcBef>
              <a:spcAft>
                <a:spcPts val="0"/>
              </a:spcAft>
              <a:buClrTx/>
              <a:buSzTx/>
              <a:buFontTx/>
              <a:buNone/>
              <a:tabLst/>
              <a:defRPr/>
            </a:pPr>
            <a:r>
              <a:rPr lang="en-US" sz="300" b="1" baseline="0" dirty="0"/>
              <a:t>We have known for a long time that there are functional and structural changes in the brain due to chronic exposure to substances like alcohol and other drugs; and it takes time for the brain to recalibrate and readjust for people entering recovery. People remain vulnerable to stressors and have a prolonged inability to experience normal levels of reward… </a:t>
            </a:r>
          </a:p>
          <a:p>
            <a:pPr marL="0" marR="0" indent="0" algn="l" defTabSz="97044" rtl="0" eaLnBrk="1" fontAlgn="auto" latinLnBrk="0" hangingPunct="1">
              <a:lnSpc>
                <a:spcPct val="100000"/>
              </a:lnSpc>
              <a:spcBef>
                <a:spcPts val="0"/>
              </a:spcBef>
              <a:spcAft>
                <a:spcPts val="0"/>
              </a:spcAft>
              <a:buClrTx/>
              <a:buSzTx/>
              <a:buFontTx/>
              <a:buNone/>
              <a:tabLst/>
              <a:defRPr/>
            </a:pPr>
            <a:endParaRPr lang="en-US" sz="300" baseline="0" dirty="0"/>
          </a:p>
          <a:p>
            <a:pPr marL="0" marR="0" indent="0" algn="l" defTabSz="97044" rtl="0" eaLnBrk="1" fontAlgn="auto" latinLnBrk="0" hangingPunct="1">
              <a:lnSpc>
                <a:spcPct val="100000"/>
              </a:lnSpc>
              <a:spcBef>
                <a:spcPts val="0"/>
              </a:spcBef>
              <a:spcAft>
                <a:spcPts val="0"/>
              </a:spcAft>
              <a:buClrTx/>
              <a:buSzTx/>
              <a:buFontTx/>
              <a:buNone/>
              <a:tabLst/>
              <a:defRPr/>
            </a:pPr>
            <a:r>
              <a:rPr lang="en-US" sz="300" baseline="0" dirty="0"/>
              <a:t>When people abstain – make it stressful to remain abstinent</a:t>
            </a:r>
          </a:p>
          <a:p>
            <a:pPr marL="0" marR="0" indent="0" algn="l" defTabSz="97044" rtl="0" eaLnBrk="1" fontAlgn="auto" latinLnBrk="0" hangingPunct="1">
              <a:lnSpc>
                <a:spcPct val="100000"/>
              </a:lnSpc>
              <a:spcBef>
                <a:spcPts val="0"/>
              </a:spcBef>
              <a:spcAft>
                <a:spcPts val="0"/>
              </a:spcAft>
              <a:buClrTx/>
              <a:buSzTx/>
              <a:buFontTx/>
              <a:buNone/>
              <a:tabLst/>
              <a:defRPr/>
            </a:pPr>
            <a:r>
              <a:rPr lang="en-US" sz="300" baseline="0" dirty="0"/>
              <a:t>Addiction is a disorder with complex interactions between biological and social variables.</a:t>
            </a:r>
          </a:p>
          <a:p>
            <a:pPr marL="0" marR="0" indent="0" algn="l" defTabSz="97044" rtl="0" eaLnBrk="1" fontAlgn="auto" latinLnBrk="0" hangingPunct="1">
              <a:lnSpc>
                <a:spcPct val="100000"/>
              </a:lnSpc>
              <a:spcBef>
                <a:spcPts val="0"/>
              </a:spcBef>
              <a:spcAft>
                <a:spcPts val="0"/>
              </a:spcAft>
              <a:buClrTx/>
              <a:buSzTx/>
              <a:buFontTx/>
              <a:buNone/>
              <a:tabLst/>
              <a:defRPr/>
            </a:pPr>
            <a:r>
              <a:rPr lang="en-US" sz="300" baseline="0" dirty="0"/>
              <a:t>One of the reasons why these recovery support services have grown is because we know that substance use has profound effects on the brain, which can be very stressful.</a:t>
            </a:r>
            <a:endParaRPr lang="en-US" sz="300" dirty="0"/>
          </a:p>
          <a:p>
            <a:pPr marL="0" marR="0" indent="0" algn="l" defTabSz="97044" rtl="0" eaLnBrk="1" fontAlgn="auto" latinLnBrk="0" hangingPunct="1">
              <a:lnSpc>
                <a:spcPct val="100000"/>
              </a:lnSpc>
              <a:spcBef>
                <a:spcPts val="0"/>
              </a:spcBef>
              <a:spcAft>
                <a:spcPts val="0"/>
              </a:spcAft>
              <a:buClrTx/>
              <a:buSzTx/>
              <a:buFontTx/>
              <a:buNone/>
              <a:tabLst/>
              <a:defRPr/>
            </a:pPr>
            <a:r>
              <a:rPr lang="en-US" sz="300" dirty="0"/>
              <a:t>These areas contain multiple brain circuits</a:t>
            </a:r>
            <a:r>
              <a:rPr lang="en-US" sz="300" baseline="0" dirty="0"/>
              <a:t> involved in drug use and addiction, which underlie feelings of reward (</a:t>
            </a:r>
            <a:r>
              <a:rPr lang="en-US" sz="300" baseline="0" dirty="0" err="1"/>
              <a:t>NAc</a:t>
            </a:r>
            <a:r>
              <a:rPr lang="en-US" sz="300" baseline="0" dirty="0"/>
              <a:t> and VP), learning and memory (</a:t>
            </a:r>
            <a:r>
              <a:rPr lang="en-US" sz="300" baseline="0" dirty="0" err="1"/>
              <a:t>amygdala</a:t>
            </a:r>
            <a:r>
              <a:rPr lang="en-US" sz="300" baseline="0" dirty="0"/>
              <a:t> and hippocampus), motivation and drive (OFC and SCC), and inhibitory control (PFC and ACG). These circuits work together and change with experience. During addiction, the enhanced value of the substance in the reward, motivation, and memory circuits overcomes the inhibitory control exerted by the PFC, favoring a positive feedback loop initiated by consumption of the drug and perpetuated by enhanced activation of motivation/drive and memory circuits.</a:t>
            </a:r>
            <a:endParaRPr lang="en-US" sz="300" dirty="0"/>
          </a:p>
          <a:p>
            <a:pPr marL="0" marR="0" indent="0" algn="l" defTabSz="97044" rtl="0" eaLnBrk="1" fontAlgn="auto" latinLnBrk="0" hangingPunct="1">
              <a:lnSpc>
                <a:spcPct val="100000"/>
              </a:lnSpc>
              <a:spcBef>
                <a:spcPts val="0"/>
              </a:spcBef>
              <a:spcAft>
                <a:spcPts val="0"/>
              </a:spcAft>
              <a:buClrTx/>
              <a:buSzTx/>
              <a:buFontTx/>
              <a:buNone/>
              <a:tabLst/>
              <a:defRPr/>
            </a:pPr>
            <a:r>
              <a:rPr lang="en-US" sz="300" dirty="0"/>
              <a:t>Treatments can be “bottom up” (limbic system; e.g., medications) or, “top down” psychosocial treatments (e.g., CBT, 12-step)</a:t>
            </a:r>
            <a:endParaRPr lang="en-US" sz="800" b="1"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Symposia Draft</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69A19-5E99-4C87-97D1-5F6F01DF2559}"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032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Structurally,</a:t>
            </a:r>
            <a:r>
              <a:rPr lang="en-US" b="1" baseline="0" dirty="0"/>
              <a:t> we see dramatic changes in the brain. On the right we see here the brain of an alcohol addicted person; on the left, a moderate drinker. Now, as a trained scientist I know that the hole on the right is bigger than the hole on the left. Also, what we scientists call “the brain’s wobbly bits” are also substantially smaller. </a:t>
            </a:r>
            <a:r>
              <a:rPr lang="en-US" b="1" baseline="0" dirty="0" err="1"/>
              <a:t>THe</a:t>
            </a:r>
            <a:r>
              <a:rPr lang="en-US" b="1" baseline="0" dirty="0"/>
              <a:t> point here is, that you don’t have to look very long or hard to see how radically the brain is affected; this helps us understand what we observe when an organism with the </a:t>
            </a:r>
            <a:r>
              <a:rPr lang="en-US" b="1" baseline="0" dirty="0" err="1"/>
              <a:t>propesnsity</a:t>
            </a:r>
            <a:r>
              <a:rPr lang="en-US" b="1" baseline="0" dirty="0"/>
              <a:t> for approximately 80yrs or so of life, self-</a:t>
            </a:r>
            <a:r>
              <a:rPr lang="en-US" b="1" baseline="0" dirty="0" err="1"/>
              <a:t>desctructs</a:t>
            </a:r>
            <a:r>
              <a:rPr lang="en-US" b="1" baseline="0" dirty="0"/>
              <a:t>, malfunctions, poisoning itself to death prematurely by approx. 30yrs on </a:t>
            </a:r>
            <a:r>
              <a:rPr lang="en-US" b="1" baseline="0" dirty="0" err="1"/>
              <a:t>avg</a:t>
            </a:r>
            <a:r>
              <a:rPr lang="en-US" b="1" baseline="0" dirty="0"/>
              <a:t>…  So, people remain vulnerable to stressors for quite a while post-abstinence … in fact we know that stress is one of the main precursors to relapse early following cessation… </a:t>
            </a:r>
            <a:endParaRPr lang="en-US" b="1"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Symposia Draft</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D3D6A-72D6-4999-99FA-AC4D55127AB1}"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210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notion of stress,</a:t>
            </a:r>
            <a:r>
              <a:rPr lang="en-US" baseline="0" dirty="0"/>
              <a:t> exhaustion, illness, and death has been studied since </a:t>
            </a:r>
            <a:r>
              <a:rPr lang="en-US" baseline="0" dirty="0" err="1"/>
              <a:t>Selye</a:t>
            </a:r>
            <a:r>
              <a:rPr lang="en-US" baseline="0" dirty="0"/>
              <a:t> in the ‘50s …. Organisms attempting to resist become exhausted without inputs…. RSS can provide inputs…. Ideally in the communities in which people operate… </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Symposia Draft</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E9371B-6BA2-44C9-A435-015EF221553E}"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738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5235" rtl="0" eaLnBrk="1" fontAlgn="auto" latinLnBrk="0" hangingPunct="1">
              <a:lnSpc>
                <a:spcPct val="100000"/>
              </a:lnSpc>
              <a:spcBef>
                <a:spcPts val="0"/>
              </a:spcBef>
              <a:spcAft>
                <a:spcPts val="0"/>
              </a:spcAft>
              <a:buClrTx/>
              <a:buSzTx/>
              <a:buFontTx/>
              <a:buNone/>
              <a:tabLst/>
              <a:defRPr/>
            </a:pPr>
            <a:r>
              <a:rPr lang="en-US" b="1" baseline="0" dirty="0"/>
              <a:t>These changes in the brain can lead to </a:t>
            </a:r>
            <a:r>
              <a:rPr lang="en-US" b="1" dirty="0"/>
              <a:t>increased hypersensitivity to stress</a:t>
            </a:r>
            <a:r>
              <a:rPr lang="en-US" b="1" baseline="0" dirty="0"/>
              <a:t> early in recovery. We sometimes call these protracted or post-acute withdrawal effects, during which time there is a lowered ability to experience normal pleasures and increased activity in certain stress hormones. This makes it very difficult to adjust to abstinence and remission and cope with the demands of recovery early on.</a:t>
            </a:r>
          </a:p>
          <a:p>
            <a:endParaRPr lang="en-US" dirty="0"/>
          </a:p>
          <a:p>
            <a:r>
              <a:rPr lang="en-US" dirty="0"/>
              <a:t>People are at heightened sensitivity to stress early</a:t>
            </a:r>
            <a:r>
              <a:rPr lang="en-US" baseline="0" dirty="0"/>
              <a:t> in recovery, in the first year or two.  </a:t>
            </a:r>
            <a:endParaRPr lang="en-US" dirty="0"/>
          </a:p>
          <a:p>
            <a:r>
              <a:rPr lang="en-US" dirty="0"/>
              <a:t>Substance</a:t>
            </a:r>
            <a:r>
              <a:rPr lang="en-US" baseline="0" dirty="0"/>
              <a:t> use</a:t>
            </a:r>
            <a:r>
              <a:rPr lang="en-US" dirty="0"/>
              <a:t> has effects at multiple biological and environmental (social) levels</a:t>
            </a:r>
          </a:p>
          <a:p>
            <a:r>
              <a:rPr lang="en-US" dirty="0"/>
              <a:t>Characterized by physiological changes in the central nervous system, as well as psychological and social ones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24CA2-0D69-4A19-9181-7A598C49870E}"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10/31/2019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Symposia Draft</a:t>
            </a:r>
          </a:p>
        </p:txBody>
      </p:sp>
    </p:spTree>
    <p:extLst>
      <p:ext uri="{BB962C8B-B14F-4D97-AF65-F5344CB8AC3E}">
        <p14:creationId xmlns:p14="http://schemas.microsoft.com/office/powerpoint/2010/main" val="1852503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entury Gothic" panose="020B0502020202020204" pitchFamily="34" charset="0"/>
              </a:rPr>
              <a:t>JK NOTES: </a:t>
            </a:r>
          </a:p>
          <a:p>
            <a:r>
              <a:rPr lang="en-US" sz="1200" b="1" dirty="0">
                <a:latin typeface="Century Gothic" panose="020B0502020202020204" pitchFamily="34" charset="0"/>
              </a:rPr>
              <a:t>Psychological epigenetic dynamic systems perspective </a:t>
            </a:r>
          </a:p>
          <a:p>
            <a:r>
              <a:rPr lang="en-US" sz="1200" b="1" i="1" dirty="0">
                <a:latin typeface="Century Gothic" panose="020B0502020202020204" pitchFamily="34" charset="0"/>
              </a:rPr>
              <a:t>(Gilbert Gottlieb)</a:t>
            </a:r>
          </a:p>
          <a:p>
            <a:endParaRPr lang="en-US" sz="1200" b="1" i="1" dirty="0">
              <a:latin typeface="Century Gothic" panose="020B0502020202020204" pitchFamily="34" charset="0"/>
            </a:endParaRPr>
          </a:p>
          <a:p>
            <a:r>
              <a:rPr lang="en-US" sz="1200" b="1" dirty="0">
                <a:latin typeface="Century Gothic" panose="020B0502020202020204" pitchFamily="34" charset="0"/>
              </a:rPr>
              <a:t>Social Information- Processing Model </a:t>
            </a:r>
          </a:p>
          <a:p>
            <a:r>
              <a:rPr lang="en-US" sz="1200" b="1" i="1" dirty="0">
                <a:latin typeface="Century Gothic" panose="020B0502020202020204" pitchFamily="34" charset="0"/>
              </a:rPr>
              <a:t>(Ken Dodge) </a:t>
            </a:r>
          </a:p>
          <a:p>
            <a:pPr marL="171450" indent="-171450">
              <a:buFont typeface="Arial" panose="020B0604020202020204" pitchFamily="34" charset="0"/>
              <a:buChar char="•"/>
            </a:pPr>
            <a:r>
              <a:rPr lang="en-US" sz="1200" b="1" i="1" dirty="0">
                <a:latin typeface="Century Gothic" panose="020B0502020202020204" pitchFamily="34" charset="0"/>
              </a:rPr>
              <a:t>Encoding </a:t>
            </a:r>
          </a:p>
          <a:p>
            <a:pPr marL="171450" indent="-171450">
              <a:buFont typeface="Arial" panose="020B0604020202020204" pitchFamily="34" charset="0"/>
              <a:buChar char="•"/>
            </a:pPr>
            <a:r>
              <a:rPr lang="en-US" sz="1200" b="1" i="1" dirty="0">
                <a:latin typeface="Century Gothic" panose="020B0502020202020204" pitchFamily="34" charset="0"/>
              </a:rPr>
              <a:t>Mental representation </a:t>
            </a:r>
          </a:p>
          <a:p>
            <a:pPr marL="171450" indent="-171450">
              <a:buFont typeface="Arial" panose="020B0604020202020204" pitchFamily="34" charset="0"/>
              <a:buChar char="•"/>
            </a:pPr>
            <a:r>
              <a:rPr lang="en-US" sz="1200" b="1" i="1" dirty="0">
                <a:latin typeface="Century Gothic" panose="020B0502020202020204" pitchFamily="34" charset="0"/>
              </a:rPr>
              <a:t>Response Accessing </a:t>
            </a:r>
          </a:p>
          <a:p>
            <a:pPr marL="171450" indent="-171450">
              <a:buFont typeface="Arial" panose="020B0604020202020204" pitchFamily="34" charset="0"/>
              <a:buChar char="•"/>
            </a:pPr>
            <a:r>
              <a:rPr lang="en-US" sz="1200" b="1" i="1" dirty="0">
                <a:latin typeface="Century Gothic" panose="020B0502020202020204" pitchFamily="34" charset="0"/>
              </a:rPr>
              <a:t>Evaluation </a:t>
            </a:r>
          </a:p>
          <a:p>
            <a:pPr marL="171450" indent="-171450">
              <a:buFont typeface="Arial" panose="020B0604020202020204" pitchFamily="34" charset="0"/>
              <a:buChar char="•"/>
            </a:pPr>
            <a:r>
              <a:rPr lang="en-US" sz="1200" b="1" i="1" dirty="0">
                <a:latin typeface="Century Gothic" panose="020B0502020202020204" pitchFamily="34" charset="0"/>
              </a:rPr>
              <a:t>Enactment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679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064200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0392688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 y="1797678"/>
            <a:ext cx="12191997" cy="4220985"/>
          </a:xfrm>
          <a:prstGeom prst="rect">
            <a:avLst/>
          </a:prstGeom>
          <a:solidFill>
            <a:srgbClr val="DEEBE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solidFill>
                  <a:srgbClr val="E87124"/>
                </a:solidFill>
              </a:ln>
            </a:endParaRPr>
          </a:p>
        </p:txBody>
      </p:sp>
      <p:pic>
        <p:nvPicPr>
          <p:cNvPr id="6" name="Picture 5"/>
          <p:cNvPicPr>
            <a:picLocks noChangeAspect="1"/>
          </p:cNvPicPr>
          <p:nvPr userDrawn="1"/>
        </p:nvPicPr>
        <p:blipFill>
          <a:blip r:embed="rId2"/>
          <a:stretch>
            <a:fillRect/>
          </a:stretch>
        </p:blipFill>
        <p:spPr>
          <a:xfrm>
            <a:off x="10902161" y="6104044"/>
            <a:ext cx="991528" cy="427851"/>
          </a:xfrm>
          <a:prstGeom prst="rect">
            <a:avLst/>
          </a:prstGeom>
        </p:spPr>
      </p:pic>
      <p:sp>
        <p:nvSpPr>
          <p:cNvPr id="14" name="Rectangle 13"/>
          <p:cNvSpPr/>
          <p:nvPr userDrawn="1"/>
        </p:nvSpPr>
        <p:spPr>
          <a:xfrm>
            <a:off x="1" y="6632222"/>
            <a:ext cx="12192000" cy="225778"/>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p:cNvSpPr>
            <a:spLocks noGrp="1"/>
          </p:cNvSpPr>
          <p:nvPr>
            <p:ph type="body" sz="quarter" idx="12"/>
          </p:nvPr>
        </p:nvSpPr>
        <p:spPr>
          <a:xfrm>
            <a:off x="588433" y="1963738"/>
            <a:ext cx="11100227" cy="3967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2" y="201633"/>
            <a:ext cx="12191999" cy="881831"/>
          </a:xfrm>
        </p:spPr>
        <p:txBody>
          <a:bodyPr/>
          <a:lstStyle>
            <a:lvl1pPr algn="ctr">
              <a:defRPr baseline="0"/>
            </a:lvl1pPr>
          </a:lstStyle>
          <a:p>
            <a:r>
              <a:rPr lang="en-US" dirty="0"/>
              <a:t>INSERT TEXT HERE</a:t>
            </a:r>
          </a:p>
        </p:txBody>
      </p:sp>
      <p:sp>
        <p:nvSpPr>
          <p:cNvPr id="9" name="Text Placeholder 8"/>
          <p:cNvSpPr>
            <a:spLocks noGrp="1"/>
          </p:cNvSpPr>
          <p:nvPr>
            <p:ph type="body" sz="quarter" idx="13" hasCustomPrompt="1"/>
          </p:nvPr>
        </p:nvSpPr>
        <p:spPr>
          <a:xfrm>
            <a:off x="3" y="1174177"/>
            <a:ext cx="12191999" cy="365125"/>
          </a:xfrm>
        </p:spPr>
        <p:txBody>
          <a:bodyPr/>
          <a:lstStyle/>
          <a:p>
            <a:pPr lvl="3"/>
            <a:r>
              <a:rPr lang="en-US" dirty="0"/>
              <a:t>Fourth level</a:t>
            </a:r>
          </a:p>
        </p:txBody>
      </p:sp>
      <p:sp>
        <p:nvSpPr>
          <p:cNvPr id="5" name="Content Placeholder 4"/>
          <p:cNvSpPr>
            <a:spLocks noGrp="1"/>
          </p:cNvSpPr>
          <p:nvPr>
            <p:ph sz="quarter" idx="14"/>
          </p:nvPr>
        </p:nvSpPr>
        <p:spPr>
          <a:xfrm>
            <a:off x="416985" y="5280944"/>
            <a:ext cx="3754967" cy="1250950"/>
          </a:xfrm>
          <a:solidFill>
            <a:srgbClr val="EED644"/>
          </a:soli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26931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Rectangle 9"/>
          <p:cNvSpPr/>
          <p:nvPr userDrawn="1"/>
        </p:nvSpPr>
        <p:spPr>
          <a:xfrm>
            <a:off x="1" y="6448926"/>
            <a:ext cx="12192000" cy="409074"/>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1" y="192948"/>
            <a:ext cx="7986320" cy="1008055"/>
          </a:xfrm>
          <a:prstGeom prst="rect">
            <a:avLst/>
          </a:prstGeom>
          <a:solidFill>
            <a:srgbClr val="006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7986319" y="192947"/>
            <a:ext cx="4205683" cy="1008056"/>
          </a:xfrm>
          <a:prstGeom prst="rect">
            <a:avLst/>
          </a:prstGeom>
          <a:solidFill>
            <a:srgbClr val="DE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5"/>
          <p:cNvSpPr>
            <a:spLocks noGrp="1"/>
          </p:cNvSpPr>
          <p:nvPr>
            <p:ph type="pic" sz="quarter" idx="10" hasCustomPrompt="1"/>
          </p:nvPr>
        </p:nvSpPr>
        <p:spPr>
          <a:xfrm>
            <a:off x="6477805" y="1445089"/>
            <a:ext cx="5441240" cy="4846529"/>
          </a:xfrm>
        </p:spPr>
        <p:txBody>
          <a:bodyPr>
            <a:normAutofit/>
          </a:bodyPr>
          <a:lstStyle>
            <a:lvl1pPr marL="0" indent="0">
              <a:buNone/>
              <a:defRPr sz="2400"/>
            </a:lvl1pPr>
          </a:lstStyle>
          <a:p>
            <a:r>
              <a:rPr lang="en-US" dirty="0"/>
              <a:t>INSERT PAPER ABSTRACT (PIC)</a:t>
            </a:r>
          </a:p>
        </p:txBody>
      </p:sp>
      <p:sp>
        <p:nvSpPr>
          <p:cNvPr id="4" name="Title 3"/>
          <p:cNvSpPr>
            <a:spLocks noGrp="1"/>
          </p:cNvSpPr>
          <p:nvPr>
            <p:ph type="title" hasCustomPrompt="1"/>
          </p:nvPr>
        </p:nvSpPr>
        <p:spPr>
          <a:xfrm>
            <a:off x="167218" y="192948"/>
            <a:ext cx="7819101" cy="1008055"/>
          </a:xfrm>
        </p:spPr>
        <p:txBody>
          <a:bodyPr>
            <a:normAutofit/>
          </a:bodyPr>
          <a:lstStyle>
            <a:lvl1pPr algn="l">
              <a:defRPr lang="en-US" sz="3200" b="0" i="0" kern="1200" baseline="0" smtClean="0">
                <a:solidFill>
                  <a:schemeClr val="tx1"/>
                </a:solidFill>
                <a:effectLst/>
              </a:defRPr>
            </a:lvl1pPr>
          </a:lstStyle>
          <a:p>
            <a:pPr algn="l"/>
            <a:r>
              <a:rPr lang="en-US" sz="4000" b="0" i="0" kern="1200" dirty="0">
                <a:solidFill>
                  <a:schemeClr val="tx1"/>
                </a:solidFill>
                <a:effectLst/>
                <a:latin typeface="+mn-lt"/>
                <a:ea typeface="+mn-ea"/>
                <a:cs typeface="+mn-cs"/>
              </a:rPr>
              <a:t>Insert</a:t>
            </a:r>
            <a:r>
              <a:rPr lang="en-US" sz="4000" b="0" i="0" kern="1200" baseline="0" dirty="0">
                <a:solidFill>
                  <a:schemeClr val="tx1"/>
                </a:solidFill>
                <a:effectLst/>
                <a:latin typeface="+mn-lt"/>
                <a:ea typeface="+mn-ea"/>
                <a:cs typeface="+mn-cs"/>
              </a:rPr>
              <a:t> text here</a:t>
            </a:r>
            <a:endParaRPr lang="en-US" sz="4000" dirty="0"/>
          </a:p>
        </p:txBody>
      </p:sp>
      <p:sp>
        <p:nvSpPr>
          <p:cNvPr id="7" name="Text Placeholder 6"/>
          <p:cNvSpPr>
            <a:spLocks noGrp="1"/>
          </p:cNvSpPr>
          <p:nvPr>
            <p:ph type="body" sz="quarter" idx="11" hasCustomPrompt="1"/>
          </p:nvPr>
        </p:nvSpPr>
        <p:spPr>
          <a:xfrm>
            <a:off x="167217" y="1445089"/>
            <a:ext cx="5983816" cy="4846529"/>
          </a:xfrm>
        </p:spPr>
        <p:txBody>
          <a:bodyPr/>
          <a:lstStyle>
            <a:lvl1pPr>
              <a:defRPr baseline="0"/>
            </a:lvl1pPr>
          </a:lstStyle>
          <a:p>
            <a:pPr lvl="0"/>
            <a:r>
              <a:rPr lang="en-US" dirty="0"/>
              <a:t>Insert Text Here</a:t>
            </a:r>
          </a:p>
        </p:txBody>
      </p:sp>
      <p:sp>
        <p:nvSpPr>
          <p:cNvPr id="3" name="Text Placeholder 2"/>
          <p:cNvSpPr>
            <a:spLocks noGrp="1"/>
          </p:cNvSpPr>
          <p:nvPr>
            <p:ph type="body" sz="quarter" idx="12" hasCustomPrompt="1"/>
          </p:nvPr>
        </p:nvSpPr>
        <p:spPr>
          <a:xfrm>
            <a:off x="167218" y="6532564"/>
            <a:ext cx="11880849" cy="217487"/>
          </a:xfrm>
        </p:spPr>
        <p:txBody>
          <a:bodyPr>
            <a:noAutofit/>
          </a:bodyPr>
          <a:lstStyle>
            <a:lvl1pPr marL="0" indent="0">
              <a:buNone/>
              <a:defRPr sz="1000"/>
            </a:lvl1pPr>
          </a:lstStyle>
          <a:p>
            <a:pPr lvl="0"/>
            <a:r>
              <a:rPr lang="en-US" dirty="0"/>
              <a:t>Add Reference</a:t>
            </a:r>
          </a:p>
        </p:txBody>
      </p:sp>
    </p:spTree>
    <p:extLst>
      <p:ext uri="{BB962C8B-B14F-4D97-AF65-F5344CB8AC3E}">
        <p14:creationId xmlns:p14="http://schemas.microsoft.com/office/powerpoint/2010/main" val="16742306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1" name="Rectangle 10"/>
          <p:cNvSpPr/>
          <p:nvPr userDrawn="1"/>
        </p:nvSpPr>
        <p:spPr>
          <a:xfrm>
            <a:off x="-1" y="192948"/>
            <a:ext cx="7986320" cy="1008055"/>
          </a:xfrm>
          <a:prstGeom prst="rect">
            <a:avLst/>
          </a:prstGeom>
          <a:solidFill>
            <a:srgbClr val="006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7986319" y="192947"/>
            <a:ext cx="4205683" cy="1008056"/>
          </a:xfrm>
          <a:prstGeom prst="rect">
            <a:avLst/>
          </a:prstGeom>
          <a:solidFill>
            <a:srgbClr val="DE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3"/>
          <p:cNvSpPr>
            <a:spLocks noGrp="1"/>
          </p:cNvSpPr>
          <p:nvPr>
            <p:ph type="title" hasCustomPrompt="1"/>
          </p:nvPr>
        </p:nvSpPr>
        <p:spPr>
          <a:xfrm>
            <a:off x="167218" y="192948"/>
            <a:ext cx="7819101" cy="1008055"/>
          </a:xfrm>
        </p:spPr>
        <p:txBody>
          <a:bodyPr>
            <a:normAutofit/>
          </a:bodyPr>
          <a:lstStyle>
            <a:lvl1pPr algn="l">
              <a:defRPr lang="en-US" sz="3200" b="0" i="0" kern="1200" baseline="0" smtClean="0">
                <a:solidFill>
                  <a:schemeClr val="tx1"/>
                </a:solidFill>
                <a:effectLst/>
              </a:defRPr>
            </a:lvl1pPr>
          </a:lstStyle>
          <a:p>
            <a:pPr algn="l"/>
            <a:r>
              <a:rPr lang="en-US" sz="4000" b="0" i="0" kern="1200" dirty="0">
                <a:solidFill>
                  <a:schemeClr val="tx1"/>
                </a:solidFill>
                <a:effectLst/>
                <a:latin typeface="+mn-lt"/>
                <a:ea typeface="+mn-ea"/>
                <a:cs typeface="+mn-cs"/>
              </a:rPr>
              <a:t>Insert</a:t>
            </a:r>
            <a:r>
              <a:rPr lang="en-US" sz="4000" b="0" i="0" kern="1200" baseline="0" dirty="0">
                <a:solidFill>
                  <a:schemeClr val="tx1"/>
                </a:solidFill>
                <a:effectLst/>
                <a:latin typeface="+mn-lt"/>
                <a:ea typeface="+mn-ea"/>
                <a:cs typeface="+mn-cs"/>
              </a:rPr>
              <a:t> text here</a:t>
            </a:r>
            <a:endParaRPr lang="en-US" sz="4000" dirty="0"/>
          </a:p>
        </p:txBody>
      </p:sp>
      <p:sp>
        <p:nvSpPr>
          <p:cNvPr id="7" name="Text Placeholder 6"/>
          <p:cNvSpPr>
            <a:spLocks noGrp="1"/>
          </p:cNvSpPr>
          <p:nvPr>
            <p:ph type="body" sz="quarter" idx="11" hasCustomPrompt="1"/>
          </p:nvPr>
        </p:nvSpPr>
        <p:spPr>
          <a:xfrm>
            <a:off x="167217" y="1445089"/>
            <a:ext cx="5983816" cy="4846529"/>
          </a:xfrm>
        </p:spPr>
        <p:txBody>
          <a:bodyPr/>
          <a:lstStyle>
            <a:lvl1pPr>
              <a:defRPr baseline="0"/>
            </a:lvl1pPr>
          </a:lstStyle>
          <a:p>
            <a:pPr lvl="0"/>
            <a:r>
              <a:rPr lang="en-US" dirty="0"/>
              <a:t>Insert Text Here</a:t>
            </a:r>
          </a:p>
        </p:txBody>
      </p:sp>
      <p:sp>
        <p:nvSpPr>
          <p:cNvPr id="3" name="Content Placeholder 2"/>
          <p:cNvSpPr>
            <a:spLocks noGrp="1"/>
          </p:cNvSpPr>
          <p:nvPr>
            <p:ph sz="quarter" idx="12"/>
          </p:nvPr>
        </p:nvSpPr>
        <p:spPr>
          <a:xfrm>
            <a:off x="7283451" y="1582987"/>
            <a:ext cx="4330700" cy="2333625"/>
          </a:xfrm>
          <a:solidFill>
            <a:srgbClr val="EED644"/>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stretch>
            <a:fillRect/>
          </a:stretch>
        </p:blipFill>
        <p:spPr>
          <a:xfrm>
            <a:off x="11056539" y="5890118"/>
            <a:ext cx="991528" cy="427851"/>
          </a:xfrm>
          <a:prstGeom prst="rect">
            <a:avLst/>
          </a:prstGeom>
        </p:spPr>
      </p:pic>
      <p:sp>
        <p:nvSpPr>
          <p:cNvPr id="13" name="Rectangle 12"/>
          <p:cNvSpPr/>
          <p:nvPr userDrawn="1"/>
        </p:nvSpPr>
        <p:spPr>
          <a:xfrm>
            <a:off x="1" y="6448926"/>
            <a:ext cx="12192000" cy="409074"/>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2"/>
          <p:cNvSpPr>
            <a:spLocks noGrp="1"/>
          </p:cNvSpPr>
          <p:nvPr>
            <p:ph type="body" sz="quarter" idx="13" hasCustomPrompt="1"/>
          </p:nvPr>
        </p:nvSpPr>
        <p:spPr>
          <a:xfrm>
            <a:off x="167218" y="6532564"/>
            <a:ext cx="11880849" cy="217487"/>
          </a:xfrm>
        </p:spPr>
        <p:txBody>
          <a:bodyPr>
            <a:noAutofit/>
          </a:bodyPr>
          <a:lstStyle>
            <a:lvl1pPr marL="0" indent="0">
              <a:buNone/>
              <a:defRPr sz="1000"/>
            </a:lvl1pPr>
          </a:lstStyle>
          <a:p>
            <a:pPr lvl="0"/>
            <a:r>
              <a:rPr lang="en-US" dirty="0"/>
              <a:t>Add Reference</a:t>
            </a:r>
          </a:p>
        </p:txBody>
      </p:sp>
    </p:spTree>
    <p:extLst>
      <p:ext uri="{BB962C8B-B14F-4D97-AF65-F5344CB8AC3E}">
        <p14:creationId xmlns:p14="http://schemas.microsoft.com/office/powerpoint/2010/main" val="1109793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1" name="Rectangle 10"/>
          <p:cNvSpPr/>
          <p:nvPr userDrawn="1"/>
        </p:nvSpPr>
        <p:spPr>
          <a:xfrm>
            <a:off x="-1" y="192948"/>
            <a:ext cx="7986320" cy="1008055"/>
          </a:xfrm>
          <a:prstGeom prst="rect">
            <a:avLst/>
          </a:prstGeom>
          <a:solidFill>
            <a:srgbClr val="006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7986319" y="192947"/>
            <a:ext cx="4205683" cy="1008056"/>
          </a:xfrm>
          <a:prstGeom prst="rect">
            <a:avLst/>
          </a:prstGeom>
          <a:solidFill>
            <a:srgbClr val="DE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3"/>
          <p:cNvSpPr>
            <a:spLocks noGrp="1"/>
          </p:cNvSpPr>
          <p:nvPr>
            <p:ph type="title" hasCustomPrompt="1"/>
          </p:nvPr>
        </p:nvSpPr>
        <p:spPr>
          <a:xfrm>
            <a:off x="167218" y="192948"/>
            <a:ext cx="7819101" cy="1008055"/>
          </a:xfrm>
        </p:spPr>
        <p:txBody>
          <a:bodyPr>
            <a:normAutofit/>
          </a:bodyPr>
          <a:lstStyle>
            <a:lvl1pPr algn="l">
              <a:defRPr lang="en-US" sz="3200" b="0" i="0" kern="1200" baseline="0" smtClean="0">
                <a:solidFill>
                  <a:schemeClr val="tx1"/>
                </a:solidFill>
                <a:effectLst/>
              </a:defRPr>
            </a:lvl1pPr>
          </a:lstStyle>
          <a:p>
            <a:pPr algn="l"/>
            <a:r>
              <a:rPr lang="en-US" sz="4000" b="0" i="0" kern="1200" dirty="0">
                <a:solidFill>
                  <a:schemeClr val="tx1"/>
                </a:solidFill>
                <a:effectLst/>
                <a:latin typeface="+mn-lt"/>
                <a:ea typeface="+mn-ea"/>
                <a:cs typeface="+mn-cs"/>
              </a:rPr>
              <a:t>Insert</a:t>
            </a:r>
            <a:r>
              <a:rPr lang="en-US" sz="4000" b="0" i="0" kern="1200" baseline="0" dirty="0">
                <a:solidFill>
                  <a:schemeClr val="tx1"/>
                </a:solidFill>
                <a:effectLst/>
                <a:latin typeface="+mn-lt"/>
                <a:ea typeface="+mn-ea"/>
                <a:cs typeface="+mn-cs"/>
              </a:rPr>
              <a:t> text here</a:t>
            </a:r>
            <a:endParaRPr lang="en-US" sz="4000" dirty="0"/>
          </a:p>
        </p:txBody>
      </p:sp>
      <p:sp>
        <p:nvSpPr>
          <p:cNvPr id="3" name="Content Placeholder 2"/>
          <p:cNvSpPr>
            <a:spLocks noGrp="1"/>
          </p:cNvSpPr>
          <p:nvPr>
            <p:ph sz="quarter" idx="12"/>
          </p:nvPr>
        </p:nvSpPr>
        <p:spPr>
          <a:xfrm>
            <a:off x="167107" y="5505114"/>
            <a:ext cx="11832277" cy="835862"/>
          </a:xfrm>
          <a:solidFill>
            <a:srgbClr val="EED644"/>
          </a:solidFill>
        </p:spPr>
        <p:txBody>
          <a:bodyPr/>
          <a:lstStyle/>
          <a:p>
            <a:pPr lvl="0"/>
            <a:r>
              <a:rPr lang="en-US"/>
              <a:t>Edit Master text styles</a:t>
            </a:r>
          </a:p>
        </p:txBody>
      </p:sp>
      <p:sp>
        <p:nvSpPr>
          <p:cNvPr id="5" name="Content Placeholder 4"/>
          <p:cNvSpPr>
            <a:spLocks noGrp="1"/>
          </p:cNvSpPr>
          <p:nvPr>
            <p:ph sz="quarter" idx="13"/>
          </p:nvPr>
        </p:nvSpPr>
        <p:spPr>
          <a:xfrm>
            <a:off x="167218" y="1371600"/>
            <a:ext cx="11832167" cy="3946358"/>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1" y="6448926"/>
            <a:ext cx="12192000" cy="409074"/>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p:cNvSpPr>
            <a:spLocks noGrp="1"/>
          </p:cNvSpPr>
          <p:nvPr>
            <p:ph type="body" sz="quarter" idx="14" hasCustomPrompt="1"/>
          </p:nvPr>
        </p:nvSpPr>
        <p:spPr>
          <a:xfrm>
            <a:off x="167218" y="6532564"/>
            <a:ext cx="11880849" cy="217487"/>
          </a:xfrm>
        </p:spPr>
        <p:txBody>
          <a:bodyPr>
            <a:noAutofit/>
          </a:bodyPr>
          <a:lstStyle>
            <a:lvl1pPr marL="0" indent="0">
              <a:buNone/>
              <a:defRPr sz="1000"/>
            </a:lvl1pPr>
          </a:lstStyle>
          <a:p>
            <a:pPr lvl="0"/>
            <a:r>
              <a:rPr lang="en-US" dirty="0"/>
              <a:t>Add Reference</a:t>
            </a:r>
          </a:p>
        </p:txBody>
      </p:sp>
    </p:spTree>
    <p:extLst>
      <p:ext uri="{BB962C8B-B14F-4D97-AF65-F5344CB8AC3E}">
        <p14:creationId xmlns:p14="http://schemas.microsoft.com/office/powerpoint/2010/main" val="28859528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21425" r="43930" b="53554"/>
          <a:stretch/>
        </p:blipFill>
        <p:spPr>
          <a:xfrm>
            <a:off x="-11" y="-13257"/>
            <a:ext cx="12192001" cy="6858000"/>
          </a:xfrm>
          <a:prstGeom prst="rect">
            <a:avLst/>
          </a:prstGeom>
          <a:solidFill>
            <a:srgbClr val="F2F6F7"/>
          </a:solidFill>
        </p:spPr>
      </p:pic>
      <p:sp>
        <p:nvSpPr>
          <p:cNvPr id="11" name="Rectangle 10"/>
          <p:cNvSpPr/>
          <p:nvPr userDrawn="1"/>
        </p:nvSpPr>
        <p:spPr>
          <a:xfrm rot="16200000">
            <a:off x="-3278491" y="3278482"/>
            <a:ext cx="6858001" cy="301039"/>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3"/>
          <a:stretch>
            <a:fillRect/>
          </a:stretch>
        </p:blipFill>
        <p:spPr>
          <a:xfrm>
            <a:off x="10706999" y="6132037"/>
            <a:ext cx="1186691" cy="512065"/>
          </a:xfrm>
          <a:prstGeom prst="rect">
            <a:avLst/>
          </a:prstGeom>
        </p:spPr>
      </p:pic>
      <p:sp>
        <p:nvSpPr>
          <p:cNvPr id="4" name="Title 3"/>
          <p:cNvSpPr>
            <a:spLocks noGrp="1"/>
          </p:cNvSpPr>
          <p:nvPr>
            <p:ph type="title"/>
          </p:nvPr>
        </p:nvSpPr>
        <p:spPr>
          <a:xfrm>
            <a:off x="-11" y="767798"/>
            <a:ext cx="12192012" cy="817722"/>
          </a:xfrm>
        </p:spPr>
        <p:txBody>
          <a:bodyPr/>
          <a:lstStyle>
            <a:lvl1pPr algn="ctr">
              <a:defRPr/>
            </a:lvl1pPr>
          </a:lstStyle>
          <a:p>
            <a:r>
              <a:rPr lang="en-US"/>
              <a:t>Click to edit Master title style</a:t>
            </a:r>
          </a:p>
        </p:txBody>
      </p:sp>
      <p:sp>
        <p:nvSpPr>
          <p:cNvPr id="3" name="Text Placeholder 2"/>
          <p:cNvSpPr>
            <a:spLocks noGrp="1"/>
          </p:cNvSpPr>
          <p:nvPr>
            <p:ph type="body" sz="quarter" idx="10" hasCustomPrompt="1"/>
          </p:nvPr>
        </p:nvSpPr>
        <p:spPr>
          <a:xfrm>
            <a:off x="2710380" y="2736572"/>
            <a:ext cx="6771216" cy="2743200"/>
          </a:xfrm>
        </p:spPr>
        <p:txBody>
          <a:bodyPr/>
          <a:lstStyle>
            <a:lvl1pPr>
              <a:defRPr/>
            </a:lvl1pPr>
          </a:lstStyle>
          <a:p>
            <a:pPr lvl="0"/>
            <a:r>
              <a:rPr lang="en-US" dirty="0"/>
              <a:t>Edit Text</a:t>
            </a:r>
          </a:p>
        </p:txBody>
      </p:sp>
    </p:spTree>
    <p:extLst>
      <p:ext uri="{BB962C8B-B14F-4D97-AF65-F5344CB8AC3E}">
        <p14:creationId xmlns:p14="http://schemas.microsoft.com/office/powerpoint/2010/main" val="5431314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0902161" y="6104044"/>
            <a:ext cx="991528" cy="427851"/>
          </a:xfrm>
          <a:prstGeom prst="rect">
            <a:avLst/>
          </a:prstGeom>
        </p:spPr>
      </p:pic>
      <p:sp>
        <p:nvSpPr>
          <p:cNvPr id="14" name="Rectangle 13"/>
          <p:cNvSpPr/>
          <p:nvPr userDrawn="1"/>
        </p:nvSpPr>
        <p:spPr>
          <a:xfrm>
            <a:off x="1" y="6632222"/>
            <a:ext cx="12192000" cy="225778"/>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3"/>
          <p:cNvSpPr>
            <a:spLocks noGrp="1"/>
          </p:cNvSpPr>
          <p:nvPr>
            <p:ph type="title" hasCustomPrompt="1"/>
          </p:nvPr>
        </p:nvSpPr>
        <p:spPr>
          <a:xfrm>
            <a:off x="1" y="285226"/>
            <a:ext cx="12192000" cy="994402"/>
          </a:xfrm>
        </p:spPr>
        <p:txBody>
          <a:bodyPr/>
          <a:lstStyle/>
          <a:p>
            <a:pPr algn="ctr"/>
            <a:r>
              <a:rPr lang="en-US" sz="4000" dirty="0">
                <a:solidFill>
                  <a:schemeClr val="tx1"/>
                </a:solidFill>
              </a:rPr>
              <a:t>INSERT TEXT</a:t>
            </a:r>
          </a:p>
        </p:txBody>
      </p:sp>
      <p:sp>
        <p:nvSpPr>
          <p:cNvPr id="9" name="Text Placeholder 8"/>
          <p:cNvSpPr>
            <a:spLocks noGrp="1"/>
          </p:cNvSpPr>
          <p:nvPr>
            <p:ph type="body" sz="quarter" idx="10" hasCustomPrompt="1"/>
          </p:nvPr>
        </p:nvSpPr>
        <p:spPr>
          <a:xfrm>
            <a:off x="749301" y="1509713"/>
            <a:ext cx="10648951" cy="4438650"/>
          </a:xfrm>
        </p:spPr>
        <p:txBody>
          <a:bodyPr/>
          <a:lstStyle>
            <a:lvl1pPr>
              <a:defRPr/>
            </a:lvl1pPr>
          </a:lstStyle>
          <a:p>
            <a:pPr lvl="0"/>
            <a:r>
              <a:rPr lang="en-US" dirty="0"/>
              <a:t>Insert Text Here</a:t>
            </a:r>
          </a:p>
        </p:txBody>
      </p:sp>
    </p:spTree>
    <p:extLst>
      <p:ext uri="{BB962C8B-B14F-4D97-AF65-F5344CB8AC3E}">
        <p14:creationId xmlns:p14="http://schemas.microsoft.com/office/powerpoint/2010/main" val="6057069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2F6F7"/>
        </a:solidFill>
        <a:effectLst/>
      </p:bgPr>
    </p:bg>
    <p:spTree>
      <p:nvGrpSpPr>
        <p:cNvPr id="1" name=""/>
        <p:cNvGrpSpPr/>
        <p:nvPr/>
      </p:nvGrpSpPr>
      <p:grpSpPr>
        <a:xfrm>
          <a:off x="0" y="0"/>
          <a:ext cx="0" cy="0"/>
          <a:chOff x="0" y="0"/>
          <a:chExt cx="0" cy="0"/>
        </a:xfrm>
      </p:grpSpPr>
      <p:sp>
        <p:nvSpPr>
          <p:cNvPr id="11" name="Rectangle 10"/>
          <p:cNvSpPr/>
          <p:nvPr userDrawn="1"/>
        </p:nvSpPr>
        <p:spPr>
          <a:xfrm rot="16200000">
            <a:off x="-3026193" y="3122121"/>
            <a:ext cx="6858000" cy="613760"/>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a:stretch>
            <a:fillRect/>
          </a:stretch>
        </p:blipFill>
        <p:spPr>
          <a:xfrm>
            <a:off x="10706999" y="6132037"/>
            <a:ext cx="1186691" cy="512065"/>
          </a:xfrm>
          <a:prstGeom prst="rect">
            <a:avLst/>
          </a:prstGeom>
        </p:spPr>
      </p:pic>
      <p:sp>
        <p:nvSpPr>
          <p:cNvPr id="5" name="Text Placeholder 4"/>
          <p:cNvSpPr>
            <a:spLocks noGrp="1"/>
          </p:cNvSpPr>
          <p:nvPr>
            <p:ph type="body" sz="quarter" idx="10"/>
          </p:nvPr>
        </p:nvSpPr>
        <p:spPr>
          <a:xfrm>
            <a:off x="1185334" y="1627188"/>
            <a:ext cx="10708217" cy="4329112"/>
          </a:xfrm>
        </p:spPr>
        <p:txBody>
          <a:bodyPr/>
          <a:lstStyle>
            <a:lvl1pPr algn="l">
              <a:defRPr i="1"/>
            </a:lvl1pPr>
            <a:lvl2pPr algn="l">
              <a:defRPr i="1"/>
            </a:lvl2pPr>
            <a:lvl3pPr algn="l">
              <a:defRPr i="1"/>
            </a:lvl3pPr>
            <a:lvl4pPr algn="l">
              <a:defRPr i="1"/>
            </a:lvl4pPr>
            <a:lvl5pPr algn="l">
              <a:defRPr i="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hasCustomPrompt="1"/>
          </p:nvPr>
        </p:nvSpPr>
        <p:spPr>
          <a:xfrm>
            <a:off x="1185333" y="213758"/>
            <a:ext cx="10515600" cy="1325563"/>
          </a:xfrm>
        </p:spPr>
        <p:txBody>
          <a:bodyPr/>
          <a:lstStyle>
            <a:lvl1pPr>
              <a:defRPr/>
            </a:lvl1pPr>
          </a:lstStyle>
          <a:p>
            <a:r>
              <a:rPr lang="en-US" dirty="0"/>
              <a:t>TITLE</a:t>
            </a:r>
          </a:p>
        </p:txBody>
      </p:sp>
    </p:spTree>
    <p:extLst>
      <p:ext uri="{BB962C8B-B14F-4D97-AF65-F5344CB8AC3E}">
        <p14:creationId xmlns:p14="http://schemas.microsoft.com/office/powerpoint/2010/main" val="36126867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Rectangle 10"/>
          <p:cNvSpPr/>
          <p:nvPr userDrawn="1"/>
        </p:nvSpPr>
        <p:spPr>
          <a:xfrm rot="16200000">
            <a:off x="-3278491" y="3278482"/>
            <a:ext cx="6858001" cy="301039"/>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a:stretch>
            <a:fillRect/>
          </a:stretch>
        </p:blipFill>
        <p:spPr>
          <a:xfrm>
            <a:off x="10706999" y="6132037"/>
            <a:ext cx="1186691" cy="512065"/>
          </a:xfrm>
          <a:prstGeom prst="rect">
            <a:avLst/>
          </a:prstGeom>
        </p:spPr>
      </p:pic>
      <p:sp>
        <p:nvSpPr>
          <p:cNvPr id="8" name="Rectangle 7"/>
          <p:cNvSpPr/>
          <p:nvPr userDrawn="1"/>
        </p:nvSpPr>
        <p:spPr>
          <a:xfrm rot="16200000">
            <a:off x="-2977451" y="3278482"/>
            <a:ext cx="6858001" cy="301039"/>
          </a:xfrm>
          <a:prstGeom prst="rect">
            <a:avLst/>
          </a:prstGeom>
          <a:solidFill>
            <a:srgbClr val="EED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3"/>
          <p:cNvSpPr>
            <a:spLocks noGrp="1"/>
          </p:cNvSpPr>
          <p:nvPr>
            <p:ph type="title" hasCustomPrompt="1"/>
          </p:nvPr>
        </p:nvSpPr>
        <p:spPr>
          <a:xfrm>
            <a:off x="301029" y="365127"/>
            <a:ext cx="11890972" cy="834500"/>
          </a:xfrm>
        </p:spPr>
        <p:txBody>
          <a:bodyPr/>
          <a:lstStyle/>
          <a:p>
            <a:pPr algn="ctr"/>
            <a:r>
              <a:rPr lang="en-US" sz="4000" dirty="0"/>
              <a:t>INSERT TEXT HERE</a:t>
            </a:r>
          </a:p>
        </p:txBody>
      </p:sp>
      <p:sp>
        <p:nvSpPr>
          <p:cNvPr id="6" name="Text Placeholder 5"/>
          <p:cNvSpPr>
            <a:spLocks noGrp="1"/>
          </p:cNvSpPr>
          <p:nvPr>
            <p:ph type="body" sz="quarter" idx="10" hasCustomPrompt="1"/>
          </p:nvPr>
        </p:nvSpPr>
        <p:spPr>
          <a:xfrm>
            <a:off x="916518" y="1458914"/>
            <a:ext cx="10782300" cy="4581525"/>
          </a:xfrm>
        </p:spPr>
        <p:txBody>
          <a:bodyPr/>
          <a:lstStyle>
            <a:lvl1pPr algn="l">
              <a:defRPr/>
            </a:lvl1pPr>
          </a:lstStyle>
          <a:p>
            <a:pPr algn="l"/>
            <a:r>
              <a:rPr lang="en-US" sz="2800" b="0" i="0" kern="1200" dirty="0">
                <a:solidFill>
                  <a:schemeClr val="tx1"/>
                </a:solidFill>
                <a:effectLst/>
                <a:latin typeface="+mn-lt"/>
                <a:ea typeface="+mn-ea"/>
                <a:cs typeface="+mn-cs"/>
              </a:rPr>
              <a:t>Insert</a:t>
            </a:r>
            <a:r>
              <a:rPr lang="en-US" sz="2800" b="0" i="0" kern="1200" baseline="0" dirty="0">
                <a:solidFill>
                  <a:schemeClr val="tx1"/>
                </a:solidFill>
                <a:effectLst/>
                <a:latin typeface="+mn-lt"/>
                <a:ea typeface="+mn-ea"/>
                <a:cs typeface="+mn-cs"/>
              </a:rPr>
              <a:t> text here</a:t>
            </a:r>
            <a:endParaRPr lang="en-US" sz="2800" dirty="0"/>
          </a:p>
        </p:txBody>
      </p:sp>
    </p:spTree>
    <p:extLst>
      <p:ext uri="{BB962C8B-B14F-4D97-AF65-F5344CB8AC3E}">
        <p14:creationId xmlns:p14="http://schemas.microsoft.com/office/powerpoint/2010/main" val="29582802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1" name="Rectangle 10"/>
          <p:cNvSpPr/>
          <p:nvPr userDrawn="1"/>
        </p:nvSpPr>
        <p:spPr>
          <a:xfrm rot="16200000">
            <a:off x="-3278491" y="3278482"/>
            <a:ext cx="6858001" cy="301039"/>
          </a:xfrm>
          <a:prstGeom prst="rect">
            <a:avLst/>
          </a:prstGeom>
          <a:solidFill>
            <a:srgbClr val="DE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a:stretch>
            <a:fillRect/>
          </a:stretch>
        </p:blipFill>
        <p:spPr>
          <a:xfrm>
            <a:off x="10706999" y="6132037"/>
            <a:ext cx="1186691" cy="512065"/>
          </a:xfrm>
          <a:prstGeom prst="rect">
            <a:avLst/>
          </a:prstGeom>
        </p:spPr>
      </p:pic>
      <p:sp>
        <p:nvSpPr>
          <p:cNvPr id="8" name="Rectangle 7"/>
          <p:cNvSpPr/>
          <p:nvPr userDrawn="1"/>
        </p:nvSpPr>
        <p:spPr>
          <a:xfrm rot="16200000">
            <a:off x="-2977451" y="3278482"/>
            <a:ext cx="6858001" cy="301039"/>
          </a:xfrm>
          <a:prstGeom prst="rect">
            <a:avLst/>
          </a:prstGeom>
          <a:solidFill>
            <a:srgbClr val="006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3"/>
          <p:cNvSpPr>
            <a:spLocks noGrp="1"/>
          </p:cNvSpPr>
          <p:nvPr>
            <p:ph type="title" hasCustomPrompt="1"/>
          </p:nvPr>
        </p:nvSpPr>
        <p:spPr>
          <a:xfrm>
            <a:off x="301029" y="365127"/>
            <a:ext cx="11890972" cy="834500"/>
          </a:xfrm>
        </p:spPr>
        <p:txBody>
          <a:bodyPr/>
          <a:lstStyle/>
          <a:p>
            <a:pPr algn="ctr"/>
            <a:r>
              <a:rPr lang="en-US" sz="4000" dirty="0"/>
              <a:t>INSERT TEXT HERE</a:t>
            </a:r>
          </a:p>
        </p:txBody>
      </p:sp>
      <p:sp>
        <p:nvSpPr>
          <p:cNvPr id="6" name="Text Placeholder 5"/>
          <p:cNvSpPr>
            <a:spLocks noGrp="1"/>
          </p:cNvSpPr>
          <p:nvPr>
            <p:ph type="body" sz="quarter" idx="10" hasCustomPrompt="1"/>
          </p:nvPr>
        </p:nvSpPr>
        <p:spPr>
          <a:xfrm>
            <a:off x="916518" y="1458914"/>
            <a:ext cx="10782300" cy="4581525"/>
          </a:xfrm>
        </p:spPr>
        <p:txBody>
          <a:bodyPr/>
          <a:lstStyle>
            <a:lvl1pPr algn="l">
              <a:defRPr/>
            </a:lvl1pPr>
          </a:lstStyle>
          <a:p>
            <a:pPr algn="l"/>
            <a:r>
              <a:rPr lang="en-US" sz="2800" b="0" i="0" kern="1200" dirty="0">
                <a:solidFill>
                  <a:schemeClr val="tx1"/>
                </a:solidFill>
                <a:effectLst/>
                <a:latin typeface="+mn-lt"/>
                <a:ea typeface="+mn-ea"/>
                <a:cs typeface="+mn-cs"/>
              </a:rPr>
              <a:t>Insert</a:t>
            </a:r>
            <a:r>
              <a:rPr lang="en-US" sz="2800" b="0" i="0" kern="1200" baseline="0" dirty="0">
                <a:solidFill>
                  <a:schemeClr val="tx1"/>
                </a:solidFill>
                <a:effectLst/>
                <a:latin typeface="+mn-lt"/>
                <a:ea typeface="+mn-ea"/>
                <a:cs typeface="+mn-cs"/>
              </a:rPr>
              <a:t> text here</a:t>
            </a:r>
            <a:endParaRPr lang="en-US" sz="2800" dirty="0"/>
          </a:p>
        </p:txBody>
      </p:sp>
    </p:spTree>
    <p:extLst>
      <p:ext uri="{BB962C8B-B14F-4D97-AF65-F5344CB8AC3E}">
        <p14:creationId xmlns:p14="http://schemas.microsoft.com/office/powerpoint/2010/main" val="12058473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735" t="9259" r="-184" b="24399"/>
          <a:stretch/>
        </p:blipFill>
        <p:spPr>
          <a:xfrm>
            <a:off x="-89482" y="-34863"/>
            <a:ext cx="12303852" cy="4044211"/>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15855" b="11324"/>
          <a:stretch/>
        </p:blipFill>
        <p:spPr>
          <a:xfrm>
            <a:off x="1083472" y="5029899"/>
            <a:ext cx="9870985" cy="1497532"/>
          </a:xfrm>
          <a:prstGeom prst="rect">
            <a:avLst/>
          </a:prstGeom>
        </p:spPr>
      </p:pic>
      <p:sp>
        <p:nvSpPr>
          <p:cNvPr id="18" name="Rectangle 17"/>
          <p:cNvSpPr/>
          <p:nvPr userDrawn="1"/>
        </p:nvSpPr>
        <p:spPr>
          <a:xfrm rot="16200000">
            <a:off x="-1200278" y="5230019"/>
            <a:ext cx="2828263" cy="427701"/>
          </a:xfrm>
          <a:prstGeom prst="rect">
            <a:avLst/>
          </a:prstGeom>
          <a:solidFill>
            <a:srgbClr val="EED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657B"/>
              </a:solidFill>
            </a:endParaRPr>
          </a:p>
        </p:txBody>
      </p:sp>
      <p:sp>
        <p:nvSpPr>
          <p:cNvPr id="10" name="Rectangle 9"/>
          <p:cNvSpPr/>
          <p:nvPr userDrawn="1"/>
        </p:nvSpPr>
        <p:spPr>
          <a:xfrm>
            <a:off x="0" y="3429000"/>
            <a:ext cx="12192000" cy="735518"/>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9" name="Group 18"/>
          <p:cNvGrpSpPr/>
          <p:nvPr userDrawn="1"/>
        </p:nvGrpSpPr>
        <p:grpSpPr>
          <a:xfrm>
            <a:off x="657733" y="4278297"/>
            <a:ext cx="7183176" cy="511991"/>
            <a:chOff x="1475514" y="4056984"/>
            <a:chExt cx="6174408" cy="597566"/>
          </a:xfrm>
        </p:grpSpPr>
        <p:pic>
          <p:nvPicPr>
            <p:cNvPr id="7" name="Picture 6"/>
            <p:cNvPicPr>
              <a:picLocks noChangeAspect="1"/>
            </p:cNvPicPr>
            <p:nvPr userDrawn="1"/>
          </p:nvPicPr>
          <p:blipFill rotWithShape="1">
            <a:blip r:embed="rId4"/>
            <a:srcRect t="70923" r="57523"/>
            <a:stretch/>
          </p:blipFill>
          <p:spPr>
            <a:xfrm>
              <a:off x="1475514" y="4056984"/>
              <a:ext cx="1745893" cy="597566"/>
            </a:xfrm>
            <a:prstGeom prst="rect">
              <a:avLst/>
            </a:prstGeom>
          </p:spPr>
        </p:pic>
        <p:sp>
          <p:nvSpPr>
            <p:cNvPr id="16" name="Footer Placeholder 4"/>
            <p:cNvSpPr txBox="1">
              <a:spLocks/>
            </p:cNvSpPr>
            <p:nvPr userDrawn="1"/>
          </p:nvSpPr>
          <p:spPr>
            <a:xfrm>
              <a:off x="3311297" y="4203850"/>
              <a:ext cx="4338625" cy="365125"/>
            </a:xfrm>
            <a:prstGeom prst="rect">
              <a:avLst/>
            </a:prstGeom>
            <a:ln>
              <a:solidFill>
                <a:schemeClr val="bg1"/>
              </a:solidFill>
            </a:ln>
          </p:spPr>
          <p:txBody>
            <a:bodyPr vert="horz" lIns="91440" tIns="45720" rIns="91440" bIns="45720" rtlCol="0" anchor="ctr"/>
            <a:lstStyle>
              <a:defPPr>
                <a:defRPr lang="en-US"/>
              </a:defPPr>
              <a:lvl1pPr marL="0" algn="ctr" defTabSz="914400" rtl="0" eaLnBrk="1" latinLnBrk="0" hangingPunct="1">
                <a:defRPr sz="28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0" spc="300" dirty="0">
                  <a:solidFill>
                    <a:srgbClr val="00657B"/>
                  </a:solidFill>
                  <a:latin typeface="+mn-lt"/>
                  <a:cs typeface="Vijaya" panose="020B0604020202020204" pitchFamily="34" charset="0"/>
                </a:rPr>
                <a:t>@</a:t>
              </a:r>
              <a:r>
                <a:rPr lang="en-US" sz="2400" b="0" i="0" spc="300" dirty="0">
                  <a:solidFill>
                    <a:srgbClr val="00657B"/>
                  </a:solidFill>
                  <a:latin typeface="+mn-lt"/>
                  <a:cs typeface="Vijaya" panose="020B0604020202020204" pitchFamily="34" charset="0"/>
                </a:rPr>
                <a:t>RECOVERYANSWERS</a:t>
              </a:r>
            </a:p>
          </p:txBody>
        </p:sp>
      </p:grpSp>
      <p:sp>
        <p:nvSpPr>
          <p:cNvPr id="11" name="Footer Placeholder 4"/>
          <p:cNvSpPr txBox="1">
            <a:spLocks/>
          </p:cNvSpPr>
          <p:nvPr userDrawn="1"/>
        </p:nvSpPr>
        <p:spPr>
          <a:xfrm>
            <a:off x="110837" y="3619702"/>
            <a:ext cx="11959244"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28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kern="1400" spc="300" baseline="0" dirty="0">
                <a:solidFill>
                  <a:schemeClr val="tx1"/>
                </a:solidFill>
              </a:rPr>
              <a:t>RECOVERYANSWERS.ORG  |  RECOVERY BULLETIN</a:t>
            </a:r>
          </a:p>
        </p:txBody>
      </p:sp>
      <p:sp>
        <p:nvSpPr>
          <p:cNvPr id="3" name="TextBox 2">
            <a:extLst>
              <a:ext uri="{FF2B5EF4-FFF2-40B4-BE49-F238E27FC236}">
                <a16:creationId xmlns:a16="http://schemas.microsoft.com/office/drawing/2014/main" id="{36417EA2-1ABC-4007-8CE2-D88F732E393E}"/>
              </a:ext>
            </a:extLst>
          </p:cNvPr>
          <p:cNvSpPr txBox="1"/>
          <p:nvPr userDrawn="1"/>
        </p:nvSpPr>
        <p:spPr>
          <a:xfrm>
            <a:off x="4805708" y="168040"/>
            <a:ext cx="7151401" cy="584775"/>
          </a:xfrm>
          <a:prstGeom prst="rect">
            <a:avLst/>
          </a:prstGeom>
          <a:noFill/>
        </p:spPr>
        <p:txBody>
          <a:bodyPr wrap="square" rtlCol="0">
            <a:spAutoFit/>
          </a:bodyPr>
          <a:lstStyle/>
          <a:p>
            <a:r>
              <a:rPr lang="en-US" sz="3200" dirty="0">
                <a:solidFill>
                  <a:schemeClr val="bg1">
                    <a:lumMod val="50000"/>
                  </a:schemeClr>
                </a:solidFill>
                <a:latin typeface="Vijaya" panose="020B0604020202020204" pitchFamily="34" charset="0"/>
                <a:cs typeface="Vijaya" panose="020B0604020202020204" pitchFamily="34" charset="0"/>
              </a:rPr>
              <a:t>Enhancing Recovery Through Science</a:t>
            </a:r>
          </a:p>
        </p:txBody>
      </p:sp>
    </p:spTree>
    <p:extLst>
      <p:ext uri="{BB962C8B-B14F-4D97-AF65-F5344CB8AC3E}">
        <p14:creationId xmlns:p14="http://schemas.microsoft.com/office/powerpoint/2010/main" val="3629543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0141992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0699308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DBF99-48DD-B54D-A306-E2B2A94813B3}"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808218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6019689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1590590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5443791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DBF99-48DD-B54D-A306-E2B2A94813B3}"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5482126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DBF99-48DD-B54D-A306-E2B2A94813B3}"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860149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DBF99-48DD-B54D-A306-E2B2A94813B3}"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9918085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9927331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568851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5598042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1594196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2881673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1" y="236220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7884" y="236220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251201" y="6248401"/>
            <a:ext cx="2840567" cy="474663"/>
          </a:xfrm>
        </p:spPr>
        <p:txBody>
          <a:bodyPr/>
          <a:lstStyle>
            <a:lvl1pPr>
              <a:defRPr/>
            </a:lvl1pPr>
          </a:lstStyle>
          <a:p>
            <a:endParaRPr lang="en-US" altLang="en-US"/>
          </a:p>
        </p:txBody>
      </p:sp>
      <p:sp>
        <p:nvSpPr>
          <p:cNvPr id="6" name="Footer Placeholder 5"/>
          <p:cNvSpPr>
            <a:spLocks noGrp="1"/>
          </p:cNvSpPr>
          <p:nvPr>
            <p:ph type="ftr" sz="quarter" idx="11"/>
          </p:nvPr>
        </p:nvSpPr>
        <p:spPr>
          <a:xfrm>
            <a:off x="7721600" y="6248401"/>
            <a:ext cx="3862917" cy="474663"/>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112184" y="6242050"/>
            <a:ext cx="783167" cy="488950"/>
          </a:xfrm>
        </p:spPr>
        <p:txBody>
          <a:bodyPr/>
          <a:lstStyle>
            <a:lvl1pPr>
              <a:defRPr/>
            </a:lvl1pPr>
          </a:lstStyle>
          <a:p>
            <a:fld id="{762A7C02-B50E-457E-80DE-11F3408DA621}" type="slidenum">
              <a:rPr lang="en-US" altLang="en-US"/>
              <a:pPr/>
              <a:t>‹#›</a:t>
            </a:fld>
            <a:endParaRPr lang="en-US" altLang="en-US"/>
          </a:p>
        </p:txBody>
      </p:sp>
    </p:spTree>
    <p:extLst>
      <p:ext uri="{BB962C8B-B14F-4D97-AF65-F5344CB8AC3E}">
        <p14:creationId xmlns:p14="http://schemas.microsoft.com/office/powerpoint/2010/main" val="39721341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1518E-1BC4-4679-9335-C7016ECFA626}"/>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19D7E80-2AE3-42C4-8337-5661EC53392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6C98E1D-1B69-4572-97EA-FB8CAB129F87}"/>
              </a:ext>
            </a:extLst>
          </p:cNvPr>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5" name="Footer Placeholder 4">
            <a:extLst>
              <a:ext uri="{FF2B5EF4-FFF2-40B4-BE49-F238E27FC236}">
                <a16:creationId xmlns:a16="http://schemas.microsoft.com/office/drawing/2014/main" id="{06DEF831-AAC8-471F-8F63-A493C85FE2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DEE562-3714-4A27-9940-FF954C49675A}"/>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34336477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518FD-3F09-4C0F-B1AE-84267C03D0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51F7FD-1FE8-4C5F-8FF5-D3FEF91C64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281F6-8548-40C7-B1DD-2D6683FCFBF7}"/>
              </a:ext>
            </a:extLst>
          </p:cNvPr>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5" name="Footer Placeholder 4">
            <a:extLst>
              <a:ext uri="{FF2B5EF4-FFF2-40B4-BE49-F238E27FC236}">
                <a16:creationId xmlns:a16="http://schemas.microsoft.com/office/drawing/2014/main" id="{9136C14A-9F98-4549-BCED-53D0FB7E7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13C8E-5C38-4199-AD9D-0C313A0D91B7}"/>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7823752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8E76-0B6C-43CF-9217-FF1F3EC358AE}"/>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AEA587A-F4DB-437A-A355-91C4F757503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4EE9EF-FA35-4A4F-BFCA-95068581B2C0}"/>
              </a:ext>
            </a:extLst>
          </p:cNvPr>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5" name="Footer Placeholder 4">
            <a:extLst>
              <a:ext uri="{FF2B5EF4-FFF2-40B4-BE49-F238E27FC236}">
                <a16:creationId xmlns:a16="http://schemas.microsoft.com/office/drawing/2014/main" id="{2B68674A-EE38-4E7B-8CB4-0E6EE1FBF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2CB4D5-5EB1-4AC8-83A6-7BC24E57ACCF}"/>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29586164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535F8-31A5-4410-BC76-28D0C7DEE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197576-0C86-4785-847D-CE718DA4790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DD4C81-4D41-4943-8142-739738291C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104380-E2C9-424A-8E45-89EBC1944F62}"/>
              </a:ext>
            </a:extLst>
          </p:cNvPr>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6" name="Footer Placeholder 5">
            <a:extLst>
              <a:ext uri="{FF2B5EF4-FFF2-40B4-BE49-F238E27FC236}">
                <a16:creationId xmlns:a16="http://schemas.microsoft.com/office/drawing/2014/main" id="{B8635900-E868-4B24-98F6-0CB848CFE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9EBCC-7580-4BDB-AA9D-FDA5CB23DCAA}"/>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5139535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D3D2-983A-40F3-9418-CF556FE44B6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7A68C4-C5E4-4F38-B770-B5E9649F668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6C597F9-A95A-443B-97AD-32419340389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B13A9A-6552-4ED6-9C59-CA93A040E90D}"/>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B3C1AA1-4837-412F-BEA1-819E79C9350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083FCE-6D59-4902-8D69-81E477D3CF13}"/>
              </a:ext>
            </a:extLst>
          </p:cNvPr>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8" name="Footer Placeholder 7">
            <a:extLst>
              <a:ext uri="{FF2B5EF4-FFF2-40B4-BE49-F238E27FC236}">
                <a16:creationId xmlns:a16="http://schemas.microsoft.com/office/drawing/2014/main" id="{514AB506-6616-4B47-A8E4-4E64326658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F01C03-0F53-406C-BB2E-0CE523A42C1C}"/>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27743555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98FF3-1701-4495-9A45-1376215D7D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56BB93-1425-484E-A6FA-6809D78002B7}"/>
              </a:ext>
            </a:extLst>
          </p:cNvPr>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4" name="Footer Placeholder 3">
            <a:extLst>
              <a:ext uri="{FF2B5EF4-FFF2-40B4-BE49-F238E27FC236}">
                <a16:creationId xmlns:a16="http://schemas.microsoft.com/office/drawing/2014/main" id="{C4D851D4-C69C-4C49-B7BD-A1C090DE0F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1DE25B-D604-45F5-BAD8-DE5B3C451C80}"/>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1956220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229FE3-D37E-49D2-8EBF-39B863568285}"/>
              </a:ext>
            </a:extLst>
          </p:cNvPr>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3" name="Footer Placeholder 2">
            <a:extLst>
              <a:ext uri="{FF2B5EF4-FFF2-40B4-BE49-F238E27FC236}">
                <a16:creationId xmlns:a16="http://schemas.microsoft.com/office/drawing/2014/main" id="{66339313-E2F7-4BC5-A6A9-81561F8772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CE3849-D2B8-48D0-A8A1-DF9EBBA22D6B}"/>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1675179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DBF99-48DD-B54D-A306-E2B2A94813B3}"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078261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C0AE-43C4-48C8-9B94-6DC8E2093DC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5070363-D95D-4277-A448-4283299DA5F9}"/>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6DE263-FC8F-4F59-9CF5-A1DA8A709DC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F048511-4175-4106-BE61-3432571B78A0}"/>
              </a:ext>
            </a:extLst>
          </p:cNvPr>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6" name="Footer Placeholder 5">
            <a:extLst>
              <a:ext uri="{FF2B5EF4-FFF2-40B4-BE49-F238E27FC236}">
                <a16:creationId xmlns:a16="http://schemas.microsoft.com/office/drawing/2014/main" id="{50B14D78-6E78-4787-B6E1-D95125235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C4FDE9-BF8F-4801-967F-3D5262CB78B4}"/>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21753838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83A4-D794-4493-B3A1-152FE3CAFEB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0824993-7EAC-4A0E-85F2-0757D32F7A3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6CE56B9-28C7-47DA-AF7C-3A911292785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25B9CAC-4B04-4806-BBD2-8CBB562DDBA3}"/>
              </a:ext>
            </a:extLst>
          </p:cNvPr>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6" name="Footer Placeholder 5">
            <a:extLst>
              <a:ext uri="{FF2B5EF4-FFF2-40B4-BE49-F238E27FC236}">
                <a16:creationId xmlns:a16="http://schemas.microsoft.com/office/drawing/2014/main" id="{0F187BCE-CBD4-4645-BE6D-7D626A662B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EA97A-85C7-46AC-B6BD-E04B519F470D}"/>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12061234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C78BB-0672-4167-8B81-F0A6A94D12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1F60DE-61F9-4CDE-A1E8-601F0ECFCB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D38F6-B839-4E36-AE38-455F1F0582C4}"/>
              </a:ext>
            </a:extLst>
          </p:cNvPr>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5" name="Footer Placeholder 4">
            <a:extLst>
              <a:ext uri="{FF2B5EF4-FFF2-40B4-BE49-F238E27FC236}">
                <a16:creationId xmlns:a16="http://schemas.microsoft.com/office/drawing/2014/main" id="{B8DBEFF7-B709-4D8F-80E3-624D6A21E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FA963-97B9-4266-B3B0-130C630A8237}"/>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30661256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3CB227-AEC4-4675-B04A-E84C6E88965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F713B4-CB7E-4904-97A9-D21C3F33B345}"/>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D1B6A-7DB3-491D-9228-31C08F46801B}"/>
              </a:ext>
            </a:extLst>
          </p:cNvPr>
          <p:cNvSpPr>
            <a:spLocks noGrp="1"/>
          </p:cNvSpPr>
          <p:nvPr>
            <p:ph type="dt" sz="half" idx="10"/>
          </p:nvPr>
        </p:nvSpPr>
        <p:spPr/>
        <p:txBody>
          <a:bodyPr/>
          <a:lstStyle/>
          <a:p>
            <a:fld id="{F0A7B595-9D43-A64C-BF79-56B08CD95626}" type="datetimeFigureOut">
              <a:rPr lang="en-US" smtClean="0"/>
              <a:pPr/>
              <a:t>10/31/2019</a:t>
            </a:fld>
            <a:endParaRPr lang="en-US"/>
          </a:p>
        </p:txBody>
      </p:sp>
      <p:sp>
        <p:nvSpPr>
          <p:cNvPr id="5" name="Footer Placeholder 4">
            <a:extLst>
              <a:ext uri="{FF2B5EF4-FFF2-40B4-BE49-F238E27FC236}">
                <a16:creationId xmlns:a16="http://schemas.microsoft.com/office/drawing/2014/main" id="{5F079933-0EC5-48B8-A0BA-6A1549508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F74B2-E5A5-4D0D-93E2-99685F455D4E}"/>
              </a:ext>
            </a:extLst>
          </p:cNvPr>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492524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44396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415691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30081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DBF99-48DD-B54D-A306-E2B2A94813B3}"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272624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DBF99-48DD-B54D-A306-E2B2A94813B3}"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582379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DBF99-48DD-B54D-A306-E2B2A94813B3}"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23503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2375120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845186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133758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775634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428508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832366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903801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126151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772DE3-F348-45B9-964F-3F8556C33E0F}"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1180282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772DE3-F348-45B9-964F-3F8556C33E0F}"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280653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772DE3-F348-45B9-964F-3F8556C33E0F}"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00676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7CB5D3-9991-454E-A860-BCE937968069}"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823483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72DE3-F348-45B9-964F-3F8556C33E0F}"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689036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72DE3-F348-45B9-964F-3F8556C33E0F}"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1019158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72DE3-F348-45B9-964F-3F8556C33E0F}"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1402738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713229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1476414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431710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256289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496800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772DE3-F348-45B9-964F-3F8556C33E0F}"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460479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772DE3-F348-45B9-964F-3F8556C33E0F}"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272396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7CB5D3-9991-454E-A860-BCE937968069}"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1704518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772DE3-F348-45B9-964F-3F8556C33E0F}"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437102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72DE3-F348-45B9-964F-3F8556C33E0F}"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3056462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72DE3-F348-45B9-964F-3F8556C33E0F}"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1179493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72DE3-F348-45B9-964F-3F8556C33E0F}"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12118160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5669410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154303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618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5776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6035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35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7CB5D3-9991-454E-A860-BCE937968069}"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7504461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3044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065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3788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349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719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7067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4452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762001"/>
            <a:ext cx="10566400" cy="5324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CE5A6D63-E63B-477B-A0E2-B5B6458BCD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99966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able Placeholder 2"/>
          <p:cNvSpPr>
            <a:spLocks noGrp="1"/>
          </p:cNvSpPr>
          <p:nvPr>
            <p:ph type="tbl" idx="1"/>
          </p:nvPr>
        </p:nvSpPr>
        <p:spPr>
          <a:xfrm>
            <a:off x="755651" y="1752600"/>
            <a:ext cx="10668000" cy="4267200"/>
          </a:xfrm>
        </p:spPr>
        <p:txBody>
          <a:bodyPr/>
          <a:lstStyle/>
          <a:p>
            <a:pPr lvl="0"/>
            <a:endParaRPr lang="en-US" noProof="0"/>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204D62A-E07C-4756-91F6-ED5D4DA8DB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13614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8288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39243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7"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22"/>
          <p:cNvSpPr>
            <a:spLocks noGrp="1"/>
          </p:cNvSpPr>
          <p:nvPr>
            <p:ph type="sldNum" sz="quarter" idx="12"/>
          </p:nvPr>
        </p:nvSpPr>
        <p:spPr/>
        <p:txBody>
          <a:bodyPr/>
          <a:lstStyle>
            <a:lvl1pPr>
              <a:defRPr/>
            </a:lvl1pPr>
          </a:lstStyle>
          <a:p>
            <a:pPr>
              <a:defRPr/>
            </a:pPr>
            <a:fld id="{BFCFD4ED-78BF-4644-B3C6-F90C668E70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0460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7CB5D3-9991-454E-A860-BCE937968069}"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24366179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40" name="Title Text"/>
          <p:cNvSpPr txBox="1">
            <a:spLocks noGrp="1"/>
          </p:cNvSpPr>
          <p:nvPr>
            <p:ph type="title"/>
          </p:nvPr>
        </p:nvSpPr>
        <p:spPr>
          <a:prstGeom prst="rect">
            <a:avLst/>
          </a:prstGeom>
        </p:spPr>
        <p:txBody>
          <a:bodyPr/>
          <a:lstStyle/>
          <a:p>
            <a:r>
              <a:t>Title Text</a:t>
            </a:r>
          </a:p>
        </p:txBody>
      </p:sp>
      <p:sp>
        <p:nvSpPr>
          <p:cNvPr id="141"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222072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lowchart: Document 6"/>
          <p:cNvSpPr/>
          <p:nvPr/>
        </p:nvSpPr>
        <p:spPr>
          <a:xfrm rot="10800000">
            <a:off x="1" y="1520732"/>
            <a:ext cx="12192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9" name="Title 8"/>
          <p:cNvSpPr>
            <a:spLocks noGrp="1"/>
          </p:cNvSpPr>
          <p:nvPr>
            <p:ph type="ctrTitle"/>
          </p:nvPr>
        </p:nvSpPr>
        <p:spPr>
          <a:xfrm>
            <a:off x="670560" y="2775745"/>
            <a:ext cx="109728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a:t>Click to edit Master title style</a:t>
            </a:r>
            <a:endParaRPr lang="en-US" dirty="0"/>
          </a:p>
        </p:txBody>
      </p:sp>
      <p:sp>
        <p:nvSpPr>
          <p:cNvPr id="17" name="Subtitle 16"/>
          <p:cNvSpPr>
            <a:spLocks noGrp="1"/>
          </p:cNvSpPr>
          <p:nvPr>
            <p:ph type="subTitle" idx="1"/>
          </p:nvPr>
        </p:nvSpPr>
        <p:spPr>
          <a:xfrm>
            <a:off x="666752" y="1559720"/>
            <a:ext cx="68072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30" name="Date Placeholder 29"/>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19" name="Footer Placeholder 18"/>
          <p:cNvSpPr>
            <a:spLocks noGrp="1"/>
          </p:cNvSpPr>
          <p:nvPr>
            <p:ph type="ftr" sz="quarter" idx="11"/>
          </p:nvPr>
        </p:nvSpPr>
        <p:spPr/>
        <p:txBody>
          <a:bodyPr/>
          <a:lstStyle/>
          <a:p>
            <a:endParaRPr lang="en-US">
              <a:solidFill>
                <a:srgbClr val="5493B2">
                  <a:shade val="50000"/>
                </a:srgbClr>
              </a:solidFill>
            </a:endParaRPr>
          </a:p>
        </p:txBody>
      </p:sp>
      <p:sp>
        <p:nvSpPr>
          <p:cNvPr id="27" name="Slide Number Placeholder 26"/>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12512112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5" name="Footer Placeholder 4"/>
          <p:cNvSpPr>
            <a:spLocks noGrp="1"/>
          </p:cNvSpPr>
          <p:nvPr>
            <p:ph type="ftr" sz="quarter" idx="11"/>
          </p:nvPr>
        </p:nvSpPr>
        <p:spPr/>
        <p:txBody>
          <a:bodyPr/>
          <a:lstStyle/>
          <a:p>
            <a:endParaRPr lang="en-US">
              <a:solidFill>
                <a:srgbClr val="5493B2">
                  <a:shade val="50000"/>
                </a:srgbClr>
              </a:solidFill>
            </a:endParaRPr>
          </a:p>
        </p:txBody>
      </p:sp>
      <p:sp>
        <p:nvSpPr>
          <p:cNvPr id="6" name="Slide Number Placeholder 5"/>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21600225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990600"/>
            <a:ext cx="10363200" cy="1362456"/>
          </a:xfrm>
        </p:spPr>
        <p:txBody>
          <a:bodyPr>
            <a:noAutofit/>
          </a:bodyPr>
          <a:lstStyle>
            <a:lvl1pPr algn="l">
              <a:buNone/>
              <a:defRPr sz="48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963084" y="2352677"/>
            <a:ext cx="103632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5" name="Footer Placeholder 4"/>
          <p:cNvSpPr>
            <a:spLocks noGrp="1"/>
          </p:cNvSpPr>
          <p:nvPr>
            <p:ph type="ftr" sz="quarter" idx="11"/>
          </p:nvPr>
        </p:nvSpPr>
        <p:spPr/>
        <p:txBody>
          <a:bodyPr/>
          <a:lstStyle/>
          <a:p>
            <a:endParaRPr lang="en-US">
              <a:solidFill>
                <a:srgbClr val="5493B2">
                  <a:shade val="50000"/>
                </a:srgbClr>
              </a:solidFill>
            </a:endParaRPr>
          </a:p>
        </p:txBody>
      </p:sp>
      <p:sp>
        <p:nvSpPr>
          <p:cNvPr id="6" name="Slide Number Placeholder 5"/>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30589211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p:spPr>
        <p:txBody>
          <a:bodyPr tIns="9144" bIns="9144"/>
          <a:lstStyle/>
          <a:p>
            <a:r>
              <a:rPr lang="en-US"/>
              <a:t>Click to edit Master title style</a:t>
            </a:r>
            <a:endParaRPr lang="en-US" dirty="0"/>
          </a:p>
        </p:txBody>
      </p:sp>
      <p:sp>
        <p:nvSpPr>
          <p:cNvPr id="3" name="Content Placeholder 2"/>
          <p:cNvSpPr>
            <a:spLocks noGrp="1"/>
          </p:cNvSpPr>
          <p:nvPr>
            <p:ph sz="half" idx="1"/>
          </p:nvPr>
        </p:nvSpPr>
        <p:spPr>
          <a:xfrm>
            <a:off x="609600" y="2199800"/>
            <a:ext cx="5384800" cy="416052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99800"/>
            <a:ext cx="5384800" cy="416052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6" name="Footer Placeholder 5"/>
          <p:cNvSpPr>
            <a:spLocks noGrp="1"/>
          </p:cNvSpPr>
          <p:nvPr>
            <p:ph type="ftr" sz="quarter" idx="11"/>
          </p:nvPr>
        </p:nvSpPr>
        <p:spPr/>
        <p:txBody>
          <a:bodyPr/>
          <a:lstStyle/>
          <a:p>
            <a:endParaRPr lang="en-US">
              <a:solidFill>
                <a:srgbClr val="5493B2">
                  <a:shade val="50000"/>
                </a:srgbClr>
              </a:solidFill>
            </a:endParaRPr>
          </a:p>
        </p:txBody>
      </p:sp>
      <p:sp>
        <p:nvSpPr>
          <p:cNvPr id="7" name="Slide Number Placeholder 6"/>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1740180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p:spPr>
        <p:txBody>
          <a:bodyPr tIns="9144" bIns="9144" anchor="b"/>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2112168"/>
            <a:ext cx="5386917"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2112168"/>
            <a:ext cx="5389033"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667000"/>
            <a:ext cx="5386917" cy="3657600"/>
          </a:xfrm>
        </p:spPr>
        <p:txBody>
          <a:bodyPr/>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8" y="2667000"/>
            <a:ext cx="5389033" cy="3657600"/>
          </a:xfrm>
        </p:spPr>
        <p:txBody>
          <a:bodyPr/>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8" name="Footer Placeholder 7"/>
          <p:cNvSpPr>
            <a:spLocks noGrp="1"/>
          </p:cNvSpPr>
          <p:nvPr>
            <p:ph type="ftr" sz="quarter" idx="11"/>
          </p:nvPr>
        </p:nvSpPr>
        <p:spPr/>
        <p:txBody>
          <a:bodyPr/>
          <a:lstStyle/>
          <a:p>
            <a:endParaRPr lang="en-US">
              <a:solidFill>
                <a:srgbClr val="5493B2">
                  <a:shade val="50000"/>
                </a:srgbClr>
              </a:solidFill>
            </a:endParaRPr>
          </a:p>
        </p:txBody>
      </p:sp>
      <p:sp>
        <p:nvSpPr>
          <p:cNvPr id="9" name="Slide Number Placeholder 8"/>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33080031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a:effectLst/>
        </p:spPr>
        <p:txBody>
          <a:bodyPr tIns="9144" bIns="9144" anchor="b"/>
          <a:lstStyle>
            <a:lvl1pPr>
              <a:defRPr sz="4800" cap="none" baseline="0">
                <a:effectLst>
                  <a:outerShdw blurRad="30000" dist="30000" dir="2700000" algn="tl" rotWithShape="0">
                    <a:schemeClr val="bg2">
                      <a:shade val="45000"/>
                      <a:satMod val="150000"/>
                      <a:alpha val="90000"/>
                    </a:scheme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4" name="Footer Placeholder 3"/>
          <p:cNvSpPr>
            <a:spLocks noGrp="1"/>
          </p:cNvSpPr>
          <p:nvPr>
            <p:ph type="ftr" sz="quarter" idx="11"/>
          </p:nvPr>
        </p:nvSpPr>
        <p:spPr/>
        <p:txBody>
          <a:bodyPr/>
          <a:lstStyle/>
          <a:p>
            <a:endParaRPr lang="en-US">
              <a:solidFill>
                <a:srgbClr val="5493B2">
                  <a:shade val="50000"/>
                </a:srgbClr>
              </a:solidFill>
            </a:endParaRPr>
          </a:p>
        </p:txBody>
      </p:sp>
      <p:sp>
        <p:nvSpPr>
          <p:cNvPr id="5" name="Slide Number Placeholder 4"/>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19379523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3" name="Footer Placeholder 2"/>
          <p:cNvSpPr>
            <a:spLocks noGrp="1"/>
          </p:cNvSpPr>
          <p:nvPr>
            <p:ph type="ftr" sz="quarter" idx="11"/>
          </p:nvPr>
        </p:nvSpPr>
        <p:spPr/>
        <p:txBody>
          <a:bodyPr/>
          <a:lstStyle/>
          <a:p>
            <a:endParaRPr lang="en-US">
              <a:solidFill>
                <a:srgbClr val="5493B2">
                  <a:shade val="50000"/>
                </a:srgbClr>
              </a:solidFill>
            </a:endParaRPr>
          </a:p>
        </p:txBody>
      </p:sp>
      <p:sp>
        <p:nvSpPr>
          <p:cNvPr id="4" name="Slide Number Placeholder 3"/>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41896188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1440"/>
            <a:ext cx="10972800" cy="914400"/>
          </a:xfrm>
        </p:spPr>
        <p:txBody>
          <a:bodyPr tIns="0" bIns="0" anchor="b"/>
          <a:lstStyle>
            <a:lvl1pPr algn="l">
              <a:buNone/>
              <a:defRPr sz="5000" b="1"/>
            </a:lvl1pPr>
          </a:lstStyle>
          <a:p>
            <a:r>
              <a:rPr lang="en-US"/>
              <a:t>Click to edit Master title style</a:t>
            </a:r>
            <a:endParaRPr lang="en-US" dirty="0"/>
          </a:p>
        </p:txBody>
      </p:sp>
      <p:sp>
        <p:nvSpPr>
          <p:cNvPr id="3" name="Text Placeholder 2"/>
          <p:cNvSpPr>
            <a:spLocks noGrp="1"/>
          </p:cNvSpPr>
          <p:nvPr>
            <p:ph type="body" idx="2"/>
          </p:nvPr>
        </p:nvSpPr>
        <p:spPr>
          <a:xfrm>
            <a:off x="609600" y="1133856"/>
            <a:ext cx="3454400" cy="5181600"/>
          </a:xfrm>
        </p:spPr>
        <p:txBody>
          <a:bodyPr lIns="45720" t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572000" y="1133472"/>
            <a:ext cx="70104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6" name="Footer Placeholder 5"/>
          <p:cNvSpPr>
            <a:spLocks noGrp="1"/>
          </p:cNvSpPr>
          <p:nvPr>
            <p:ph type="ftr" sz="quarter" idx="11"/>
          </p:nvPr>
        </p:nvSpPr>
        <p:spPr/>
        <p:txBody>
          <a:bodyPr/>
          <a:lstStyle/>
          <a:p>
            <a:endParaRPr lang="en-US">
              <a:solidFill>
                <a:srgbClr val="5493B2">
                  <a:shade val="50000"/>
                </a:srgbClr>
              </a:solidFill>
            </a:endParaRPr>
          </a:p>
        </p:txBody>
      </p:sp>
      <p:sp>
        <p:nvSpPr>
          <p:cNvPr id="7" name="Slide Number Placeholder 6"/>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17128096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653" y="1981200"/>
            <a:ext cx="4572000" cy="522288"/>
          </a:xfrm>
        </p:spPr>
        <p:txBody>
          <a:bodyPr tIns="0" bIns="0" anchor="b"/>
          <a:lstStyle>
            <a:lvl1pPr algn="r">
              <a:buNone/>
              <a:defRPr sz="2000" b="1"/>
            </a:lvl1pPr>
          </a:lstStyle>
          <a:p>
            <a:r>
              <a:rPr lang="en-US"/>
              <a:t>Click to edit Master title style</a:t>
            </a:r>
            <a:endParaRPr lang="en-US" dirty="0"/>
          </a:p>
        </p:txBody>
      </p:sp>
      <p:sp>
        <p:nvSpPr>
          <p:cNvPr id="3" name="Picture Placeholder 2"/>
          <p:cNvSpPr>
            <a:spLocks noGrp="1"/>
          </p:cNvSpPr>
          <p:nvPr>
            <p:ph type="pic" idx="1"/>
          </p:nvPr>
        </p:nvSpPr>
        <p:spPr>
          <a:xfrm>
            <a:off x="5457824" y="1066800"/>
            <a:ext cx="6096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a:t>Click icon to add picture</a:t>
            </a:r>
            <a:endParaRPr lang="en-US" dirty="0"/>
          </a:p>
        </p:txBody>
      </p:sp>
      <p:sp>
        <p:nvSpPr>
          <p:cNvPr id="4" name="Text Placeholder 3"/>
          <p:cNvSpPr>
            <a:spLocks noGrp="1"/>
          </p:cNvSpPr>
          <p:nvPr>
            <p:ph type="body" sz="half" idx="2"/>
          </p:nvPr>
        </p:nvSpPr>
        <p:spPr>
          <a:xfrm>
            <a:off x="501653" y="2543176"/>
            <a:ext cx="4572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4"/>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6" name="Footer Placeholder 5"/>
          <p:cNvSpPr>
            <a:spLocks noGrp="1"/>
          </p:cNvSpPr>
          <p:nvPr>
            <p:ph type="ftr" sz="quarter" idx="11"/>
          </p:nvPr>
        </p:nvSpPr>
        <p:spPr/>
        <p:txBody>
          <a:bodyPr/>
          <a:lstStyle/>
          <a:p>
            <a:endParaRPr lang="en-US">
              <a:solidFill>
                <a:srgbClr val="5493B2">
                  <a:shade val="50000"/>
                </a:srgbClr>
              </a:solidFill>
            </a:endParaRPr>
          </a:p>
        </p:txBody>
      </p:sp>
      <p:sp>
        <p:nvSpPr>
          <p:cNvPr id="7" name="Slide Number Placeholder 6"/>
          <p:cNvSpPr>
            <a:spLocks noGrp="1"/>
          </p:cNvSpPr>
          <p:nvPr>
            <p:ph type="sldNum" sz="quarter" idx="12"/>
          </p:nvPr>
        </p:nvSpPr>
        <p:spPr>
          <a:xfrm>
            <a:off x="10871200" y="6356351"/>
            <a:ext cx="711200" cy="365125"/>
          </a:xfrm>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2431390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CB5D3-9991-454E-A860-BCE937968069}"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14648948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5" name="Footer Placeholder 4"/>
          <p:cNvSpPr>
            <a:spLocks noGrp="1"/>
          </p:cNvSpPr>
          <p:nvPr>
            <p:ph type="ftr" sz="quarter" idx="11"/>
          </p:nvPr>
        </p:nvSpPr>
        <p:spPr/>
        <p:txBody>
          <a:bodyPr/>
          <a:lstStyle/>
          <a:p>
            <a:endParaRPr lang="en-US">
              <a:solidFill>
                <a:srgbClr val="5493B2">
                  <a:shade val="50000"/>
                </a:srgbClr>
              </a:solidFill>
            </a:endParaRPr>
          </a:p>
        </p:txBody>
      </p:sp>
      <p:sp>
        <p:nvSpPr>
          <p:cNvPr id="6" name="Slide Number Placeholder 5"/>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15385060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5" name="Footer Placeholder 4"/>
          <p:cNvSpPr>
            <a:spLocks noGrp="1"/>
          </p:cNvSpPr>
          <p:nvPr>
            <p:ph type="ftr" sz="quarter" idx="11"/>
          </p:nvPr>
        </p:nvSpPr>
        <p:spPr/>
        <p:txBody>
          <a:bodyPr/>
          <a:lstStyle/>
          <a:p>
            <a:endParaRPr lang="en-US">
              <a:solidFill>
                <a:srgbClr val="5493B2">
                  <a:shade val="50000"/>
                </a:srgbClr>
              </a:solidFill>
            </a:endParaRPr>
          </a:p>
        </p:txBody>
      </p:sp>
      <p:sp>
        <p:nvSpPr>
          <p:cNvPr id="6" name="Slide Number Placeholder 5"/>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12851893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4" name="Footer Placeholder 3"/>
          <p:cNvSpPr>
            <a:spLocks noGrp="1"/>
          </p:cNvSpPr>
          <p:nvPr>
            <p:ph type="ftr" sz="quarter" idx="11"/>
          </p:nvPr>
        </p:nvSpPr>
        <p:spPr/>
        <p:txBody>
          <a:bodyPr/>
          <a:lstStyle/>
          <a:p>
            <a:endParaRPr lang="en-US">
              <a:solidFill>
                <a:srgbClr val="5493B2">
                  <a:shade val="50000"/>
                </a:srgbClr>
              </a:solidFill>
            </a:endParaRPr>
          </a:p>
        </p:txBody>
      </p:sp>
      <p:sp>
        <p:nvSpPr>
          <p:cNvPr id="5" name="Slide Number Placeholder 4"/>
          <p:cNvSpPr>
            <a:spLocks noGrp="1"/>
          </p:cNvSpPr>
          <p:nvPr>
            <p:ph type="sldNum" sz="quarter" idx="12"/>
          </p:nvPr>
        </p:nvSpPr>
        <p:spPr/>
        <p:txBody>
          <a:body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spTree>
    <p:extLst>
      <p:ext uri="{BB962C8B-B14F-4D97-AF65-F5344CB8AC3E}">
        <p14:creationId xmlns:p14="http://schemas.microsoft.com/office/powerpoint/2010/main" val="18702666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40" name="Title Text"/>
          <p:cNvSpPr txBox="1">
            <a:spLocks noGrp="1"/>
          </p:cNvSpPr>
          <p:nvPr>
            <p:ph type="title"/>
          </p:nvPr>
        </p:nvSpPr>
        <p:spPr>
          <a:prstGeom prst="rect">
            <a:avLst/>
          </a:prstGeom>
        </p:spPr>
        <p:txBody>
          <a:bodyPr/>
          <a:lstStyle/>
          <a:p>
            <a:r>
              <a:t>Title Text</a:t>
            </a:r>
          </a:p>
        </p:txBody>
      </p:sp>
      <p:sp>
        <p:nvSpPr>
          <p:cNvPr id="141"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3493830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5" name="Rectangle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6" name="Rectangle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7" name="Rectangle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0" name="Straight Connector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1" name="Straight Connector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2" name="Straight Connector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3" name="Straight Connector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4" name="Straight Connector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5" name="Straight Connector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6" name="Rectangle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7" name="Oval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8" name="Oval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9" name="Oval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0" name="Oval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1" name="Oval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8" name="Title 7"/>
          <p:cNvSpPr>
            <a:spLocks noGrp="1"/>
          </p:cNvSpPr>
          <p:nvPr>
            <p:ph type="ctrTitle"/>
          </p:nvPr>
        </p:nvSpPr>
        <p:spPr>
          <a:xfrm>
            <a:off x="3048000" y="3124200"/>
            <a:ext cx="82296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10733617" y="1111250"/>
            <a:ext cx="2286000" cy="508000"/>
          </a:xfrm>
        </p:spPr>
        <p:txBody>
          <a:bodyPr/>
          <a:lstStyle>
            <a:lvl1pPr>
              <a:defRPr/>
            </a:lvl1pPr>
          </a:lstStyle>
          <a:p>
            <a:pPr>
              <a:defRPr/>
            </a:pPr>
            <a:endParaRPr lang="en-US"/>
          </a:p>
        </p:txBody>
      </p:sp>
      <p:sp>
        <p:nvSpPr>
          <p:cNvPr id="23" name="Footer Placeholder 16"/>
          <p:cNvSpPr>
            <a:spLocks noGrp="1"/>
          </p:cNvSpPr>
          <p:nvPr>
            <p:ph type="ftr" sz="quarter" idx="11"/>
          </p:nvPr>
        </p:nvSpPr>
        <p:spPr bwMode="auto">
          <a:xfrm rot="5400000">
            <a:off x="10045701" y="4117447"/>
            <a:ext cx="3657600" cy="512233"/>
          </a:xfrm>
        </p:spPr>
        <p:txBody>
          <a:bodyPr/>
          <a:lstStyle>
            <a:lvl1pPr>
              <a:defRPr/>
            </a:lvl1pPr>
          </a:lstStyle>
          <a:p>
            <a:pPr>
              <a:defRPr/>
            </a:pPr>
            <a:endParaRPr lang="en-US"/>
          </a:p>
        </p:txBody>
      </p:sp>
      <p:sp>
        <p:nvSpPr>
          <p:cNvPr id="24" name="Slide Number Placeholder 28"/>
          <p:cNvSpPr>
            <a:spLocks noGrp="1"/>
          </p:cNvSpPr>
          <p:nvPr>
            <p:ph type="sldNum" sz="quarter" idx="12"/>
          </p:nvPr>
        </p:nvSpPr>
        <p:spPr bwMode="auto">
          <a:xfrm>
            <a:off x="1767417" y="4929189"/>
            <a:ext cx="812800" cy="517525"/>
          </a:xfrm>
        </p:spPr>
        <p:txBody>
          <a:bodyPr/>
          <a:lstStyle>
            <a:lvl1pPr>
              <a:defRPr/>
            </a:lvl1pPr>
          </a:lstStyle>
          <a:p>
            <a:pPr>
              <a:defRPr/>
            </a:pPr>
            <a:fld id="{26DEE930-AEAC-4EBD-9FA7-19BC619CF99F}" type="slidenum">
              <a:rPr lang="en-US"/>
              <a:pPr>
                <a:defRPr/>
              </a:pPr>
              <a:t>‹#›</a:t>
            </a:fld>
            <a:endParaRPr lang="en-US"/>
          </a:p>
        </p:txBody>
      </p:sp>
    </p:spTree>
    <p:extLst>
      <p:ext uri="{BB962C8B-B14F-4D97-AF65-F5344CB8AC3E}">
        <p14:creationId xmlns:p14="http://schemas.microsoft.com/office/powerpoint/2010/main" val="2777783848"/>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a:defRPr/>
            </a:lvl1pPr>
          </a:lstStyle>
          <a:p>
            <a:pPr>
              <a:defRPr/>
            </a:pPr>
            <a:endParaRPr lang="en-US"/>
          </a:p>
        </p:txBody>
      </p:sp>
      <p:sp>
        <p:nvSpPr>
          <p:cNvPr id="5" name="Slide Number Placeholder 8"/>
          <p:cNvSpPr>
            <a:spLocks noGrp="1"/>
          </p:cNvSpPr>
          <p:nvPr>
            <p:ph type="sldNum" sz="quarter" idx="11"/>
          </p:nvPr>
        </p:nvSpPr>
        <p:spPr/>
        <p:txBody>
          <a:bodyPr rtlCol="0"/>
          <a:lstStyle>
            <a:lvl1pPr>
              <a:defRPr/>
            </a:lvl1pPr>
          </a:lstStyle>
          <a:p>
            <a:pPr>
              <a:defRPr/>
            </a:pPr>
            <a:fld id="{55E847F8-07D1-40B8-830B-9D515BCA6481}" type="slidenum">
              <a:rPr lang="en-US"/>
              <a:pPr>
                <a:defRPr/>
              </a:pPr>
              <a:t>‹#›</a:t>
            </a:fld>
            <a:endParaRPr lang="en-US"/>
          </a:p>
        </p:txBody>
      </p:sp>
      <p:sp>
        <p:nvSpPr>
          <p:cNvPr id="6" name="Footer Placeholder 9"/>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6046600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5" name="Rectangle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6" name="Rectangle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7" name="Rectangle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8" name="Straight Connector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9" name="Straight Connector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0" name="Straight Connector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1" name="Straight Connector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2" name="Straight Connector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3" name="Rectangle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4" name="Oval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5" name="Oval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6" name="Oval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7" name="Oval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8" name="Oval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9" name="Straight Connector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10731500" y="1106488"/>
            <a:ext cx="2286000" cy="508000"/>
          </a:xfrm>
        </p:spPr>
        <p:txBody>
          <a:bodyPr/>
          <a:lstStyle>
            <a:lvl1pPr>
              <a:defRPr/>
            </a:lvl1pPr>
          </a:lstStyle>
          <a:p>
            <a:pPr>
              <a:defRPr/>
            </a:pPr>
            <a:endParaRPr lang="en-US"/>
          </a:p>
        </p:txBody>
      </p:sp>
      <p:sp>
        <p:nvSpPr>
          <p:cNvPr id="21" name="Footer Placeholder 4"/>
          <p:cNvSpPr>
            <a:spLocks noGrp="1"/>
          </p:cNvSpPr>
          <p:nvPr>
            <p:ph type="ftr" sz="quarter" idx="11"/>
          </p:nvPr>
        </p:nvSpPr>
        <p:spPr bwMode="auto">
          <a:xfrm rot="5400000">
            <a:off x="10045701" y="4114272"/>
            <a:ext cx="3657600" cy="512233"/>
          </a:xfrm>
        </p:spPr>
        <p:txBody>
          <a:bodyPr/>
          <a:lstStyle>
            <a:lvl1pPr>
              <a:defRPr/>
            </a:lvl1pPr>
          </a:lstStyle>
          <a:p>
            <a:pPr>
              <a:defRPr/>
            </a:pPr>
            <a:endParaRPr lang="en-US"/>
          </a:p>
        </p:txBody>
      </p:sp>
      <p:sp>
        <p:nvSpPr>
          <p:cNvPr id="22" name="Slide Number Placeholder 5"/>
          <p:cNvSpPr>
            <a:spLocks noGrp="1"/>
          </p:cNvSpPr>
          <p:nvPr>
            <p:ph type="sldNum" sz="quarter" idx="12"/>
          </p:nvPr>
        </p:nvSpPr>
        <p:spPr bwMode="auto">
          <a:xfrm>
            <a:off x="1786467" y="4929189"/>
            <a:ext cx="812800" cy="517525"/>
          </a:xfrm>
        </p:spPr>
        <p:txBody>
          <a:bodyPr/>
          <a:lstStyle>
            <a:lvl1pPr>
              <a:defRPr/>
            </a:lvl1pPr>
          </a:lstStyle>
          <a:p>
            <a:pPr>
              <a:defRPr/>
            </a:pPr>
            <a:fld id="{ADB9E22A-DB04-4448-8F6C-DD62FC51088F}" type="slidenum">
              <a:rPr lang="en-US"/>
              <a:pPr>
                <a:defRPr/>
              </a:pPr>
              <a:t>‹#›</a:t>
            </a:fld>
            <a:endParaRPr lang="en-US"/>
          </a:p>
        </p:txBody>
      </p:sp>
    </p:spTree>
    <p:extLst>
      <p:ext uri="{BB962C8B-B14F-4D97-AF65-F5344CB8AC3E}">
        <p14:creationId xmlns:p14="http://schemas.microsoft.com/office/powerpoint/2010/main" val="517675178"/>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00CF151A-0EDC-4EEA-95BA-5051E31CFBF2}" type="slidenum">
              <a:rPr lang="en-US"/>
              <a:pPr>
                <a:defRPr/>
              </a:pPr>
              <a:t>‹#›</a:t>
            </a:fld>
            <a:endParaRPr lang="en-US"/>
          </a:p>
        </p:txBody>
      </p:sp>
    </p:spTree>
    <p:extLst>
      <p:ext uri="{BB962C8B-B14F-4D97-AF65-F5344CB8AC3E}">
        <p14:creationId xmlns:p14="http://schemas.microsoft.com/office/powerpoint/2010/main" val="5283333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1ADB7050-0EDD-41F3-AB6E-3E6AC91DF44B}" type="slidenum">
              <a:rPr lang="en-US"/>
              <a:pPr>
                <a:defRPr/>
              </a:pPr>
              <a:t>‹#›</a:t>
            </a:fld>
            <a:endParaRPr lang="en-US"/>
          </a:p>
        </p:txBody>
      </p:sp>
    </p:spTree>
    <p:extLst>
      <p:ext uri="{BB962C8B-B14F-4D97-AF65-F5344CB8AC3E}">
        <p14:creationId xmlns:p14="http://schemas.microsoft.com/office/powerpoint/2010/main" val="20380630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a:defRPr/>
            </a:lvl1pPr>
          </a:lstStyle>
          <a:p>
            <a:pPr>
              <a:defRPr/>
            </a:pPr>
            <a:endParaRPr lang="en-US"/>
          </a:p>
        </p:txBody>
      </p:sp>
      <p:sp>
        <p:nvSpPr>
          <p:cNvPr id="4" name="Slide Number Placeholder 6"/>
          <p:cNvSpPr>
            <a:spLocks noGrp="1"/>
          </p:cNvSpPr>
          <p:nvPr>
            <p:ph type="sldNum" sz="quarter" idx="11"/>
          </p:nvPr>
        </p:nvSpPr>
        <p:spPr/>
        <p:txBody>
          <a:bodyPr rtlCol="0"/>
          <a:lstStyle>
            <a:lvl1pPr>
              <a:defRPr/>
            </a:lvl1pPr>
          </a:lstStyle>
          <a:p>
            <a:pPr>
              <a:defRPr/>
            </a:pPr>
            <a:fld id="{59F077A8-0793-47EF-8B99-A7F70734F15C}" type="slidenum">
              <a:rPr lang="en-US"/>
              <a:pPr>
                <a:defRPr/>
              </a:pPr>
              <a:t>‹#›</a:t>
            </a:fld>
            <a:endParaRPr lang="en-US"/>
          </a:p>
        </p:txBody>
      </p:sp>
      <p:sp>
        <p:nvSpPr>
          <p:cNvPr id="5" name="Footer Placeholder 7"/>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2852842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7CB5D3-9991-454E-A860-BCE937968069}"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16693083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D55DA542-A008-42F5-BDD7-D959971517D3}" type="slidenum">
              <a:rPr lang="en-US"/>
              <a:pPr>
                <a:defRPr/>
              </a:pPr>
              <a:t>‹#›</a:t>
            </a:fld>
            <a:endParaRPr lang="en-US"/>
          </a:p>
        </p:txBody>
      </p:sp>
    </p:spTree>
    <p:extLst>
      <p:ext uri="{BB962C8B-B14F-4D97-AF65-F5344CB8AC3E}">
        <p14:creationId xmlns:p14="http://schemas.microsoft.com/office/powerpoint/2010/main" val="16256508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6" name="Straight Connector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7" name="Straight Connector 6"/>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8" name="Straight Connector 7"/>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9" name="Rectangle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0" name="Straight Connector 9"/>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1" name="Oval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a:xfrm rot="5400000">
            <a:off x="5547360" y="3124200"/>
            <a:ext cx="6309360" cy="6096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a:defRPr/>
            </a:lvl1pPr>
          </a:lstStyle>
          <a:p>
            <a:pPr>
              <a:defRPr/>
            </a:pPr>
            <a:endParaRPr lang="en-US"/>
          </a:p>
        </p:txBody>
      </p:sp>
      <p:sp>
        <p:nvSpPr>
          <p:cNvPr id="13" name="Slide Number Placeholder 21"/>
          <p:cNvSpPr>
            <a:spLocks noGrp="1"/>
          </p:cNvSpPr>
          <p:nvPr>
            <p:ph type="sldNum" sz="quarter" idx="11"/>
          </p:nvPr>
        </p:nvSpPr>
        <p:spPr/>
        <p:txBody>
          <a:bodyPr rtlCol="0"/>
          <a:lstStyle>
            <a:lvl1pPr>
              <a:defRPr/>
            </a:lvl1pPr>
          </a:lstStyle>
          <a:p>
            <a:pPr>
              <a:defRPr/>
            </a:pPr>
            <a:fld id="{60973A9B-5CB3-48F7-81FB-E4556D162284}" type="slidenum">
              <a:rPr lang="en-US"/>
              <a:pPr>
                <a:defRPr/>
              </a:pPr>
              <a:t>‹#›</a:t>
            </a:fld>
            <a:endParaRPr lang="en-US"/>
          </a:p>
        </p:txBody>
      </p:sp>
      <p:sp>
        <p:nvSpPr>
          <p:cNvPr id="14" name="Footer Placeholder 22"/>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690019228"/>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6" name="Oval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7" name="Straight Connector 6"/>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8" name="Rectangle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9" name="Straight Connector 8"/>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0" name="Straight Connector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11" name="Straight Connector 10"/>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2" name="Title 1"/>
          <p:cNvSpPr>
            <a:spLocks noGrp="1"/>
          </p:cNvSpPr>
          <p:nvPr>
            <p:ph type="title"/>
          </p:nvPr>
        </p:nvSpPr>
        <p:spPr>
          <a:xfrm rot="5400000">
            <a:off x="5518404" y="3124200"/>
            <a:ext cx="6309360" cy="6096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endParaRPr lang="en-US"/>
          </a:p>
        </p:txBody>
      </p:sp>
      <p:sp>
        <p:nvSpPr>
          <p:cNvPr id="13" name="Slide Number Placeholder 17"/>
          <p:cNvSpPr>
            <a:spLocks noGrp="1"/>
          </p:cNvSpPr>
          <p:nvPr>
            <p:ph type="sldNum" sz="quarter" idx="11"/>
          </p:nvPr>
        </p:nvSpPr>
        <p:spPr/>
        <p:txBody>
          <a:bodyPr rtlCol="0"/>
          <a:lstStyle>
            <a:lvl1pPr>
              <a:defRPr/>
            </a:lvl1pPr>
          </a:lstStyle>
          <a:p>
            <a:pPr>
              <a:defRPr/>
            </a:pPr>
            <a:fld id="{F3396EBF-1EAF-49A0-B4EE-0C05D6BA54C8}" type="slidenum">
              <a:rPr lang="en-US"/>
              <a:pPr>
                <a:defRPr/>
              </a:pPr>
              <a:t>‹#›</a:t>
            </a:fld>
            <a:endParaRPr lang="en-US"/>
          </a:p>
        </p:txBody>
      </p:sp>
      <p:sp>
        <p:nvSpPr>
          <p:cNvPr id="14" name="Footer Placeholder 20"/>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3030250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69DC250-F6DB-4F09-83AC-20108FE41F42}" type="slidenum">
              <a:rPr lang="en-US"/>
              <a:pPr>
                <a:defRPr/>
              </a:pPr>
              <a:t>‹#›</a:t>
            </a:fld>
            <a:endParaRPr lang="en-US"/>
          </a:p>
        </p:txBody>
      </p:sp>
    </p:spTree>
    <p:extLst>
      <p:ext uri="{BB962C8B-B14F-4D97-AF65-F5344CB8AC3E}">
        <p14:creationId xmlns:p14="http://schemas.microsoft.com/office/powerpoint/2010/main" val="15845702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B591EA61-395E-44B7-9ED1-3E01CA5576B3}" type="slidenum">
              <a:rPr lang="en-US"/>
              <a:pPr>
                <a:defRPr/>
              </a:pPr>
              <a:t>‹#›</a:t>
            </a:fld>
            <a:endParaRPr lang="en-US"/>
          </a:p>
        </p:txBody>
      </p:sp>
    </p:spTree>
    <p:extLst>
      <p:ext uri="{BB962C8B-B14F-4D97-AF65-F5344CB8AC3E}">
        <p14:creationId xmlns:p14="http://schemas.microsoft.com/office/powerpoint/2010/main" val="28812514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8288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39243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p:cNvSpPr>
            <a:spLocks noGrp="1"/>
          </p:cNvSpPr>
          <p:nvPr>
            <p:ph type="dt" sz="half" idx="10"/>
          </p:nvPr>
        </p:nvSpPr>
        <p:spPr/>
        <p:txBody>
          <a:bodyPr/>
          <a:lstStyle>
            <a:lvl1pPr>
              <a:defRPr/>
            </a:lvl1pPr>
          </a:lstStyle>
          <a:p>
            <a:pPr>
              <a:defRPr/>
            </a:pPr>
            <a:endParaRPr lang="en-US"/>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22"/>
          <p:cNvSpPr>
            <a:spLocks noGrp="1"/>
          </p:cNvSpPr>
          <p:nvPr>
            <p:ph type="sldNum" sz="quarter" idx="12"/>
          </p:nvPr>
        </p:nvSpPr>
        <p:spPr/>
        <p:txBody>
          <a:bodyPr/>
          <a:lstStyle>
            <a:lvl1pPr>
              <a:defRPr/>
            </a:lvl1pPr>
          </a:lstStyle>
          <a:p>
            <a:pPr>
              <a:defRPr/>
            </a:pPr>
            <a:fld id="{BFCFD4ED-78BF-4644-B3C6-F90C668E7041}" type="slidenum">
              <a:rPr lang="en-US"/>
              <a:pPr>
                <a:defRPr/>
              </a:pPr>
              <a:t>‹#›</a:t>
            </a:fld>
            <a:endParaRPr lang="en-US"/>
          </a:p>
        </p:txBody>
      </p:sp>
    </p:spTree>
    <p:extLst>
      <p:ext uri="{BB962C8B-B14F-4D97-AF65-F5344CB8AC3E}">
        <p14:creationId xmlns:p14="http://schemas.microsoft.com/office/powerpoint/2010/main" val="20757133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9766534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899019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7CB5D3-9991-454E-A860-BCE937968069}"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17560947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7CB5D3-9991-454E-A860-BCE937968069}"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47558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7CB5D3-9991-454E-A860-BCE937968069}"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6475481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7CB5D3-9991-454E-A860-BCE937968069}"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13920809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7CB5D3-9991-454E-A860-BCE937968069}"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7905451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CB5D3-9991-454E-A860-BCE937968069}"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40820295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A7CB5D3-9991-454E-A860-BCE937968069}"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42372592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A7CB5D3-9991-454E-A860-BCE937968069}"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1276666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21514787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18084041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494" t="22211" b="2980"/>
          <a:stretch/>
        </p:blipFill>
        <p:spPr>
          <a:xfrm>
            <a:off x="-60208" y="112890"/>
            <a:ext cx="12252208" cy="382693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8195" y="5444469"/>
            <a:ext cx="6738808" cy="1403919"/>
          </a:xfrm>
          <a:prstGeom prst="rect">
            <a:avLst/>
          </a:prstGeom>
        </p:spPr>
      </p:pic>
      <p:sp>
        <p:nvSpPr>
          <p:cNvPr id="10" name="Rectangle 9"/>
          <p:cNvSpPr/>
          <p:nvPr userDrawn="1"/>
        </p:nvSpPr>
        <p:spPr>
          <a:xfrm>
            <a:off x="1" y="3764803"/>
            <a:ext cx="12192000" cy="225778"/>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1" y="0"/>
            <a:ext cx="12192000" cy="225778"/>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6"/>
          <p:cNvSpPr>
            <a:spLocks noGrp="1"/>
          </p:cNvSpPr>
          <p:nvPr>
            <p:ph type="body" sz="quarter" idx="13" hasCustomPrompt="1"/>
          </p:nvPr>
        </p:nvSpPr>
        <p:spPr>
          <a:xfrm>
            <a:off x="-3" y="4335354"/>
            <a:ext cx="12192000" cy="714375"/>
          </a:xfrm>
        </p:spPr>
        <p:txBody>
          <a:bodyPr>
            <a:noAutofit/>
          </a:bodyPr>
          <a:lstStyle>
            <a:lvl1pPr marL="0" indent="0" algn="ctr">
              <a:lnSpc>
                <a:spcPct val="100000"/>
              </a:lnSpc>
              <a:buNone/>
              <a:defRPr sz="4000"/>
            </a:lvl1pPr>
          </a:lstStyle>
          <a:p>
            <a:pPr lvl="0"/>
            <a:r>
              <a:rPr lang="en-US" dirty="0"/>
              <a:t>EDIT MASTER TEXT STYLES</a:t>
            </a:r>
          </a:p>
        </p:txBody>
      </p:sp>
      <p:sp>
        <p:nvSpPr>
          <p:cNvPr id="15" name="Text Placeholder 14"/>
          <p:cNvSpPr>
            <a:spLocks noGrp="1"/>
          </p:cNvSpPr>
          <p:nvPr>
            <p:ph type="body" sz="quarter" idx="14"/>
          </p:nvPr>
        </p:nvSpPr>
        <p:spPr>
          <a:xfrm>
            <a:off x="0" y="5049839"/>
            <a:ext cx="12192000" cy="587375"/>
          </a:xfrm>
        </p:spPr>
        <p:txBody>
          <a:bodyPr>
            <a:normAutofit/>
          </a:bodyPr>
          <a:lstStyle>
            <a:lvl1pPr marL="0" indent="0">
              <a:buNone/>
              <a:defRPr sz="2000">
                <a:solidFill>
                  <a:schemeClr val="bg1">
                    <a:lumMod val="65000"/>
                  </a:schemeClr>
                </a:solidFill>
              </a:defRPr>
            </a:lvl1pPr>
          </a:lstStyle>
          <a:p>
            <a:pPr lvl="0"/>
            <a:r>
              <a:rPr lang="en-US" dirty="0"/>
              <a:t>Edit Master text styles</a:t>
            </a:r>
          </a:p>
        </p:txBody>
      </p:sp>
      <p:sp>
        <p:nvSpPr>
          <p:cNvPr id="2" name="TextBox 1">
            <a:extLst>
              <a:ext uri="{FF2B5EF4-FFF2-40B4-BE49-F238E27FC236}">
                <a16:creationId xmlns:a16="http://schemas.microsoft.com/office/drawing/2014/main" id="{14A154A7-C86F-4E97-9C68-C8DFF3A31B30}"/>
              </a:ext>
            </a:extLst>
          </p:cNvPr>
          <p:cNvSpPr txBox="1"/>
          <p:nvPr userDrawn="1"/>
        </p:nvSpPr>
        <p:spPr>
          <a:xfrm>
            <a:off x="1025489" y="2415591"/>
            <a:ext cx="6084815" cy="1131079"/>
          </a:xfrm>
          <a:prstGeom prst="rect">
            <a:avLst/>
          </a:prstGeom>
          <a:noFill/>
        </p:spPr>
        <p:txBody>
          <a:bodyPr wrap="square" rtlCol="0">
            <a:spAutoFit/>
          </a:bodyPr>
          <a:lstStyle/>
          <a:p>
            <a:pPr>
              <a:spcAft>
                <a:spcPts val="0"/>
              </a:spcAft>
            </a:pPr>
            <a:r>
              <a:rPr lang="en-US" sz="4000" b="1" spc="300" dirty="0">
                <a:solidFill>
                  <a:schemeClr val="bg1">
                    <a:lumMod val="50000"/>
                  </a:schemeClr>
                </a:solidFill>
                <a:latin typeface="Vijaya" panose="020B0604020202020204" pitchFamily="34" charset="0"/>
                <a:cs typeface="Vijaya" panose="020B0604020202020204" pitchFamily="34" charset="0"/>
              </a:rPr>
              <a:t>Enhancing Recovery</a:t>
            </a:r>
          </a:p>
          <a:p>
            <a:pPr>
              <a:lnSpc>
                <a:spcPts val="2800"/>
              </a:lnSpc>
              <a:spcAft>
                <a:spcPts val="0"/>
              </a:spcAft>
            </a:pPr>
            <a:r>
              <a:rPr lang="en-US" sz="4000" b="1" spc="300" dirty="0">
                <a:solidFill>
                  <a:schemeClr val="bg1">
                    <a:lumMod val="50000"/>
                  </a:schemeClr>
                </a:solidFill>
                <a:latin typeface="Vijaya" panose="020B0604020202020204" pitchFamily="34" charset="0"/>
                <a:cs typeface="Vijaya" panose="020B0604020202020204" pitchFamily="34" charset="0"/>
              </a:rPr>
              <a:t>Through Science</a:t>
            </a:r>
          </a:p>
        </p:txBody>
      </p:sp>
    </p:spTree>
    <p:extLst>
      <p:ext uri="{BB962C8B-B14F-4D97-AF65-F5344CB8AC3E}">
        <p14:creationId xmlns:p14="http://schemas.microsoft.com/office/powerpoint/2010/main" val="24761744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21425" r="43930" b="53554"/>
          <a:stretch/>
        </p:blipFill>
        <p:spPr>
          <a:xfrm>
            <a:off x="1" y="1"/>
            <a:ext cx="12192001" cy="6858000"/>
          </a:xfrm>
          <a:prstGeom prst="rect">
            <a:avLst/>
          </a:prstGeom>
        </p:spPr>
      </p:pic>
      <p:sp>
        <p:nvSpPr>
          <p:cNvPr id="5" name="Footer Placeholder 4"/>
          <p:cNvSpPr>
            <a:spLocks noGrp="1"/>
          </p:cNvSpPr>
          <p:nvPr>
            <p:ph type="ftr" sz="quarter" idx="11"/>
          </p:nvPr>
        </p:nvSpPr>
        <p:spPr>
          <a:xfrm>
            <a:off x="3434396" y="2506471"/>
            <a:ext cx="5323200" cy="365125"/>
          </a:xfrm>
          <a:prstGeom prst="rect">
            <a:avLst/>
          </a:prstGeom>
        </p:spPr>
        <p:txBody>
          <a:bodyPr/>
          <a:lstStyle>
            <a:lvl1pPr>
              <a:defRPr lang="en-US" sz="2000" b="0" i="1" smtClean="0">
                <a:solidFill>
                  <a:srgbClr val="00657B"/>
                </a:solidFill>
                <a:effectLst/>
              </a:defRPr>
            </a:lvl1pPr>
          </a:lstStyle>
          <a:p>
            <a:r>
              <a:rPr lang="en-US" dirty="0"/>
              <a:t>enhancing recovery through science</a:t>
            </a:r>
          </a:p>
        </p:txBody>
      </p:sp>
      <p:sp>
        <p:nvSpPr>
          <p:cNvPr id="10" name="Rectangle 9"/>
          <p:cNvSpPr/>
          <p:nvPr userDrawn="1"/>
        </p:nvSpPr>
        <p:spPr>
          <a:xfrm>
            <a:off x="1" y="6632222"/>
            <a:ext cx="12192000" cy="225778"/>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1" y="0"/>
            <a:ext cx="12192000" cy="225778"/>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Box 2"/>
          <p:cNvSpPr txBox="1"/>
          <p:nvPr userDrawn="1"/>
        </p:nvSpPr>
        <p:spPr>
          <a:xfrm>
            <a:off x="-1" y="1354075"/>
            <a:ext cx="12191999" cy="646331"/>
          </a:xfrm>
          <a:prstGeom prst="rect">
            <a:avLst/>
          </a:prstGeom>
          <a:noFill/>
          <a:ln>
            <a:noFill/>
          </a:ln>
        </p:spPr>
        <p:txBody>
          <a:bodyPr wrap="square" rtlCol="0">
            <a:spAutoFit/>
          </a:bodyPr>
          <a:lstStyle/>
          <a:p>
            <a:pPr algn="ctr"/>
            <a:r>
              <a:rPr lang="en-US" sz="3600" dirty="0"/>
              <a:t>THE RECOVERY RESEARCH INSTITUTE</a:t>
            </a:r>
          </a:p>
        </p:txBody>
      </p:sp>
      <p:sp>
        <p:nvSpPr>
          <p:cNvPr id="2" name="TextBox 1"/>
          <p:cNvSpPr txBox="1"/>
          <p:nvPr userDrawn="1"/>
        </p:nvSpPr>
        <p:spPr>
          <a:xfrm>
            <a:off x="3379523" y="3549191"/>
            <a:ext cx="5432947" cy="1323439"/>
          </a:xfrm>
          <a:prstGeom prst="rect">
            <a:avLst/>
          </a:prstGeom>
          <a:noFill/>
        </p:spPr>
        <p:txBody>
          <a:bodyPr wrap="square" rtlCol="0">
            <a:spAutoFit/>
          </a:bodyPr>
          <a:lstStyle/>
          <a:p>
            <a:pPr algn="ctr"/>
            <a:r>
              <a:rPr lang="en-US" sz="2000" b="0" i="0" kern="1200" dirty="0">
                <a:solidFill>
                  <a:schemeClr val="tx1"/>
                </a:solidFill>
                <a:effectLst/>
                <a:latin typeface="+mn-lt"/>
                <a:ea typeface="+mn-ea"/>
                <a:cs typeface="+mn-cs"/>
              </a:rPr>
              <a:t>To enhance the public health impact of addiction recovery science through the summary, synthesis, &amp; dissemination of scientific findings &amp; the conduct of novel research.</a:t>
            </a:r>
            <a:endParaRPr lang="en-US" sz="2000" dirty="0"/>
          </a:p>
        </p:txBody>
      </p:sp>
      <p:pic>
        <p:nvPicPr>
          <p:cNvPr id="13" name="Picture 12"/>
          <p:cNvPicPr>
            <a:picLocks noChangeAspect="1"/>
          </p:cNvPicPr>
          <p:nvPr userDrawn="1"/>
        </p:nvPicPr>
        <p:blipFill>
          <a:blip r:embed="rId3"/>
          <a:stretch>
            <a:fillRect/>
          </a:stretch>
        </p:blipFill>
        <p:spPr>
          <a:xfrm>
            <a:off x="10706999" y="5981912"/>
            <a:ext cx="1186691" cy="512065"/>
          </a:xfrm>
          <a:prstGeom prst="rect">
            <a:avLst/>
          </a:prstGeom>
        </p:spPr>
      </p:pic>
    </p:spTree>
    <p:extLst>
      <p:ext uri="{BB962C8B-B14F-4D97-AF65-F5344CB8AC3E}">
        <p14:creationId xmlns:p14="http://schemas.microsoft.com/office/powerpoint/2010/main" val="27740392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21425" r="43930" b="53554"/>
          <a:stretch/>
        </p:blipFill>
        <p:spPr>
          <a:xfrm>
            <a:off x="1" y="1"/>
            <a:ext cx="12192001" cy="6858000"/>
          </a:xfrm>
          <a:prstGeom prst="rect">
            <a:avLst/>
          </a:prstGeom>
          <a:solidFill>
            <a:srgbClr val="F2F6F7"/>
          </a:solidFill>
        </p:spPr>
      </p:pic>
      <p:sp>
        <p:nvSpPr>
          <p:cNvPr id="11" name="Rectangle 10"/>
          <p:cNvSpPr/>
          <p:nvPr userDrawn="1"/>
        </p:nvSpPr>
        <p:spPr>
          <a:xfrm rot="16200000">
            <a:off x="-3210891" y="3210881"/>
            <a:ext cx="6858001" cy="436239"/>
          </a:xfrm>
          <a:prstGeom prst="rect">
            <a:avLst/>
          </a:prstGeom>
          <a:solidFill>
            <a:srgbClr val="B6B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3"/>
          <a:stretch>
            <a:fillRect/>
          </a:stretch>
        </p:blipFill>
        <p:spPr>
          <a:xfrm>
            <a:off x="10706999" y="6132037"/>
            <a:ext cx="1186691" cy="512065"/>
          </a:xfrm>
          <a:prstGeom prst="rect">
            <a:avLst/>
          </a:prstGeom>
        </p:spPr>
      </p:pic>
      <p:sp>
        <p:nvSpPr>
          <p:cNvPr id="2" name="Title 1"/>
          <p:cNvSpPr>
            <a:spLocks noGrp="1"/>
          </p:cNvSpPr>
          <p:nvPr>
            <p:ph type="title" hasCustomPrompt="1"/>
          </p:nvPr>
        </p:nvSpPr>
        <p:spPr>
          <a:xfrm>
            <a:off x="-12" y="2403238"/>
            <a:ext cx="12192013" cy="1325563"/>
          </a:xfrm>
        </p:spPr>
        <p:txBody>
          <a:bodyPr/>
          <a:lstStyle>
            <a:lvl1pPr algn="ctr">
              <a:defRPr b="0">
                <a:solidFill>
                  <a:schemeClr val="tx1"/>
                </a:solidFill>
              </a:defRPr>
            </a:lvl1pPr>
          </a:lstStyle>
          <a:p>
            <a:r>
              <a:rPr lang="en-US" dirty="0"/>
              <a:t>SECTION TITLE</a:t>
            </a:r>
          </a:p>
        </p:txBody>
      </p:sp>
    </p:spTree>
    <p:extLst>
      <p:ext uri="{BB962C8B-B14F-4D97-AF65-F5344CB8AC3E}">
        <p14:creationId xmlns:p14="http://schemas.microsoft.com/office/powerpoint/2010/main" val="1665513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2.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1.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CB5D3-9991-454E-A860-BCE937968069}" type="datetimeFigureOut">
              <a:rPr lang="en-US" smtClean="0"/>
              <a:t>10/31/2019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56F34-2C19-4B13-8419-8523B968906B}" type="slidenum">
              <a:rPr lang="en-US" smtClean="0"/>
              <a:t>‹#›</a:t>
            </a:fld>
            <a:endParaRPr lang="en-US"/>
          </a:p>
        </p:txBody>
      </p:sp>
    </p:spTree>
    <p:extLst>
      <p:ext uri="{BB962C8B-B14F-4D97-AF65-F5344CB8AC3E}">
        <p14:creationId xmlns:p14="http://schemas.microsoft.com/office/powerpoint/2010/main" val="40232911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DBF99-48DD-B54D-A306-E2B2A94813B3}" type="datetimeFigureOut">
              <a:rPr lang="en-US" smtClean="0"/>
              <a:t>10/31/2019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4108522915"/>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9182F-22BC-479E-991A-832FD9C6570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CCF0B9-615A-48EC-9976-E1E914C2E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4CC3F-E291-471C-BB44-732B176D512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CFDBF99-48DD-B54D-A306-E2B2A94813B3}" type="datetimeFigureOut">
              <a:rPr lang="en-US" smtClean="0"/>
              <a:t>10/31/2019</a:t>
            </a:fld>
            <a:endParaRPr lang="en-US"/>
          </a:p>
        </p:txBody>
      </p:sp>
      <p:sp>
        <p:nvSpPr>
          <p:cNvPr id="5" name="Footer Placeholder 4">
            <a:extLst>
              <a:ext uri="{FF2B5EF4-FFF2-40B4-BE49-F238E27FC236}">
                <a16:creationId xmlns:a16="http://schemas.microsoft.com/office/drawing/2014/main" id="{2FC7B6C7-9592-416E-99AA-A60D02F4E59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72F137-B7ED-4681-9A55-7F353F5CD59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1880372688"/>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DBF99-48DD-B54D-A306-E2B2A94813B3}" type="datetimeFigureOut">
              <a:rPr lang="en-US" smtClean="0"/>
              <a:t>10/31/2019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25527898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72DE3-F348-45B9-964F-3F8556C33E0F}" type="datetimeFigureOut">
              <a:rPr lang="en-US" smtClean="0"/>
              <a:t>10/31/2019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1DFBF-E099-4CE0-BACF-EE7AE7AAE6E8}" type="slidenum">
              <a:rPr lang="en-US" smtClean="0"/>
              <a:t>‹#›</a:t>
            </a:fld>
            <a:endParaRPr lang="en-US"/>
          </a:p>
        </p:txBody>
      </p:sp>
    </p:spTree>
    <p:extLst>
      <p:ext uri="{BB962C8B-B14F-4D97-AF65-F5344CB8AC3E}">
        <p14:creationId xmlns:p14="http://schemas.microsoft.com/office/powerpoint/2010/main" val="278357266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72DE3-F348-45B9-964F-3F8556C33E0F}" type="datetimeFigureOut">
              <a:rPr lang="en-US" smtClean="0"/>
              <a:t>10/31/2019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1DFBF-E099-4CE0-BACF-EE7AE7AAE6E8}" type="slidenum">
              <a:rPr lang="en-US" smtClean="0"/>
              <a:t>‹#›</a:t>
            </a:fld>
            <a:endParaRPr lang="en-US"/>
          </a:p>
        </p:txBody>
      </p:sp>
    </p:spTree>
    <p:extLst>
      <p:ext uri="{BB962C8B-B14F-4D97-AF65-F5344CB8AC3E}">
        <p14:creationId xmlns:p14="http://schemas.microsoft.com/office/powerpoint/2010/main" val="21097559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24CA3-20F8-4079-A752-0E3DEBE94625}" type="datetimeFigureOut">
              <a:rPr lang="en-US" smtClean="0">
                <a:solidFill>
                  <a:prstClr val="black">
                    <a:tint val="75000"/>
                  </a:prstClr>
                </a:solidFill>
              </a:rPr>
              <a:pPr/>
              <a:t>10/31/2019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3A447-A623-496B-91A7-10116AA7AC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44688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6248400"/>
            <a:ext cx="1219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8" name="Flowchart: Document 7"/>
          <p:cNvSpPr/>
          <p:nvPr/>
        </p:nvSpPr>
        <p:spPr>
          <a:xfrm rot="10800000">
            <a:off x="406400" y="1295401"/>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4114800"/>
          </a:xfrm>
          <a:prstGeom prst="rect">
            <a:avLst/>
          </a:prstGeom>
        </p:spPr>
        <p:txBody>
          <a:bodyPr vert="horz" lIns="9144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chemeClr val="tx2">
                    <a:shade val="50000"/>
                  </a:schemeClr>
                </a:solidFill>
              </a:defRPr>
            </a:lvl1pPr>
          </a:lstStyle>
          <a:p>
            <a:fld id="{EF448DAE-BFBB-462F-BB72-B5CE1AF4AF28}" type="datetimeFigureOut">
              <a:rPr lang="en-US" smtClean="0">
                <a:solidFill>
                  <a:srgbClr val="5493B2">
                    <a:shade val="50000"/>
                  </a:srgbClr>
                </a:solidFill>
              </a:rPr>
              <a:pPr/>
              <a:t>10/31/2019</a:t>
            </a:fld>
            <a:endParaRPr lang="en-US">
              <a:solidFill>
                <a:srgbClr val="5493B2">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chemeClr val="tx2">
                    <a:shade val="50000"/>
                  </a:schemeClr>
                </a:solidFill>
              </a:defRPr>
            </a:lvl1pPr>
          </a:lstStyle>
          <a:p>
            <a:endParaRPr lang="en-US">
              <a:solidFill>
                <a:srgbClr val="5493B2">
                  <a:shade val="50000"/>
                </a:srgbClr>
              </a:solidFill>
            </a:endParaRP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defRPr>
            </a:lvl1pPr>
          </a:lstStyle>
          <a:p>
            <a:fld id="{A85CB6F5-83BF-4EE6-A8A0-7837C78D3C29}" type="slidenum">
              <a:rPr lang="en-US" smtClean="0">
                <a:solidFill>
                  <a:srgbClr val="5493B2">
                    <a:shade val="50000"/>
                  </a:srgbClr>
                </a:solidFill>
              </a:rPr>
              <a:pPr/>
              <a:t>‹#›</a:t>
            </a:fld>
            <a:endParaRPr lang="en-US">
              <a:solidFill>
                <a:srgbClr val="5493B2">
                  <a:shade val="50000"/>
                </a:srgbClr>
              </a:solidFill>
            </a:endParaRPr>
          </a:p>
        </p:txBody>
      </p:sp>
      <p:pic>
        <p:nvPicPr>
          <p:cNvPr id="12" name="Picture 11" descr="ASAM_online_Logo.jpg"/>
          <p:cNvPicPr>
            <a:picLocks noChangeAspect="1"/>
          </p:cNvPicPr>
          <p:nvPr/>
        </p:nvPicPr>
        <p:blipFill>
          <a:blip r:embed="rId15" cstate="print"/>
          <a:stretch>
            <a:fillRect/>
          </a:stretch>
        </p:blipFill>
        <p:spPr>
          <a:xfrm>
            <a:off x="7620000" y="6324601"/>
            <a:ext cx="3149600" cy="451063"/>
          </a:xfrm>
          <a:prstGeom prst="rect">
            <a:avLst/>
          </a:prstGeom>
        </p:spPr>
      </p:pic>
      <p:pic>
        <p:nvPicPr>
          <p:cNvPr id="14" name="Picture 13" descr="custom_presentation.jpg"/>
          <p:cNvPicPr>
            <a:picLocks noChangeAspect="1"/>
          </p:cNvPicPr>
          <p:nvPr/>
        </p:nvPicPr>
        <p:blipFill>
          <a:blip r:embed="rId16" cstate="print"/>
          <a:stretch>
            <a:fillRect/>
          </a:stretch>
        </p:blipFill>
        <p:spPr>
          <a:xfrm>
            <a:off x="1" y="0"/>
            <a:ext cx="12192000" cy="6248400"/>
          </a:xfrm>
          <a:prstGeom prst="rect">
            <a:avLst/>
          </a:prstGeom>
        </p:spPr>
      </p:pic>
    </p:spTree>
    <p:extLst>
      <p:ext uri="{BB962C8B-B14F-4D97-AF65-F5344CB8AC3E}">
        <p14:creationId xmlns:p14="http://schemas.microsoft.com/office/powerpoint/2010/main" val="1044348931"/>
      </p:ext>
    </p:extLst>
  </p:cSld>
  <p:clrMap bg1="dk1" tx1="lt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0" hangingPunct="0">
              <a:defRPr/>
            </a:pPr>
            <a:endParaRPr lang="en-US" sz="1800" dirty="0">
              <a:cs typeface="+mn-cs"/>
            </a:endParaRPr>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lang="en-US"/>
              <a:t>Click to edit Master title style</a:t>
            </a:r>
          </a:p>
        </p:txBody>
      </p:sp>
      <p:sp>
        <p:nvSpPr>
          <p:cNvPr id="12292" name="Text Placeholder 12"/>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rot="5400000">
            <a:off x="10453954" y="1017853"/>
            <a:ext cx="2011362" cy="512233"/>
          </a:xfrm>
          <a:prstGeom prst="rect">
            <a:avLst/>
          </a:prstGeom>
        </p:spPr>
        <p:txBody>
          <a:bodyPr vert="horz" anchor="ctr" anchorCtr="0"/>
          <a:lstStyle>
            <a:lvl1pPr algn="r" eaLnBrk="1" latinLnBrk="0" hangingPunct="1">
              <a:defRPr kumimoji="0" sz="1200">
                <a:solidFill>
                  <a:schemeClr val="tx2"/>
                </a:solidFill>
                <a:cs typeface="+mn-cs"/>
              </a:defRPr>
            </a:lvl1pPr>
          </a:lstStyle>
          <a:p>
            <a:pPr>
              <a:defRPr/>
            </a:pPr>
            <a:endParaRPr lang="en-US"/>
          </a:p>
        </p:txBody>
      </p:sp>
      <p:sp>
        <p:nvSpPr>
          <p:cNvPr id="3" name="Footer Placeholder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cs typeface="+mn-cs"/>
              </a:defRPr>
            </a:lvl1pPr>
          </a:lstStyle>
          <a:p>
            <a:pPr>
              <a:defRPr/>
            </a:pPr>
            <a:endParaRPr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eaLnBrk="0" hangingPunct="0">
              <a:defRPr/>
            </a:pPr>
            <a:endParaRPr lang="en-US" sz="1800">
              <a:cs typeface="+mn-cs"/>
            </a:endParaRPr>
          </a:p>
        </p:txBody>
      </p:sp>
      <p:sp>
        <p:nvSpPr>
          <p:cNvPr id="12" name="Oval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23" name="Slide Number Placeholder 22"/>
          <p:cNvSpPr>
            <a:spLocks noGrp="1"/>
          </p:cNvSpPr>
          <p:nvPr>
            <p:ph type="sldNum" sz="quarter" idx="4"/>
          </p:nvPr>
        </p:nvSpPr>
        <p:spPr>
          <a:xfrm>
            <a:off x="10839451" y="5734050"/>
            <a:ext cx="812800" cy="520700"/>
          </a:xfrm>
          <a:prstGeom prst="rect">
            <a:avLst/>
          </a:prstGeom>
        </p:spPr>
        <p:txBody>
          <a:bodyPr vert="horz" anchor="ctr"/>
          <a:lstStyle>
            <a:lvl1pPr algn="ctr" eaLnBrk="1" latinLnBrk="0" hangingPunct="1">
              <a:defRPr kumimoji="0" sz="1400" b="1">
                <a:solidFill>
                  <a:srgbClr val="FFFFFF"/>
                </a:solidFill>
                <a:cs typeface="+mn-cs"/>
              </a:defRPr>
            </a:lvl1pPr>
          </a:lstStyle>
          <a:p>
            <a:pPr>
              <a:defRPr/>
            </a:pPr>
            <a:fld id="{1AEB3783-B601-40B6-AA55-10B970D9C04E}" type="slidenum">
              <a:rPr lang="en-US"/>
              <a:pPr>
                <a:defRPr/>
              </a:pPr>
              <a:t>‹#›</a:t>
            </a:fld>
            <a:endParaRPr lang="en-US"/>
          </a:p>
        </p:txBody>
      </p:sp>
    </p:spTree>
    <p:extLst>
      <p:ext uri="{BB962C8B-B14F-4D97-AF65-F5344CB8AC3E}">
        <p14:creationId xmlns:p14="http://schemas.microsoft.com/office/powerpoint/2010/main" val="3457058323"/>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A7CB5D3-9991-454E-A860-BCE937968069}" type="datetimeFigureOut">
              <a:rPr lang="en-US" smtClean="0"/>
              <a:t>10/31/2019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E56F34-2C19-4B13-8419-8523B968906B}" type="slidenum">
              <a:rPr lang="en-US" smtClean="0"/>
              <a:t>‹#›</a:t>
            </a:fld>
            <a:endParaRPr lang="en-US"/>
          </a:p>
        </p:txBody>
      </p:sp>
    </p:spTree>
    <p:extLst>
      <p:ext uri="{BB962C8B-B14F-4D97-AF65-F5344CB8AC3E}">
        <p14:creationId xmlns:p14="http://schemas.microsoft.com/office/powerpoint/2010/main" val="2837960517"/>
      </p:ext>
    </p:extLst>
  </p:cSld>
  <p:clrMap bg1="dk1" tx1="lt1" bg2="dk2"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27841-9D55-7742-B8D0-7D32ADBBE71E}" type="slidenum">
              <a:rPr lang="en-US" smtClean="0"/>
              <a:t>‹#›</a:t>
            </a:fld>
            <a:endParaRPr lang="en-US"/>
          </a:p>
        </p:txBody>
      </p:sp>
    </p:spTree>
    <p:extLst>
      <p:ext uri="{BB962C8B-B14F-4D97-AF65-F5344CB8AC3E}">
        <p14:creationId xmlns:p14="http://schemas.microsoft.com/office/powerpoint/2010/main" val="3634897622"/>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24.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1.xml"/><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2.xml"/><Relationship Id="rId1" Type="http://schemas.openxmlformats.org/officeDocument/2006/relationships/slideLayout" Target="../slideLayouts/slideLayout11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1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112.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3.png"/><Relationship Id="rId7" Type="http://schemas.openxmlformats.org/officeDocument/2006/relationships/diagramColors" Target="../diagrams/colors5.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3.png"/><Relationship Id="rId7" Type="http://schemas.openxmlformats.org/officeDocument/2006/relationships/diagramColors" Target="../diagrams/colors6.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3.png"/><Relationship Id="rId7" Type="http://schemas.openxmlformats.org/officeDocument/2006/relationships/diagramColors" Target="../diagrams/colors9.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3.png"/><Relationship Id="rId7" Type="http://schemas.openxmlformats.org/officeDocument/2006/relationships/diagramColors" Target="../diagrams/colors10.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emf"/><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3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3.png"/><Relationship Id="rId7" Type="http://schemas.openxmlformats.org/officeDocument/2006/relationships/diagramColors" Target="../diagrams/colors11.xm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5.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3.png"/><Relationship Id="rId7" Type="http://schemas.openxmlformats.org/officeDocument/2006/relationships/diagramColors" Target="../diagrams/colors12.xm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5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3.png"/><Relationship Id="rId7" Type="http://schemas.openxmlformats.org/officeDocument/2006/relationships/diagramColors" Target="../diagrams/colors13.xml"/><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5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118.xml"/></Relationships>
</file>

<file path=ppt/slides/_rels/slide6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87.xml"/></Relationships>
</file>

<file path=ppt/slides/_rels/slide6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6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4.png"/><Relationship Id="rId1" Type="http://schemas.openxmlformats.org/officeDocument/2006/relationships/slideLayout" Target="../slideLayouts/slideLayout25.xml"/><Relationship Id="rId4" Type="http://schemas.openxmlformats.org/officeDocument/2006/relationships/image" Target="../media/image71.svg"/></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png"/></Relationships>
</file>

<file path=ppt/slides/_rels/slide76.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 Id="rId9" Type="http://schemas.openxmlformats.org/officeDocument/2006/relationships/image" Target="../media/image90.png"/></Relationships>
</file>

<file path=ppt/slides/_rels/slide7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0.png"/><Relationship Id="rId4" Type="http://schemas.openxmlformats.org/officeDocument/2006/relationships/image" Target="../media/image92.jpeg"/><Relationship Id="rId9" Type="http://schemas.openxmlformats.org/officeDocument/2006/relationships/image" Target="../media/image9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85" y="0"/>
            <a:ext cx="10241279" cy="6858000"/>
          </a:xfrm>
          <a:prstGeom prst="rect">
            <a:avLst/>
          </a:prstGeom>
        </p:spPr>
      </p:pic>
      <p:sp>
        <p:nvSpPr>
          <p:cNvPr id="2" name="Title 1"/>
          <p:cNvSpPr>
            <a:spLocks noGrp="1"/>
          </p:cNvSpPr>
          <p:nvPr>
            <p:ph type="ctrTitle"/>
          </p:nvPr>
        </p:nvSpPr>
        <p:spPr>
          <a:xfrm>
            <a:off x="2465018" y="3772801"/>
            <a:ext cx="7772400" cy="1684800"/>
          </a:xfrm>
        </p:spPr>
        <p:txBody>
          <a:bodyPr>
            <a:normAutofit fontScale="90000"/>
          </a:bodyPr>
          <a:lstStyle/>
          <a:p>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br>
              <a:rPr lang="en-US" sz="3200" dirty="0">
                <a:latin typeface="Franklin Gothic Demi" charset="0"/>
                <a:ea typeface="Franklin Gothic Demi" charset="0"/>
                <a:cs typeface="Franklin Gothic Demi" charset="0"/>
              </a:rPr>
            </a:br>
            <a:r>
              <a:rPr lang="en-US" sz="3200" dirty="0">
                <a:latin typeface="Franklin Gothic Demi" charset="0"/>
                <a:ea typeface="Franklin Gothic Demi" charset="0"/>
                <a:cs typeface="Franklin Gothic Demi" charset="0"/>
              </a:rPr>
              <a:t>Parkside, Tulsa, OK November 2019</a:t>
            </a:r>
            <a:br>
              <a:rPr lang="en-US" sz="3200" dirty="0">
                <a:latin typeface="Franklin Gothic Demi" charset="0"/>
                <a:ea typeface="Franklin Gothic Demi" charset="0"/>
                <a:cs typeface="Franklin Gothic Demi" charset="0"/>
              </a:rPr>
            </a:br>
            <a:r>
              <a:rPr lang="en-US" sz="3200" dirty="0">
                <a:solidFill>
                  <a:prstClr val="black"/>
                </a:solidFill>
                <a:latin typeface="Franklin Gothic Demi" charset="0"/>
                <a:ea typeface="Franklin Gothic Demi" charset="0"/>
                <a:cs typeface="Franklin Gothic Demi" charset="0"/>
              </a:rPr>
              <a:t>John F. Kelly, PhD, ABPP</a:t>
            </a:r>
            <a:endParaRPr lang="en-US" sz="3200" dirty="0">
              <a:latin typeface="Franklin Gothic Demi" charset="0"/>
              <a:ea typeface="Franklin Gothic Demi" charset="0"/>
              <a:cs typeface="Franklin Gothic Demi" charset="0"/>
            </a:endParaRPr>
          </a:p>
        </p:txBody>
      </p:sp>
      <p:sp>
        <p:nvSpPr>
          <p:cNvPr id="5" name="Title 1">
            <a:extLst>
              <a:ext uri="{FF2B5EF4-FFF2-40B4-BE49-F238E27FC236}">
                <a16:creationId xmlns:a16="http://schemas.microsoft.com/office/drawing/2014/main" id="{088EE89B-B0CC-4BDC-BD6E-D79DD3222290}"/>
              </a:ext>
            </a:extLst>
          </p:cNvPr>
          <p:cNvSpPr txBox="1">
            <a:spLocks/>
          </p:cNvSpPr>
          <p:nvPr/>
        </p:nvSpPr>
        <p:spPr>
          <a:xfrm>
            <a:off x="5138217" y="2054071"/>
            <a:ext cx="6153147" cy="9833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ranklin Gothic Demi" charset="0"/>
                <a:ea typeface="Franklin Gothic Demi" charset="0"/>
                <a:cs typeface="Franklin Gothic Demi" charset="0"/>
              </a:rPr>
              <a:t>Recovery from SUD</a:t>
            </a:r>
          </a:p>
        </p:txBody>
      </p:sp>
    </p:spTree>
    <p:extLst>
      <p:ext uri="{BB962C8B-B14F-4D97-AF65-F5344CB8AC3E}">
        <p14:creationId xmlns:p14="http://schemas.microsoft.com/office/powerpoint/2010/main" val="2258472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3" name="Title 2"/>
          <p:cNvSpPr>
            <a:spLocks noGrp="1"/>
          </p:cNvSpPr>
          <p:nvPr>
            <p:ph type="title"/>
          </p:nvPr>
        </p:nvSpPr>
        <p:spPr>
          <a:xfrm>
            <a:off x="2006600" y="643468"/>
            <a:ext cx="2522980" cy="1597315"/>
          </a:xfrm>
          <a:noFill/>
          <a:ln w="19050">
            <a:solidFill>
              <a:schemeClr val="bg1"/>
            </a:solidFill>
          </a:ln>
        </p:spPr>
        <p:txBody>
          <a:bodyPr wrap="square">
            <a:normAutofit/>
          </a:bodyPr>
          <a:lstStyle/>
          <a:p>
            <a:pPr algn="ctr"/>
            <a:r>
              <a:rPr lang="en-US" sz="2400">
                <a:solidFill>
                  <a:schemeClr val="bg1"/>
                </a:solidFill>
              </a:rPr>
              <a:t>Neuroscience of Recovery Capital</a:t>
            </a:r>
          </a:p>
        </p:txBody>
      </p:sp>
      <p:sp>
        <p:nvSpPr>
          <p:cNvPr id="2" name="Content Placeholder 1"/>
          <p:cNvSpPr>
            <a:spLocks noGrp="1"/>
          </p:cNvSpPr>
          <p:nvPr>
            <p:ph idx="1"/>
          </p:nvPr>
        </p:nvSpPr>
        <p:spPr>
          <a:xfrm>
            <a:off x="2006601" y="2638044"/>
            <a:ext cx="2522980" cy="3415622"/>
          </a:xfrm>
        </p:spPr>
        <p:txBody>
          <a:bodyPr>
            <a:normAutofit/>
          </a:bodyPr>
          <a:lstStyle/>
          <a:p>
            <a:r>
              <a:rPr lang="en-US" sz="1700">
                <a:solidFill>
                  <a:schemeClr val="bg1"/>
                </a:solidFill>
              </a:rPr>
              <a:t>If addiction is a disease of the brain could jobs, recovery housing, and friends, change the brain, upregulate down-regulated receptor systems, and increase the chances of long-term remission? </a:t>
            </a:r>
          </a:p>
        </p:txBody>
      </p:sp>
      <p:pic>
        <p:nvPicPr>
          <p:cNvPr id="4" name="Picture 2" descr="Circuits Involved in Drug Abuse and Addiction">
            <a:extLst>
              <a:ext uri="{FF2B5EF4-FFF2-40B4-BE49-F238E27FC236}">
                <a16:creationId xmlns:a16="http://schemas.microsoft.com/office/drawing/2014/main" id="{0345EDC2-081F-446B-8E08-6A485F22DE28}"/>
              </a:ext>
            </a:extLst>
          </p:cNvPr>
          <p:cNvPicPr>
            <a:picLocks noChangeArrowheads="1"/>
          </p:cNvPicPr>
          <p:nvPr/>
        </p:nvPicPr>
        <p:blipFill>
          <a:blip r:embed="rId2" cstate="print">
            <a:extLst>
              <a:ext uri="{28A0092B-C50C-407E-A947-70E740481C1C}">
                <a14:useLocalDpi xmlns:a14="http://schemas.microsoft.com/office/drawing/2010/main" val="0"/>
              </a:ext>
            </a:extLst>
          </a:blip>
          <a:srcRect l="15281" t="18000" r="15954" b="16151"/>
          <a:stretch>
            <a:fillRect/>
          </a:stretch>
        </p:blipFill>
        <p:spPr bwMode="auto">
          <a:xfrm>
            <a:off x="5497323" y="1665089"/>
            <a:ext cx="4688077" cy="3366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710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pic>
        <p:nvPicPr>
          <p:cNvPr id="7" name="Content Placeholder 3">
            <a:extLst>
              <a:ext uri="{FF2B5EF4-FFF2-40B4-BE49-F238E27FC236}">
                <a16:creationId xmlns:a16="http://schemas.microsoft.com/office/drawing/2014/main" id="{9E7C0041-4455-4169-ABF6-F52E6E451DF7}"/>
              </a:ext>
            </a:extLst>
          </p:cNvPr>
          <p:cNvPicPr>
            <a:picLocks noGrp="1" noChangeAspect="1"/>
          </p:cNvPicPr>
          <p:nvPr>
            <p:ph idx="1"/>
          </p:nvPr>
        </p:nvPicPr>
        <p:blipFill>
          <a:blip r:embed="rId2"/>
          <a:stretch>
            <a:fillRect/>
          </a:stretch>
        </p:blipFill>
        <p:spPr>
          <a:xfrm>
            <a:off x="2133546" y="643467"/>
            <a:ext cx="7924909" cy="5571066"/>
          </a:xfrm>
          <a:prstGeom prst="rect">
            <a:avLst/>
          </a:prstGeom>
        </p:spPr>
      </p:pic>
    </p:spTree>
    <p:extLst>
      <p:ext uri="{BB962C8B-B14F-4D97-AF65-F5344CB8AC3E}">
        <p14:creationId xmlns:p14="http://schemas.microsoft.com/office/powerpoint/2010/main" val="1073780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3" name="Title 2"/>
          <p:cNvSpPr>
            <a:spLocks noGrp="1"/>
          </p:cNvSpPr>
          <p:nvPr>
            <p:ph type="title"/>
          </p:nvPr>
        </p:nvSpPr>
        <p:spPr>
          <a:xfrm>
            <a:off x="2006600" y="643468"/>
            <a:ext cx="2522980" cy="1597315"/>
          </a:xfrm>
          <a:noFill/>
          <a:ln w="19050">
            <a:solidFill>
              <a:schemeClr val="bg1"/>
            </a:solidFill>
          </a:ln>
        </p:spPr>
        <p:txBody>
          <a:bodyPr wrap="square">
            <a:normAutofit/>
          </a:bodyPr>
          <a:lstStyle/>
          <a:p>
            <a:pPr algn="ctr"/>
            <a:r>
              <a:rPr lang="en-US" sz="2400">
                <a:solidFill>
                  <a:schemeClr val="bg1"/>
                </a:solidFill>
              </a:rPr>
              <a:t>Social Buffering</a:t>
            </a:r>
          </a:p>
        </p:txBody>
      </p:sp>
      <p:sp>
        <p:nvSpPr>
          <p:cNvPr id="2" name="Content Placeholder 1"/>
          <p:cNvSpPr>
            <a:spLocks noGrp="1"/>
          </p:cNvSpPr>
          <p:nvPr>
            <p:ph idx="1"/>
          </p:nvPr>
        </p:nvSpPr>
        <p:spPr>
          <a:xfrm>
            <a:off x="2006601" y="2638044"/>
            <a:ext cx="2522980" cy="3415622"/>
          </a:xfrm>
        </p:spPr>
        <p:txBody>
          <a:bodyPr>
            <a:normAutofit/>
          </a:bodyPr>
          <a:lstStyle/>
          <a:p>
            <a:r>
              <a:rPr lang="en-US" sz="1700">
                <a:solidFill>
                  <a:schemeClr val="bg1"/>
                </a:solidFill>
              </a:rPr>
              <a:t>Stress-buffering effects of social relationships- one of the major findings of past century</a:t>
            </a:r>
          </a:p>
          <a:p>
            <a:r>
              <a:rPr lang="en-US" sz="1700">
                <a:solidFill>
                  <a:schemeClr val="bg1"/>
                </a:solidFill>
              </a:rPr>
              <a:t>Mechanisms of this poorly understood</a:t>
            </a:r>
          </a:p>
        </p:txBody>
      </p:sp>
      <p:pic>
        <p:nvPicPr>
          <p:cNvPr id="4" name="Picture 3"/>
          <p:cNvPicPr>
            <a:picLocks noChangeAspect="1"/>
          </p:cNvPicPr>
          <p:nvPr/>
        </p:nvPicPr>
        <p:blipFill>
          <a:blip r:embed="rId2"/>
          <a:stretch>
            <a:fillRect/>
          </a:stretch>
        </p:blipFill>
        <p:spPr>
          <a:xfrm>
            <a:off x="5497323" y="801531"/>
            <a:ext cx="4688077" cy="5094070"/>
          </a:xfrm>
          <a:prstGeom prst="rect">
            <a:avLst/>
          </a:prstGeom>
        </p:spPr>
      </p:pic>
    </p:spTree>
    <p:extLst>
      <p:ext uri="{BB962C8B-B14F-4D97-AF65-F5344CB8AC3E}">
        <p14:creationId xmlns:p14="http://schemas.microsoft.com/office/powerpoint/2010/main" val="1073385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690693"/>
            <a:ext cx="5494868" cy="830997"/>
          </a:xfrm>
          <a:prstGeom prst="rect">
            <a:avLst/>
          </a:prstGeom>
          <a:solidFill>
            <a:srgbClr val="8CB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kern="0">
              <a:solidFill>
                <a:sysClr val="windowText" lastClr="000000"/>
              </a:solidFill>
              <a:latin typeface="Calibri" panose="020F0502020204030204"/>
            </a:endParaRPr>
          </a:p>
        </p:txBody>
      </p:sp>
      <p:sp>
        <p:nvSpPr>
          <p:cNvPr id="6" name="Rectangle 5"/>
          <p:cNvSpPr/>
          <p:nvPr/>
        </p:nvSpPr>
        <p:spPr>
          <a:xfrm>
            <a:off x="7018868" y="690693"/>
            <a:ext cx="3649133" cy="830997"/>
          </a:xfrm>
          <a:prstGeom prst="rect">
            <a:avLst/>
          </a:prstGeom>
          <a:solidFill>
            <a:srgbClr val="007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kern="0">
              <a:solidFill>
                <a:sysClr val="windowText" lastClr="000000"/>
              </a:solidFill>
              <a:latin typeface="Calibri" panose="020F0502020204030204"/>
            </a:endParaRPr>
          </a:p>
        </p:txBody>
      </p:sp>
      <p:sp>
        <p:nvSpPr>
          <p:cNvPr id="7" name="Rectangle 6"/>
          <p:cNvSpPr/>
          <p:nvPr/>
        </p:nvSpPr>
        <p:spPr>
          <a:xfrm>
            <a:off x="1524000" y="-8466"/>
            <a:ext cx="9144000" cy="381469"/>
          </a:xfrm>
          <a:prstGeom prst="rect">
            <a:avLst/>
          </a:prstGeom>
          <a:solidFill>
            <a:srgbClr val="C2C2A0"/>
          </a:solidFill>
          <a:ln>
            <a:solidFill>
              <a:srgbClr val="C2C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kern="0">
              <a:solidFill>
                <a:sysClr val="windowText" lastClr="000000"/>
              </a:solidFill>
              <a:latin typeface="Calibri" panose="020F0502020204030204"/>
            </a:endParaRPr>
          </a:p>
        </p:txBody>
      </p:sp>
      <p:sp>
        <p:nvSpPr>
          <p:cNvPr id="8" name="TextBox 7"/>
          <p:cNvSpPr txBox="1"/>
          <p:nvPr/>
        </p:nvSpPr>
        <p:spPr>
          <a:xfrm>
            <a:off x="1655287" y="690692"/>
            <a:ext cx="5943601" cy="830997"/>
          </a:xfrm>
          <a:prstGeom prst="rect">
            <a:avLst/>
          </a:prstGeom>
          <a:noFill/>
        </p:spPr>
        <p:txBody>
          <a:bodyPr wrap="square" rtlCol="0">
            <a:spAutoFit/>
          </a:bodyPr>
          <a:lstStyle/>
          <a:p>
            <a:pPr defTabSz="914400">
              <a:defRPr/>
            </a:pPr>
            <a:r>
              <a:rPr lang="en-US" sz="2400" b="1" kern="0" dirty="0">
                <a:solidFill>
                  <a:sysClr val="windowText" lastClr="000000"/>
                </a:solidFill>
                <a:latin typeface="Calisto MT" panose="02040603050505030304" pitchFamily="18" charset="0"/>
                <a:cs typeface="Arial" panose="020B0604020202020204" pitchFamily="34" charset="0"/>
              </a:rPr>
              <a:t>RESPONDING TO STRESS: SOCIAL BUFFERING </a:t>
            </a:r>
          </a:p>
        </p:txBody>
      </p:sp>
      <p:sp>
        <p:nvSpPr>
          <p:cNvPr id="11" name="TextBox 10"/>
          <p:cNvSpPr txBox="1"/>
          <p:nvPr/>
        </p:nvSpPr>
        <p:spPr>
          <a:xfrm>
            <a:off x="1524000" y="6657946"/>
            <a:ext cx="9144000" cy="200055"/>
          </a:xfrm>
          <a:prstGeom prst="rect">
            <a:avLst/>
          </a:prstGeom>
          <a:noFill/>
        </p:spPr>
        <p:txBody>
          <a:bodyPr wrap="square" rtlCol="0" anchor="b">
            <a:spAutoFit/>
          </a:bodyPr>
          <a:lstStyle/>
          <a:p>
            <a:pPr defTabSz="914400">
              <a:defRPr/>
            </a:pPr>
            <a:r>
              <a:rPr lang="en-US" sz="700" kern="0" dirty="0" err="1">
                <a:solidFill>
                  <a:sysClr val="windowText" lastClr="000000"/>
                </a:solidFill>
                <a:latin typeface="Calibri" panose="020F0502020204030204"/>
              </a:rPr>
              <a:t>Hostinar</a:t>
            </a:r>
            <a:r>
              <a:rPr lang="en-US" sz="700" kern="0" dirty="0">
                <a:solidFill>
                  <a:sysClr val="windowText" lastClr="000000"/>
                </a:solidFill>
                <a:latin typeface="Calibri" panose="020F0502020204030204"/>
              </a:rPr>
              <a:t>, C. E., Sullivan, R. M., &amp; Gunnar, M. R. (2014). Psychobiological Mechanisms Underlying the Social Buffering of the HPA Axis: A Review of Animal Models and Human Studies across Development. Psychological Bulletin, 140(1).</a:t>
            </a:r>
          </a:p>
        </p:txBody>
      </p:sp>
      <p:pic>
        <p:nvPicPr>
          <p:cNvPr id="2" name="Picture 1"/>
          <p:cNvPicPr>
            <a:picLocks noChangeAspect="1"/>
          </p:cNvPicPr>
          <p:nvPr/>
        </p:nvPicPr>
        <p:blipFill rotWithShape="1">
          <a:blip r:embed="rId3"/>
          <a:srcRect l="1221" t="1919" r="1557" b="2170"/>
          <a:stretch/>
        </p:blipFill>
        <p:spPr>
          <a:xfrm>
            <a:off x="2722702" y="2285296"/>
            <a:ext cx="5513276" cy="4372648"/>
          </a:xfrm>
          <a:prstGeom prst="rect">
            <a:avLst/>
          </a:prstGeom>
        </p:spPr>
      </p:pic>
      <p:sp>
        <p:nvSpPr>
          <p:cNvPr id="9" name="TextBox 8"/>
          <p:cNvSpPr txBox="1"/>
          <p:nvPr/>
        </p:nvSpPr>
        <p:spPr>
          <a:xfrm>
            <a:off x="8235978" y="5527486"/>
            <a:ext cx="2432022" cy="1061829"/>
          </a:xfrm>
          <a:prstGeom prst="rect">
            <a:avLst/>
          </a:prstGeom>
          <a:solidFill>
            <a:schemeClr val="tx2">
              <a:lumMod val="20000"/>
              <a:lumOff val="80000"/>
            </a:schemeClr>
          </a:solidFill>
        </p:spPr>
        <p:txBody>
          <a:bodyPr wrap="square" rtlCol="0">
            <a:spAutoFit/>
          </a:bodyPr>
          <a:lstStyle/>
          <a:p>
            <a:pPr defTabSz="914400">
              <a:defRPr/>
            </a:pPr>
            <a:r>
              <a:rPr lang="en-US" sz="900" b="1" kern="0" dirty="0">
                <a:solidFill>
                  <a:sysClr val="windowText" lastClr="000000"/>
                </a:solidFill>
                <a:latin typeface="Century Gothic" panose="020B0502020202020204" pitchFamily="34" charset="0"/>
              </a:rPr>
              <a:t>Figure 1. A Developmental Working Model of Social Buffering of the HPA Axis in Humans</a:t>
            </a:r>
          </a:p>
          <a:p>
            <a:pPr defTabSz="914400">
              <a:defRPr/>
            </a:pPr>
            <a:endParaRPr lang="en-US" sz="900" kern="0" dirty="0">
              <a:solidFill>
                <a:sysClr val="windowText" lastClr="000000"/>
              </a:solidFill>
              <a:latin typeface="Century Gothic" panose="020B0502020202020204" pitchFamily="34" charset="0"/>
            </a:endParaRPr>
          </a:p>
          <a:p>
            <a:pPr defTabSz="914400">
              <a:defRPr/>
            </a:pPr>
            <a:r>
              <a:rPr lang="en-US" sz="900" kern="0" dirty="0">
                <a:solidFill>
                  <a:sysClr val="windowText" lastClr="000000"/>
                </a:solidFill>
                <a:latin typeface="Century Gothic" panose="020B0502020202020204" pitchFamily="34" charset="0"/>
              </a:rPr>
              <a:t>OT = oxytocin, vmPFC = ventro-medial prefrontal cortex, Epi = epinephrine, NE = norepinephrine</a:t>
            </a:r>
            <a:endParaRPr lang="en-US" sz="900" i="1" kern="0" dirty="0">
              <a:solidFill>
                <a:sysClr val="windowText" lastClr="000000"/>
              </a:solidFill>
              <a:latin typeface="Century Gothic" panose="020B0502020202020204" pitchFamily="34" charset="0"/>
            </a:endParaRPr>
          </a:p>
        </p:txBody>
      </p:sp>
      <p:sp>
        <p:nvSpPr>
          <p:cNvPr id="12" name="TextBox 11"/>
          <p:cNvSpPr txBox="1"/>
          <p:nvPr/>
        </p:nvSpPr>
        <p:spPr>
          <a:xfrm>
            <a:off x="1655287" y="1664860"/>
            <a:ext cx="8222139" cy="523220"/>
          </a:xfrm>
          <a:prstGeom prst="rect">
            <a:avLst/>
          </a:prstGeom>
          <a:solidFill>
            <a:schemeClr val="accent1">
              <a:lumMod val="40000"/>
              <a:lumOff val="60000"/>
            </a:schemeClr>
          </a:solidFill>
        </p:spPr>
        <p:txBody>
          <a:bodyPr wrap="square" rtlCol="0">
            <a:spAutoFit/>
          </a:bodyPr>
          <a:lstStyle/>
          <a:p>
            <a:pPr algn="ctr" defTabSz="914400">
              <a:defRPr/>
            </a:pPr>
            <a:r>
              <a:rPr lang="en-US" sz="1400" b="1" kern="0" dirty="0">
                <a:solidFill>
                  <a:sysClr val="windowText" lastClr="000000"/>
                </a:solidFill>
                <a:latin typeface="Century Gothic" panose="020B0502020202020204" pitchFamily="34" charset="0"/>
              </a:rPr>
              <a:t>…and researchers have started to examine possible neurobiological connections between social support and individual stress responses</a:t>
            </a:r>
          </a:p>
        </p:txBody>
      </p:sp>
      <p:cxnSp>
        <p:nvCxnSpPr>
          <p:cNvPr id="4" name="Straight Arrow Connector 3"/>
          <p:cNvCxnSpPr/>
          <p:nvPr/>
        </p:nvCxnSpPr>
        <p:spPr>
          <a:xfrm>
            <a:off x="6602027" y="2698813"/>
            <a:ext cx="1083076" cy="12961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374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690693"/>
            <a:ext cx="5494868" cy="830997"/>
          </a:xfrm>
          <a:prstGeom prst="rect">
            <a:avLst/>
          </a:prstGeom>
          <a:solidFill>
            <a:srgbClr val="8CB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kern="0">
              <a:solidFill>
                <a:sysClr val="windowText" lastClr="000000"/>
              </a:solidFill>
              <a:latin typeface="Calibri" panose="020F0502020204030204"/>
            </a:endParaRPr>
          </a:p>
        </p:txBody>
      </p:sp>
      <p:sp>
        <p:nvSpPr>
          <p:cNvPr id="6" name="Rectangle 5"/>
          <p:cNvSpPr/>
          <p:nvPr/>
        </p:nvSpPr>
        <p:spPr>
          <a:xfrm>
            <a:off x="7018868" y="690693"/>
            <a:ext cx="3649133" cy="830997"/>
          </a:xfrm>
          <a:prstGeom prst="rect">
            <a:avLst/>
          </a:prstGeom>
          <a:solidFill>
            <a:srgbClr val="007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kern="0">
              <a:solidFill>
                <a:sysClr val="windowText" lastClr="000000"/>
              </a:solidFill>
              <a:latin typeface="Calibri" panose="020F0502020204030204"/>
            </a:endParaRPr>
          </a:p>
        </p:txBody>
      </p:sp>
      <p:sp>
        <p:nvSpPr>
          <p:cNvPr id="7" name="Rectangle 6"/>
          <p:cNvSpPr/>
          <p:nvPr/>
        </p:nvSpPr>
        <p:spPr>
          <a:xfrm>
            <a:off x="1524000" y="-8466"/>
            <a:ext cx="9144000" cy="381469"/>
          </a:xfrm>
          <a:prstGeom prst="rect">
            <a:avLst/>
          </a:prstGeom>
          <a:solidFill>
            <a:srgbClr val="C2C2A0"/>
          </a:solidFill>
          <a:ln>
            <a:solidFill>
              <a:srgbClr val="C2C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kern="0">
              <a:solidFill>
                <a:sysClr val="windowText" lastClr="000000"/>
              </a:solidFill>
              <a:latin typeface="Calibri" panose="020F0502020204030204"/>
            </a:endParaRPr>
          </a:p>
        </p:txBody>
      </p:sp>
      <p:sp>
        <p:nvSpPr>
          <p:cNvPr id="8" name="TextBox 7"/>
          <p:cNvSpPr txBox="1"/>
          <p:nvPr/>
        </p:nvSpPr>
        <p:spPr>
          <a:xfrm>
            <a:off x="1655287" y="690692"/>
            <a:ext cx="5943601" cy="830997"/>
          </a:xfrm>
          <a:prstGeom prst="rect">
            <a:avLst/>
          </a:prstGeom>
          <a:noFill/>
        </p:spPr>
        <p:txBody>
          <a:bodyPr wrap="square" rtlCol="0">
            <a:spAutoFit/>
          </a:bodyPr>
          <a:lstStyle/>
          <a:p>
            <a:pPr defTabSz="914400">
              <a:defRPr/>
            </a:pPr>
            <a:r>
              <a:rPr lang="en-US" sz="2400" b="1" kern="0" dirty="0">
                <a:solidFill>
                  <a:sysClr val="windowText" lastClr="000000"/>
                </a:solidFill>
                <a:latin typeface="Calisto MT" panose="02040603050505030304" pitchFamily="18" charset="0"/>
                <a:cs typeface="Arial" panose="020B0604020202020204" pitchFamily="34" charset="0"/>
              </a:rPr>
              <a:t>RESPONDING TO STRESS: SOCIAL BUFFERING </a:t>
            </a:r>
          </a:p>
        </p:txBody>
      </p:sp>
      <p:sp>
        <p:nvSpPr>
          <p:cNvPr id="11" name="TextBox 10"/>
          <p:cNvSpPr txBox="1"/>
          <p:nvPr/>
        </p:nvSpPr>
        <p:spPr>
          <a:xfrm>
            <a:off x="1524000" y="6657946"/>
            <a:ext cx="9144000" cy="200055"/>
          </a:xfrm>
          <a:prstGeom prst="rect">
            <a:avLst/>
          </a:prstGeom>
          <a:noFill/>
        </p:spPr>
        <p:txBody>
          <a:bodyPr wrap="square" rtlCol="0" anchor="b">
            <a:spAutoFit/>
          </a:bodyPr>
          <a:lstStyle/>
          <a:p>
            <a:pPr defTabSz="914400">
              <a:defRPr/>
            </a:pPr>
            <a:r>
              <a:rPr lang="en-US" sz="700" kern="0" dirty="0" err="1">
                <a:solidFill>
                  <a:sysClr val="windowText" lastClr="000000"/>
                </a:solidFill>
                <a:latin typeface="Calibri" panose="020F0502020204030204"/>
              </a:rPr>
              <a:t>Hostinar</a:t>
            </a:r>
            <a:r>
              <a:rPr lang="en-US" sz="700" kern="0" dirty="0">
                <a:solidFill>
                  <a:sysClr val="windowText" lastClr="000000"/>
                </a:solidFill>
                <a:latin typeface="Calibri" panose="020F0502020204030204"/>
              </a:rPr>
              <a:t>, C. E., Sullivan, R. M., &amp; Gunnar, M. R. (2014). Psychobiological Mechanisms Underlying the Social Buffering of the HPA Axis: A Review of Animal Models and Human Studies across Development. Psychological Bulletin, 140(1).</a:t>
            </a:r>
          </a:p>
        </p:txBody>
      </p:sp>
      <p:pic>
        <p:nvPicPr>
          <p:cNvPr id="2" name="Picture 1"/>
          <p:cNvPicPr>
            <a:picLocks noChangeAspect="1"/>
          </p:cNvPicPr>
          <p:nvPr/>
        </p:nvPicPr>
        <p:blipFill rotWithShape="1">
          <a:blip r:embed="rId3"/>
          <a:srcRect l="1221" t="1919" r="1557" b="2170"/>
          <a:stretch/>
        </p:blipFill>
        <p:spPr>
          <a:xfrm>
            <a:off x="2722702" y="2285296"/>
            <a:ext cx="5513276" cy="4372648"/>
          </a:xfrm>
          <a:prstGeom prst="rect">
            <a:avLst/>
          </a:prstGeom>
        </p:spPr>
      </p:pic>
      <p:sp>
        <p:nvSpPr>
          <p:cNvPr id="9" name="TextBox 8"/>
          <p:cNvSpPr txBox="1"/>
          <p:nvPr/>
        </p:nvSpPr>
        <p:spPr>
          <a:xfrm>
            <a:off x="8235978" y="5527486"/>
            <a:ext cx="2432022" cy="1061829"/>
          </a:xfrm>
          <a:prstGeom prst="rect">
            <a:avLst/>
          </a:prstGeom>
          <a:solidFill>
            <a:schemeClr val="tx2">
              <a:lumMod val="20000"/>
              <a:lumOff val="80000"/>
            </a:schemeClr>
          </a:solidFill>
        </p:spPr>
        <p:txBody>
          <a:bodyPr wrap="square" rtlCol="0">
            <a:spAutoFit/>
          </a:bodyPr>
          <a:lstStyle/>
          <a:p>
            <a:pPr defTabSz="914400">
              <a:defRPr/>
            </a:pPr>
            <a:r>
              <a:rPr lang="en-US" sz="900" b="1" kern="0" dirty="0">
                <a:solidFill>
                  <a:sysClr val="windowText" lastClr="000000"/>
                </a:solidFill>
                <a:latin typeface="Century Gothic" panose="020B0502020202020204" pitchFamily="34" charset="0"/>
              </a:rPr>
              <a:t>Figure 1. A Developmental Working Model of Social Buffering of the HPA Axis in Humans</a:t>
            </a:r>
          </a:p>
          <a:p>
            <a:pPr defTabSz="914400">
              <a:defRPr/>
            </a:pPr>
            <a:endParaRPr lang="en-US" sz="900" kern="0" dirty="0">
              <a:solidFill>
                <a:sysClr val="windowText" lastClr="000000"/>
              </a:solidFill>
              <a:latin typeface="Century Gothic" panose="020B0502020202020204" pitchFamily="34" charset="0"/>
            </a:endParaRPr>
          </a:p>
          <a:p>
            <a:pPr defTabSz="914400">
              <a:defRPr/>
            </a:pPr>
            <a:r>
              <a:rPr lang="en-US" sz="900" kern="0" dirty="0">
                <a:solidFill>
                  <a:sysClr val="windowText" lastClr="000000"/>
                </a:solidFill>
                <a:latin typeface="Century Gothic" panose="020B0502020202020204" pitchFamily="34" charset="0"/>
              </a:rPr>
              <a:t>OT = oxytocin, vmPFC = ventro-medial prefrontal cortex, Epi = epinephrine, NE = norepinephrine</a:t>
            </a:r>
            <a:endParaRPr lang="en-US" sz="900" i="1" kern="0" dirty="0">
              <a:solidFill>
                <a:sysClr val="windowText" lastClr="000000"/>
              </a:solidFill>
              <a:latin typeface="Century Gothic" panose="020B0502020202020204" pitchFamily="34" charset="0"/>
            </a:endParaRPr>
          </a:p>
        </p:txBody>
      </p:sp>
      <p:sp>
        <p:nvSpPr>
          <p:cNvPr id="12" name="TextBox 11"/>
          <p:cNvSpPr txBox="1"/>
          <p:nvPr/>
        </p:nvSpPr>
        <p:spPr>
          <a:xfrm>
            <a:off x="1655287" y="1664860"/>
            <a:ext cx="8222139" cy="523220"/>
          </a:xfrm>
          <a:prstGeom prst="rect">
            <a:avLst/>
          </a:prstGeom>
          <a:solidFill>
            <a:schemeClr val="accent1">
              <a:lumMod val="40000"/>
              <a:lumOff val="60000"/>
            </a:schemeClr>
          </a:solidFill>
        </p:spPr>
        <p:txBody>
          <a:bodyPr wrap="square" rtlCol="0">
            <a:spAutoFit/>
          </a:bodyPr>
          <a:lstStyle/>
          <a:p>
            <a:pPr algn="ctr" defTabSz="914400">
              <a:defRPr/>
            </a:pPr>
            <a:r>
              <a:rPr lang="en-US" sz="1400" b="1" kern="0" dirty="0">
                <a:solidFill>
                  <a:sysClr val="windowText" lastClr="000000"/>
                </a:solidFill>
                <a:latin typeface="Century Gothic" panose="020B0502020202020204" pitchFamily="34" charset="0"/>
              </a:rPr>
              <a:t>…and researchers have started to examine possible neurobiological connections between social support and individual stress responses</a:t>
            </a:r>
          </a:p>
        </p:txBody>
      </p:sp>
      <p:cxnSp>
        <p:nvCxnSpPr>
          <p:cNvPr id="4" name="Straight Arrow Connector 3"/>
          <p:cNvCxnSpPr/>
          <p:nvPr/>
        </p:nvCxnSpPr>
        <p:spPr>
          <a:xfrm>
            <a:off x="6602027" y="2698813"/>
            <a:ext cx="1083076" cy="12961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9BE744B7-1A6B-44CC-BBA8-B58361BCF6F1}"/>
              </a:ext>
            </a:extLst>
          </p:cNvPr>
          <p:cNvSpPr/>
          <p:nvPr/>
        </p:nvSpPr>
        <p:spPr>
          <a:xfrm>
            <a:off x="4992914" y="2098864"/>
            <a:ext cx="2206172" cy="74022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132293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5291" y="1641676"/>
            <a:ext cx="5363581" cy="4893647"/>
          </a:xfrm>
          <a:prstGeom prst="rect">
            <a:avLst/>
          </a:prstGeom>
          <a:noFill/>
        </p:spPr>
        <p:txBody>
          <a:bodyPr wrap="square" rtlCol="0">
            <a:spAutoFit/>
          </a:bodyPr>
          <a:lstStyle/>
          <a:p>
            <a:pPr fontAlgn="base">
              <a:spcBef>
                <a:spcPct val="0"/>
              </a:spcBef>
              <a:spcAft>
                <a:spcPct val="0"/>
              </a:spcAft>
              <a:defRPr/>
            </a:pPr>
            <a:r>
              <a:rPr lang="en-US" sz="1200" b="1" dirty="0">
                <a:solidFill>
                  <a:prstClr val="black"/>
                </a:solidFill>
                <a:latin typeface="Century Gothic" panose="020B0502020202020204" pitchFamily="34" charset="0"/>
                <a:cs typeface="Arial" charset="0"/>
              </a:rPr>
              <a:t>AIM</a:t>
            </a:r>
          </a:p>
          <a:p>
            <a:pPr fontAlgn="base">
              <a:spcBef>
                <a:spcPct val="0"/>
              </a:spcBef>
              <a:spcAft>
                <a:spcPct val="0"/>
              </a:spcAft>
              <a:defRPr/>
            </a:pPr>
            <a:r>
              <a:rPr lang="en-US" sz="1200" dirty="0">
                <a:solidFill>
                  <a:prstClr val="black"/>
                </a:solidFill>
                <a:latin typeface="Century Gothic" panose="020B0502020202020204" pitchFamily="34" charset="0"/>
                <a:cs typeface="Arial" charset="0"/>
              </a:rPr>
              <a:t>Assess whether D</a:t>
            </a:r>
            <a:r>
              <a:rPr lang="en-US" sz="1200" baseline="-25000" dirty="0">
                <a:solidFill>
                  <a:prstClr val="black"/>
                </a:solidFill>
                <a:latin typeface="Century Gothic" panose="020B0502020202020204" pitchFamily="34" charset="0"/>
                <a:cs typeface="Arial" charset="0"/>
              </a:rPr>
              <a:t>2/3</a:t>
            </a:r>
            <a:r>
              <a:rPr lang="en-US" sz="1200" dirty="0">
                <a:solidFill>
                  <a:prstClr val="black"/>
                </a:solidFill>
                <a:latin typeface="Century Gothic" panose="020B0502020202020204" pitchFamily="34" charset="0"/>
                <a:cs typeface="Arial" charset="0"/>
              </a:rPr>
              <a:t> receptor levels correlate with social status and social support (particularly, to determine if low social status and low social support correlate with low D</a:t>
            </a:r>
            <a:r>
              <a:rPr lang="en-US" sz="1200" baseline="-25000" dirty="0">
                <a:solidFill>
                  <a:prstClr val="black"/>
                </a:solidFill>
                <a:latin typeface="Century Gothic" panose="020B0502020202020204" pitchFamily="34" charset="0"/>
                <a:cs typeface="Arial" charset="0"/>
              </a:rPr>
              <a:t>2/3  </a:t>
            </a:r>
            <a:r>
              <a:rPr lang="en-US" sz="1200" dirty="0">
                <a:solidFill>
                  <a:prstClr val="black"/>
                </a:solidFill>
                <a:latin typeface="Century Gothic" panose="020B0502020202020204" pitchFamily="34" charset="0"/>
                <a:cs typeface="Arial" charset="0"/>
              </a:rPr>
              <a:t>receptor binding)</a:t>
            </a:r>
          </a:p>
          <a:p>
            <a:pPr fontAlgn="base">
              <a:spcBef>
                <a:spcPct val="0"/>
              </a:spcBef>
              <a:spcAft>
                <a:spcPct val="0"/>
              </a:spcAft>
              <a:defRPr/>
            </a:pPr>
            <a:endParaRPr lang="en-US" sz="1200" b="1" dirty="0">
              <a:solidFill>
                <a:prstClr val="black"/>
              </a:solidFill>
              <a:latin typeface="Century Gothic" panose="020B0502020202020204" pitchFamily="34" charset="0"/>
              <a:cs typeface="Arial" charset="0"/>
            </a:endParaRPr>
          </a:p>
          <a:p>
            <a:pPr fontAlgn="base">
              <a:spcBef>
                <a:spcPct val="0"/>
              </a:spcBef>
              <a:spcAft>
                <a:spcPct val="0"/>
              </a:spcAft>
              <a:defRPr/>
            </a:pPr>
            <a:r>
              <a:rPr lang="en-US" sz="1200" b="1" dirty="0">
                <a:solidFill>
                  <a:prstClr val="black"/>
                </a:solidFill>
                <a:latin typeface="Century Gothic" panose="020B0502020202020204" pitchFamily="34" charset="0"/>
                <a:cs typeface="Arial" charset="0"/>
              </a:rPr>
              <a:t>SAMPLE</a:t>
            </a:r>
          </a:p>
          <a:p>
            <a:pPr fontAlgn="base">
              <a:spcBef>
                <a:spcPct val="0"/>
              </a:spcBef>
              <a:spcAft>
                <a:spcPct val="0"/>
              </a:spcAft>
              <a:defRPr/>
            </a:pPr>
            <a:r>
              <a:rPr lang="en-US" sz="1200" dirty="0">
                <a:solidFill>
                  <a:prstClr val="black"/>
                </a:solidFill>
                <a:latin typeface="Century Gothic" panose="020B0502020202020204" pitchFamily="34" charset="0"/>
                <a:cs typeface="Arial" charset="0"/>
              </a:rPr>
              <a:t>N = 14 healthy participants (i.e., non-smoking with no Axis I disorders, significant medical conditions, or use of medications before the scan) who were scanned using positron emission tomography (PET) imaging to measure D</a:t>
            </a:r>
            <a:r>
              <a:rPr lang="en-US" sz="1200" baseline="-25000" dirty="0">
                <a:solidFill>
                  <a:prstClr val="black"/>
                </a:solidFill>
                <a:latin typeface="Century Gothic" panose="020B0502020202020204" pitchFamily="34" charset="0"/>
                <a:cs typeface="Arial" charset="0"/>
              </a:rPr>
              <a:t>2/3</a:t>
            </a:r>
            <a:r>
              <a:rPr lang="en-US" sz="1200" dirty="0">
                <a:solidFill>
                  <a:prstClr val="black"/>
                </a:solidFill>
                <a:latin typeface="Century Gothic" panose="020B0502020202020204" pitchFamily="34" charset="0"/>
                <a:cs typeface="Arial" charset="0"/>
              </a:rPr>
              <a:t> receptor binding potential (BP)</a:t>
            </a:r>
          </a:p>
          <a:p>
            <a:pPr fontAlgn="base">
              <a:spcBef>
                <a:spcPct val="0"/>
              </a:spcBef>
              <a:spcAft>
                <a:spcPct val="0"/>
              </a:spcAft>
              <a:defRPr/>
            </a:pPr>
            <a:endParaRPr lang="en-US" sz="1200" dirty="0">
              <a:solidFill>
                <a:prstClr val="black"/>
              </a:solidFill>
              <a:latin typeface="Century Gothic" panose="020B0502020202020204" pitchFamily="34" charset="0"/>
              <a:cs typeface="Arial" charset="0"/>
            </a:endParaRPr>
          </a:p>
          <a:p>
            <a:pPr fontAlgn="base">
              <a:spcBef>
                <a:spcPct val="0"/>
              </a:spcBef>
              <a:spcAft>
                <a:spcPct val="0"/>
              </a:spcAft>
              <a:defRPr/>
            </a:pPr>
            <a:r>
              <a:rPr lang="en-US" sz="1200" b="1" dirty="0">
                <a:solidFill>
                  <a:prstClr val="black"/>
                </a:solidFill>
                <a:latin typeface="Century Gothic" panose="020B0502020202020204" pitchFamily="34" charset="0"/>
                <a:cs typeface="Arial" charset="0"/>
              </a:rPr>
              <a:t>MEASURES</a:t>
            </a:r>
          </a:p>
          <a:p>
            <a:pPr marL="171450" indent="-171450" fontAlgn="base">
              <a:spcBef>
                <a:spcPct val="0"/>
              </a:spcBef>
              <a:spcAft>
                <a:spcPct val="0"/>
              </a:spcAft>
              <a:buFont typeface="Arial" panose="020B0604020202020204" pitchFamily="34" charset="0"/>
              <a:buChar char="•"/>
              <a:defRPr/>
            </a:pPr>
            <a:r>
              <a:rPr lang="en-US" sz="1200" dirty="0">
                <a:solidFill>
                  <a:prstClr val="black"/>
                </a:solidFill>
                <a:latin typeface="Century Gothic" panose="020B0502020202020204" pitchFamily="34" charset="0"/>
                <a:cs typeface="Arial" charset="0"/>
              </a:rPr>
              <a:t>Barratt Simplified Measure of Social Status (BMSSS) to measure social status</a:t>
            </a:r>
          </a:p>
          <a:p>
            <a:pPr marL="171450" indent="-171450" fontAlgn="base">
              <a:spcBef>
                <a:spcPct val="0"/>
              </a:spcBef>
              <a:spcAft>
                <a:spcPct val="0"/>
              </a:spcAft>
              <a:buFont typeface="Arial" panose="020B0604020202020204" pitchFamily="34" charset="0"/>
              <a:buChar char="•"/>
              <a:defRPr/>
            </a:pPr>
            <a:r>
              <a:rPr lang="en-US" sz="1200" dirty="0">
                <a:solidFill>
                  <a:prstClr val="black"/>
                </a:solidFill>
                <a:latin typeface="Century Gothic" panose="020B0502020202020204" pitchFamily="34" charset="0"/>
                <a:cs typeface="Arial" charset="0"/>
              </a:rPr>
              <a:t>Scale of Perceived Social Support (MSPSS) to measure social support</a:t>
            </a:r>
          </a:p>
          <a:p>
            <a:pPr marL="171450" indent="-171450" fontAlgn="base">
              <a:spcBef>
                <a:spcPct val="0"/>
              </a:spcBef>
              <a:spcAft>
                <a:spcPct val="0"/>
              </a:spcAft>
              <a:buFont typeface="Arial" panose="020B0604020202020204" pitchFamily="34" charset="0"/>
              <a:buChar char="•"/>
              <a:defRPr/>
            </a:pPr>
            <a:r>
              <a:rPr lang="en-US" sz="1200" dirty="0">
                <a:solidFill>
                  <a:prstClr val="black"/>
                </a:solidFill>
                <a:latin typeface="Century Gothic" panose="020B0502020202020204" pitchFamily="34" charset="0"/>
                <a:cs typeface="Arial" charset="0"/>
              </a:rPr>
              <a:t>[</a:t>
            </a:r>
            <a:r>
              <a:rPr lang="en-US" sz="1200" baseline="30000" dirty="0">
                <a:solidFill>
                  <a:prstClr val="black"/>
                </a:solidFill>
                <a:latin typeface="Century Gothic" panose="020B0502020202020204" pitchFamily="34" charset="0"/>
                <a:cs typeface="Arial" charset="0"/>
              </a:rPr>
              <a:t>11</a:t>
            </a:r>
            <a:r>
              <a:rPr lang="en-US" sz="1200" dirty="0">
                <a:solidFill>
                  <a:prstClr val="black"/>
                </a:solidFill>
                <a:latin typeface="Century Gothic" panose="020B0502020202020204" pitchFamily="34" charset="0"/>
                <a:cs typeface="Arial" charset="0"/>
              </a:rPr>
              <a:t>C]raclopride to measure D</a:t>
            </a:r>
            <a:r>
              <a:rPr lang="en-US" sz="1200" baseline="-25000" dirty="0">
                <a:solidFill>
                  <a:prstClr val="black"/>
                </a:solidFill>
                <a:latin typeface="Century Gothic" panose="020B0502020202020204" pitchFamily="34" charset="0"/>
                <a:cs typeface="Arial" charset="0"/>
              </a:rPr>
              <a:t>2/3</a:t>
            </a:r>
            <a:r>
              <a:rPr lang="en-US" sz="1200" dirty="0">
                <a:solidFill>
                  <a:prstClr val="black"/>
                </a:solidFill>
                <a:latin typeface="Century Gothic" panose="020B0502020202020204" pitchFamily="34" charset="0"/>
                <a:cs typeface="Arial" charset="0"/>
              </a:rPr>
              <a:t> receptor binding in the striatum</a:t>
            </a:r>
          </a:p>
          <a:p>
            <a:pPr fontAlgn="base">
              <a:spcBef>
                <a:spcPct val="0"/>
              </a:spcBef>
              <a:spcAft>
                <a:spcPct val="0"/>
              </a:spcAft>
              <a:defRPr/>
            </a:pPr>
            <a:endParaRPr lang="en-US" sz="1200" dirty="0">
              <a:solidFill>
                <a:prstClr val="black"/>
              </a:solidFill>
              <a:latin typeface="Century Gothic" panose="020B0502020202020204" pitchFamily="34" charset="0"/>
              <a:cs typeface="Arial" charset="0"/>
            </a:endParaRPr>
          </a:p>
          <a:p>
            <a:pPr fontAlgn="base">
              <a:spcBef>
                <a:spcPct val="0"/>
              </a:spcBef>
              <a:spcAft>
                <a:spcPct val="0"/>
              </a:spcAft>
              <a:defRPr/>
            </a:pPr>
            <a:r>
              <a:rPr lang="en-US" sz="1200" b="1" dirty="0">
                <a:solidFill>
                  <a:prstClr val="black"/>
                </a:solidFill>
                <a:latin typeface="Century Gothic" panose="020B0502020202020204" pitchFamily="34" charset="0"/>
                <a:cs typeface="Arial" charset="0"/>
              </a:rPr>
              <a:t>OUTCOMES</a:t>
            </a:r>
          </a:p>
          <a:p>
            <a:pPr marL="171450" indent="-171450" fontAlgn="base">
              <a:spcBef>
                <a:spcPct val="0"/>
              </a:spcBef>
              <a:spcAft>
                <a:spcPct val="0"/>
              </a:spcAft>
              <a:buFont typeface="Arial" panose="020B0604020202020204" pitchFamily="34" charset="0"/>
              <a:buChar char="•"/>
              <a:defRPr/>
            </a:pPr>
            <a:r>
              <a:rPr lang="en-US" sz="1200" dirty="0">
                <a:solidFill>
                  <a:prstClr val="black"/>
                </a:solidFill>
                <a:latin typeface="Century Gothic" panose="020B0502020202020204" pitchFamily="34" charset="0"/>
                <a:cs typeface="Arial" charset="0"/>
              </a:rPr>
              <a:t>Positive correlation between </a:t>
            </a:r>
            <a:r>
              <a:rPr lang="en-US" sz="1200" b="1" dirty="0">
                <a:solidFill>
                  <a:prstClr val="black"/>
                </a:solidFill>
                <a:latin typeface="Century Gothic" panose="020B0502020202020204" pitchFamily="34" charset="0"/>
                <a:cs typeface="Arial" charset="0"/>
              </a:rPr>
              <a:t>D</a:t>
            </a:r>
            <a:r>
              <a:rPr lang="en-US" sz="1200" b="1" baseline="-25000" dirty="0">
                <a:solidFill>
                  <a:prstClr val="black"/>
                </a:solidFill>
                <a:latin typeface="Century Gothic" panose="020B0502020202020204" pitchFamily="34" charset="0"/>
                <a:cs typeface="Arial" charset="0"/>
              </a:rPr>
              <a:t>2/3 </a:t>
            </a:r>
            <a:r>
              <a:rPr lang="en-US" sz="1200" b="1" dirty="0">
                <a:solidFill>
                  <a:prstClr val="black"/>
                </a:solidFill>
                <a:latin typeface="Century Gothic" panose="020B0502020202020204" pitchFamily="34" charset="0"/>
                <a:cs typeface="Arial" charset="0"/>
              </a:rPr>
              <a:t>receptor</a:t>
            </a:r>
            <a:r>
              <a:rPr lang="en-US" sz="1200" dirty="0">
                <a:solidFill>
                  <a:prstClr val="black"/>
                </a:solidFill>
                <a:latin typeface="Century Gothic" panose="020B0502020202020204" pitchFamily="34" charset="0"/>
                <a:cs typeface="Arial" charset="0"/>
              </a:rPr>
              <a:t> binding potential and </a:t>
            </a:r>
            <a:r>
              <a:rPr lang="en-US" sz="1200" b="1" dirty="0">
                <a:solidFill>
                  <a:prstClr val="black"/>
                </a:solidFill>
                <a:latin typeface="Century Gothic" panose="020B0502020202020204" pitchFamily="34" charset="0"/>
                <a:cs typeface="Arial" charset="0"/>
              </a:rPr>
              <a:t>social status</a:t>
            </a:r>
            <a:endParaRPr lang="en-US" sz="1200" dirty="0">
              <a:solidFill>
                <a:prstClr val="black"/>
              </a:solidFill>
              <a:latin typeface="Century Gothic" panose="020B0502020202020204" pitchFamily="34" charset="0"/>
              <a:cs typeface="Arial" charset="0"/>
            </a:endParaRPr>
          </a:p>
          <a:p>
            <a:pPr marL="171450" indent="-171450" fontAlgn="base">
              <a:spcBef>
                <a:spcPct val="0"/>
              </a:spcBef>
              <a:spcAft>
                <a:spcPct val="0"/>
              </a:spcAft>
              <a:buFont typeface="Arial" panose="020B0604020202020204" pitchFamily="34" charset="0"/>
              <a:buChar char="•"/>
              <a:defRPr/>
            </a:pPr>
            <a:r>
              <a:rPr lang="en-US" sz="1200" dirty="0">
                <a:solidFill>
                  <a:prstClr val="black"/>
                </a:solidFill>
                <a:latin typeface="Century Gothic" panose="020B0502020202020204" pitchFamily="34" charset="0"/>
                <a:cs typeface="Arial" charset="0"/>
              </a:rPr>
              <a:t>Positive correlation between </a:t>
            </a:r>
            <a:r>
              <a:rPr lang="en-US" sz="1200" b="1" dirty="0">
                <a:solidFill>
                  <a:prstClr val="black"/>
                </a:solidFill>
                <a:latin typeface="Century Gothic" panose="020B0502020202020204" pitchFamily="34" charset="0"/>
                <a:cs typeface="Arial" charset="0"/>
              </a:rPr>
              <a:t>D</a:t>
            </a:r>
            <a:r>
              <a:rPr lang="en-US" sz="1200" b="1" baseline="-25000" dirty="0">
                <a:solidFill>
                  <a:prstClr val="black"/>
                </a:solidFill>
                <a:latin typeface="Century Gothic" panose="020B0502020202020204" pitchFamily="34" charset="0"/>
                <a:cs typeface="Arial" charset="0"/>
              </a:rPr>
              <a:t>2/3 </a:t>
            </a:r>
            <a:r>
              <a:rPr lang="en-US" sz="1200" b="1" dirty="0">
                <a:solidFill>
                  <a:prstClr val="black"/>
                </a:solidFill>
                <a:latin typeface="Century Gothic" panose="020B0502020202020204" pitchFamily="34" charset="0"/>
                <a:cs typeface="Arial" charset="0"/>
              </a:rPr>
              <a:t>receptor</a:t>
            </a:r>
            <a:r>
              <a:rPr lang="en-US" sz="1200" dirty="0">
                <a:solidFill>
                  <a:prstClr val="black"/>
                </a:solidFill>
                <a:latin typeface="Century Gothic" panose="020B0502020202020204" pitchFamily="34" charset="0"/>
                <a:cs typeface="Arial" charset="0"/>
              </a:rPr>
              <a:t> binding potential and </a:t>
            </a:r>
            <a:r>
              <a:rPr lang="en-US" sz="1200" b="1" dirty="0">
                <a:solidFill>
                  <a:prstClr val="black"/>
                </a:solidFill>
                <a:latin typeface="Century Gothic" panose="020B0502020202020204" pitchFamily="34" charset="0"/>
                <a:cs typeface="Arial" charset="0"/>
              </a:rPr>
              <a:t>perceived social support</a:t>
            </a:r>
            <a:endParaRPr lang="en-US" sz="1200" dirty="0">
              <a:solidFill>
                <a:prstClr val="black"/>
              </a:solidFill>
              <a:latin typeface="Century Gothic" panose="020B0502020202020204" pitchFamily="34" charset="0"/>
              <a:cs typeface="Arial" charset="0"/>
            </a:endParaRPr>
          </a:p>
          <a:p>
            <a:pPr marL="171450" indent="-171450" fontAlgn="base">
              <a:spcBef>
                <a:spcPct val="0"/>
              </a:spcBef>
              <a:spcAft>
                <a:spcPct val="0"/>
              </a:spcAft>
              <a:buFont typeface="Arial" panose="020B0604020202020204" pitchFamily="34" charset="0"/>
              <a:buChar char="•"/>
              <a:defRPr/>
            </a:pPr>
            <a:r>
              <a:rPr lang="en-US" sz="1200" dirty="0">
                <a:solidFill>
                  <a:prstClr val="black"/>
                </a:solidFill>
                <a:latin typeface="Century Gothic" panose="020B0502020202020204" pitchFamily="34" charset="0"/>
                <a:cs typeface="Arial" charset="0"/>
              </a:rPr>
              <a:t>Results similar to prior studies of nonhuman primates, which show higher D</a:t>
            </a:r>
            <a:r>
              <a:rPr lang="en-US" sz="1200" baseline="-25000" dirty="0">
                <a:solidFill>
                  <a:prstClr val="black"/>
                </a:solidFill>
                <a:latin typeface="Century Gothic" panose="020B0502020202020204" pitchFamily="34" charset="0"/>
                <a:cs typeface="Arial" charset="0"/>
              </a:rPr>
              <a:t>2/3 </a:t>
            </a:r>
            <a:r>
              <a:rPr lang="en-US" sz="1200" dirty="0">
                <a:solidFill>
                  <a:prstClr val="black"/>
                </a:solidFill>
                <a:latin typeface="Century Gothic" panose="020B0502020202020204" pitchFamily="34" charset="0"/>
                <a:cs typeface="Arial" charset="0"/>
              </a:rPr>
              <a:t>receptor levels in monkeys who are dominant in their social hierarchy, compared to those who are subordinate</a:t>
            </a:r>
          </a:p>
        </p:txBody>
      </p:sp>
      <p:sp>
        <p:nvSpPr>
          <p:cNvPr id="5" name="Rectangle 4"/>
          <p:cNvSpPr/>
          <p:nvPr/>
        </p:nvSpPr>
        <p:spPr>
          <a:xfrm>
            <a:off x="1524001" y="690701"/>
            <a:ext cx="5494868" cy="830997"/>
          </a:xfrm>
          <a:prstGeom prst="rect">
            <a:avLst/>
          </a:prstGeom>
          <a:solidFill>
            <a:srgbClr val="8CB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entury Schoolbook"/>
            </a:endParaRPr>
          </a:p>
        </p:txBody>
      </p:sp>
      <p:sp>
        <p:nvSpPr>
          <p:cNvPr id="6" name="Rectangle 5"/>
          <p:cNvSpPr/>
          <p:nvPr/>
        </p:nvSpPr>
        <p:spPr>
          <a:xfrm>
            <a:off x="7018872" y="690701"/>
            <a:ext cx="3649133" cy="830997"/>
          </a:xfrm>
          <a:prstGeom prst="rect">
            <a:avLst/>
          </a:prstGeom>
          <a:solidFill>
            <a:srgbClr val="007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entury Schoolbook"/>
            </a:endParaRPr>
          </a:p>
        </p:txBody>
      </p:sp>
      <p:sp>
        <p:nvSpPr>
          <p:cNvPr id="7" name="Rectangle 6"/>
          <p:cNvSpPr/>
          <p:nvPr/>
        </p:nvSpPr>
        <p:spPr>
          <a:xfrm>
            <a:off x="1524000" y="-8466"/>
            <a:ext cx="9144000" cy="381469"/>
          </a:xfrm>
          <a:prstGeom prst="rect">
            <a:avLst/>
          </a:prstGeom>
          <a:solidFill>
            <a:srgbClr val="C2C2A0"/>
          </a:solidFill>
          <a:ln>
            <a:solidFill>
              <a:srgbClr val="C2C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entury Schoolbook"/>
            </a:endParaRPr>
          </a:p>
        </p:txBody>
      </p:sp>
      <p:sp>
        <p:nvSpPr>
          <p:cNvPr id="8" name="TextBox 7"/>
          <p:cNvSpPr txBox="1"/>
          <p:nvPr/>
        </p:nvSpPr>
        <p:spPr>
          <a:xfrm>
            <a:off x="1655291" y="690700"/>
            <a:ext cx="5943601" cy="830997"/>
          </a:xfrm>
          <a:prstGeom prst="rect">
            <a:avLst/>
          </a:prstGeom>
          <a:noFill/>
        </p:spPr>
        <p:txBody>
          <a:bodyPr wrap="square" rtlCol="0">
            <a:spAutoFit/>
          </a:bodyPr>
          <a:lstStyle/>
          <a:p>
            <a:pPr fontAlgn="base">
              <a:spcBef>
                <a:spcPct val="0"/>
              </a:spcBef>
              <a:spcAft>
                <a:spcPct val="0"/>
              </a:spcAft>
              <a:defRPr/>
            </a:pPr>
            <a:r>
              <a:rPr lang="en-US" sz="2400" b="1" dirty="0">
                <a:solidFill>
                  <a:prstClr val="black"/>
                </a:solidFill>
                <a:latin typeface="Calisto MT" panose="02040603050505030304" pitchFamily="18" charset="0"/>
                <a:cs typeface="Arial" panose="020B0604020202020204" pitchFamily="34" charset="0"/>
              </a:rPr>
              <a:t>D2/D3 RECEPTOR BINDING &amp; SOCIAL STATUS AND SUPPORT</a:t>
            </a:r>
          </a:p>
        </p:txBody>
      </p:sp>
      <p:sp>
        <p:nvSpPr>
          <p:cNvPr id="10" name="TextBox 9"/>
          <p:cNvSpPr txBox="1"/>
          <p:nvPr/>
        </p:nvSpPr>
        <p:spPr>
          <a:xfrm>
            <a:off x="7056540" y="6242939"/>
            <a:ext cx="3573789" cy="584775"/>
          </a:xfrm>
          <a:prstGeom prst="rect">
            <a:avLst/>
          </a:prstGeom>
          <a:noFill/>
        </p:spPr>
        <p:txBody>
          <a:bodyPr wrap="square" rtlCol="0" anchor="b">
            <a:spAutoFit/>
          </a:bodyPr>
          <a:lstStyle/>
          <a:p>
            <a:pPr fontAlgn="base">
              <a:spcBef>
                <a:spcPct val="0"/>
              </a:spcBef>
              <a:spcAft>
                <a:spcPct val="0"/>
              </a:spcAft>
              <a:defRPr/>
            </a:pPr>
            <a:r>
              <a:rPr lang="en-US" sz="800" dirty="0">
                <a:solidFill>
                  <a:prstClr val="black"/>
                </a:solidFill>
                <a:latin typeface="Arial" charset="0"/>
                <a:cs typeface="Arial" charset="0"/>
              </a:rPr>
              <a:t>Martinez, D., </a:t>
            </a:r>
            <a:r>
              <a:rPr lang="en-US" sz="800" dirty="0" err="1">
                <a:solidFill>
                  <a:prstClr val="black"/>
                </a:solidFill>
                <a:latin typeface="Arial" charset="0"/>
                <a:cs typeface="Arial" charset="0"/>
              </a:rPr>
              <a:t>Orlowska</a:t>
            </a:r>
            <a:r>
              <a:rPr lang="en-US" sz="800" dirty="0">
                <a:solidFill>
                  <a:prstClr val="black"/>
                </a:solidFill>
                <a:latin typeface="Arial" charset="0"/>
                <a:cs typeface="Arial" charset="0"/>
              </a:rPr>
              <a:t>, D., </a:t>
            </a:r>
            <a:r>
              <a:rPr lang="en-US" sz="800" dirty="0" err="1">
                <a:solidFill>
                  <a:prstClr val="black"/>
                </a:solidFill>
                <a:latin typeface="Arial" charset="0"/>
                <a:cs typeface="Arial" charset="0"/>
              </a:rPr>
              <a:t>Narendran</a:t>
            </a:r>
            <a:r>
              <a:rPr lang="en-US" sz="800" dirty="0">
                <a:solidFill>
                  <a:prstClr val="black"/>
                </a:solidFill>
                <a:latin typeface="Arial" charset="0"/>
                <a:cs typeface="Arial" charset="0"/>
              </a:rPr>
              <a:t>, R., </a:t>
            </a:r>
            <a:r>
              <a:rPr lang="en-US" sz="800" dirty="0" err="1">
                <a:solidFill>
                  <a:prstClr val="black"/>
                </a:solidFill>
                <a:latin typeface="Arial" charset="0"/>
                <a:cs typeface="Arial" charset="0"/>
              </a:rPr>
              <a:t>Slifstein</a:t>
            </a:r>
            <a:r>
              <a:rPr lang="en-US" sz="800" dirty="0">
                <a:solidFill>
                  <a:prstClr val="black"/>
                </a:solidFill>
                <a:latin typeface="Arial" charset="0"/>
                <a:cs typeface="Arial" charset="0"/>
              </a:rPr>
              <a:t>, M., Liu, F., Kumar, D., . . . Kleber, H. D. (2010). Dopamine type 2/3 receptor availability in the striatum and social status in human volunteers. </a:t>
            </a:r>
            <a:r>
              <a:rPr lang="en-US" sz="800" i="1" dirty="0">
                <a:solidFill>
                  <a:prstClr val="black"/>
                </a:solidFill>
                <a:latin typeface="Arial" charset="0"/>
                <a:cs typeface="Arial" charset="0"/>
              </a:rPr>
              <a:t>Biological Psychiatry, 67</a:t>
            </a:r>
            <a:r>
              <a:rPr lang="en-US" sz="800" dirty="0">
                <a:solidFill>
                  <a:prstClr val="black"/>
                </a:solidFill>
                <a:latin typeface="Arial" charset="0"/>
                <a:cs typeface="Arial" charset="0"/>
              </a:rPr>
              <a:t>(3), 275-278. doi:10.1016/j.biopsych.2009.07.037</a:t>
            </a:r>
          </a:p>
        </p:txBody>
      </p:sp>
      <p:pic>
        <p:nvPicPr>
          <p:cNvPr id="17" name="Picture 16" descr="Martinez et al., 2010.pdf - Adobe Acrobat Pro DC">
            <a:extLst>
              <a:ext uri="{FF2B5EF4-FFF2-40B4-BE49-F238E27FC236}">
                <a16:creationId xmlns:a16="http://schemas.microsoft.com/office/drawing/2014/main" id="{38514CC7-51FF-4977-A9A7-3243F98DE808}"/>
              </a:ext>
            </a:extLst>
          </p:cNvPr>
          <p:cNvPicPr>
            <a:picLocks noChangeAspect="1"/>
          </p:cNvPicPr>
          <p:nvPr/>
        </p:nvPicPr>
        <p:blipFill rotWithShape="1">
          <a:blip r:embed="rId3">
            <a:extLst>
              <a:ext uri="{28A0092B-C50C-407E-A947-70E740481C1C}">
                <a14:useLocalDpi xmlns:a14="http://schemas.microsoft.com/office/drawing/2010/main" val="0"/>
              </a:ext>
            </a:extLst>
          </a:blip>
          <a:srcRect l="33999" t="15879" r="31895" b="7601"/>
          <a:stretch/>
        </p:blipFill>
        <p:spPr>
          <a:xfrm>
            <a:off x="7018872" y="1782504"/>
            <a:ext cx="3507503" cy="4292476"/>
          </a:xfrm>
          <a:prstGeom prst="rect">
            <a:avLst/>
          </a:prstGeom>
        </p:spPr>
      </p:pic>
    </p:spTree>
    <p:extLst>
      <p:ext uri="{BB962C8B-B14F-4D97-AF65-F5344CB8AC3E}">
        <p14:creationId xmlns:p14="http://schemas.microsoft.com/office/powerpoint/2010/main" val="544649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C87852-84D2-4A59-8B07-E8F515F860DE}"/>
              </a:ext>
            </a:extLst>
          </p:cNvPr>
          <p:cNvSpPr>
            <a:spLocks noGrp="1"/>
          </p:cNvSpPr>
          <p:nvPr>
            <p:ph type="body" idx="1"/>
          </p:nvPr>
        </p:nvSpPr>
        <p:spPr>
          <a:xfrm>
            <a:off x="2153842" y="5365751"/>
            <a:ext cx="3868340" cy="1097280"/>
          </a:xfrm>
          <a:solidFill>
            <a:schemeClr val="accent1">
              <a:lumMod val="20000"/>
              <a:lumOff val="80000"/>
            </a:schemeClr>
          </a:solidFill>
        </p:spPr>
        <p:txBody>
          <a:bodyPr anchor="t"/>
          <a:lstStyle/>
          <a:p>
            <a:r>
              <a:rPr lang="en-US" b="0" dirty="0">
                <a:solidFill>
                  <a:schemeClr val="tx1"/>
                </a:solidFill>
              </a:rPr>
              <a:t>D</a:t>
            </a:r>
            <a:r>
              <a:rPr lang="en-US" b="0" baseline="-25000" dirty="0">
                <a:solidFill>
                  <a:schemeClr val="tx1"/>
                </a:solidFill>
              </a:rPr>
              <a:t>2/3</a:t>
            </a:r>
            <a:r>
              <a:rPr lang="en-US" b="0" dirty="0">
                <a:solidFill>
                  <a:schemeClr val="tx1"/>
                </a:solidFill>
              </a:rPr>
              <a:t> receptor binding increases as </a:t>
            </a:r>
            <a:r>
              <a:rPr lang="en-US" dirty="0">
                <a:solidFill>
                  <a:schemeClr val="tx1"/>
                </a:solidFill>
              </a:rPr>
              <a:t>social status </a:t>
            </a:r>
            <a:r>
              <a:rPr lang="en-US" b="0" dirty="0">
                <a:solidFill>
                  <a:schemeClr val="tx1"/>
                </a:solidFill>
              </a:rPr>
              <a:t>increases.</a:t>
            </a:r>
          </a:p>
        </p:txBody>
      </p:sp>
      <p:sp>
        <p:nvSpPr>
          <p:cNvPr id="16" name="Text Placeholder 15">
            <a:extLst>
              <a:ext uri="{FF2B5EF4-FFF2-40B4-BE49-F238E27FC236}">
                <a16:creationId xmlns:a16="http://schemas.microsoft.com/office/drawing/2014/main" id="{FA480A43-503F-419B-A0E4-F2A3D2CFBA68}"/>
              </a:ext>
            </a:extLst>
          </p:cNvPr>
          <p:cNvSpPr>
            <a:spLocks noGrp="1"/>
          </p:cNvSpPr>
          <p:nvPr>
            <p:ph type="body" sz="quarter" idx="3"/>
          </p:nvPr>
        </p:nvSpPr>
        <p:spPr>
          <a:xfrm>
            <a:off x="6141711" y="5365751"/>
            <a:ext cx="3887391" cy="1097280"/>
          </a:xfrm>
          <a:solidFill>
            <a:schemeClr val="accent1">
              <a:lumMod val="20000"/>
              <a:lumOff val="80000"/>
            </a:schemeClr>
          </a:solidFill>
        </p:spPr>
        <p:txBody>
          <a:bodyPr anchor="t"/>
          <a:lstStyle/>
          <a:p>
            <a:r>
              <a:rPr lang="en-US" b="0" dirty="0">
                <a:solidFill>
                  <a:schemeClr val="tx1"/>
                </a:solidFill>
              </a:rPr>
              <a:t>D</a:t>
            </a:r>
            <a:r>
              <a:rPr lang="en-US" b="0" baseline="-25000" dirty="0">
                <a:solidFill>
                  <a:schemeClr val="tx1"/>
                </a:solidFill>
              </a:rPr>
              <a:t>2/3</a:t>
            </a:r>
            <a:r>
              <a:rPr lang="en-US" b="0" dirty="0">
                <a:solidFill>
                  <a:schemeClr val="tx1"/>
                </a:solidFill>
              </a:rPr>
              <a:t> receptor binding increases as </a:t>
            </a:r>
            <a:r>
              <a:rPr lang="en-US" dirty="0">
                <a:solidFill>
                  <a:schemeClr val="tx1"/>
                </a:solidFill>
              </a:rPr>
              <a:t>social support </a:t>
            </a:r>
            <a:r>
              <a:rPr lang="en-US" b="0" dirty="0">
                <a:solidFill>
                  <a:schemeClr val="tx1"/>
                </a:solidFill>
              </a:rPr>
              <a:t>increases.</a:t>
            </a:r>
          </a:p>
        </p:txBody>
      </p:sp>
      <p:pic>
        <p:nvPicPr>
          <p:cNvPr id="27" name="Content Placeholder 26" descr="Martinez et al., 2010.pdf - Adobe Acrobat Pro DC">
            <a:extLst>
              <a:ext uri="{FF2B5EF4-FFF2-40B4-BE49-F238E27FC236}">
                <a16:creationId xmlns:a16="http://schemas.microsoft.com/office/drawing/2014/main" id="{00AF7EFC-E9C4-43A6-AF6B-4CB006CA3F23}"/>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51370" t="22436" r="18288" b="10919"/>
          <a:stretch/>
        </p:blipFill>
        <p:spPr>
          <a:xfrm>
            <a:off x="6159573" y="729729"/>
            <a:ext cx="3869531" cy="4636022"/>
          </a:xfrm>
        </p:spPr>
      </p:pic>
      <p:pic>
        <p:nvPicPr>
          <p:cNvPr id="24" name="Content Placeholder 23" descr="Martinez et al., 2010.pdf - Adobe Acrobat Pro DC">
            <a:extLst>
              <a:ext uri="{FF2B5EF4-FFF2-40B4-BE49-F238E27FC236}">
                <a16:creationId xmlns:a16="http://schemas.microsoft.com/office/drawing/2014/main" id="{F00C4E82-64D9-4C76-9ECA-FFC8B64EB540}"/>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8662" t="20451" r="50289" b="1776"/>
          <a:stretch/>
        </p:blipFill>
        <p:spPr>
          <a:xfrm>
            <a:off x="2153842" y="1349453"/>
            <a:ext cx="3886200" cy="4016298"/>
          </a:xfrm>
          <a:prstGeom prst="rect">
            <a:avLst/>
          </a:prstGeom>
        </p:spPr>
      </p:pic>
      <p:sp>
        <p:nvSpPr>
          <p:cNvPr id="28" name="Rectangle 27">
            <a:extLst>
              <a:ext uri="{FF2B5EF4-FFF2-40B4-BE49-F238E27FC236}">
                <a16:creationId xmlns:a16="http://schemas.microsoft.com/office/drawing/2014/main" id="{B6E55AAD-A05E-4AC3-B34D-321712466B65}"/>
              </a:ext>
            </a:extLst>
          </p:cNvPr>
          <p:cNvSpPr/>
          <p:nvPr/>
        </p:nvSpPr>
        <p:spPr>
          <a:xfrm>
            <a:off x="1524000" y="-8466"/>
            <a:ext cx="9144000" cy="381469"/>
          </a:xfrm>
          <a:prstGeom prst="rect">
            <a:avLst/>
          </a:prstGeom>
          <a:solidFill>
            <a:srgbClr val="C2C2A0"/>
          </a:solidFill>
          <a:ln>
            <a:solidFill>
              <a:srgbClr val="C2C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entury Schoolbook"/>
            </a:endParaRPr>
          </a:p>
        </p:txBody>
      </p:sp>
      <p:sp>
        <p:nvSpPr>
          <p:cNvPr id="29" name="Rectangle 28">
            <a:extLst>
              <a:ext uri="{FF2B5EF4-FFF2-40B4-BE49-F238E27FC236}">
                <a16:creationId xmlns:a16="http://schemas.microsoft.com/office/drawing/2014/main" id="{1D23A81B-5842-4592-9A03-B308FD76A3B4}"/>
              </a:ext>
            </a:extLst>
          </p:cNvPr>
          <p:cNvSpPr/>
          <p:nvPr/>
        </p:nvSpPr>
        <p:spPr>
          <a:xfrm>
            <a:off x="1524004" y="369461"/>
            <a:ext cx="7203989" cy="393192"/>
          </a:xfrm>
          <a:prstGeom prst="rect">
            <a:avLst/>
          </a:prstGeom>
          <a:solidFill>
            <a:srgbClr val="8CB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entury Schoolbook"/>
            </a:endParaRPr>
          </a:p>
        </p:txBody>
      </p:sp>
      <p:sp>
        <p:nvSpPr>
          <p:cNvPr id="30" name="Rectangle 29">
            <a:extLst>
              <a:ext uri="{FF2B5EF4-FFF2-40B4-BE49-F238E27FC236}">
                <a16:creationId xmlns:a16="http://schemas.microsoft.com/office/drawing/2014/main" id="{AFAA3FFD-487C-44B3-BE86-7DB96B7A7487}"/>
              </a:ext>
            </a:extLst>
          </p:cNvPr>
          <p:cNvSpPr/>
          <p:nvPr/>
        </p:nvSpPr>
        <p:spPr>
          <a:xfrm>
            <a:off x="8727994" y="369461"/>
            <a:ext cx="1940011" cy="393192"/>
          </a:xfrm>
          <a:prstGeom prst="rect">
            <a:avLst/>
          </a:prstGeom>
          <a:solidFill>
            <a:srgbClr val="007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entury Schoolbook"/>
            </a:endParaRPr>
          </a:p>
        </p:txBody>
      </p:sp>
      <p:sp>
        <p:nvSpPr>
          <p:cNvPr id="31" name="TextBox 30">
            <a:extLst>
              <a:ext uri="{FF2B5EF4-FFF2-40B4-BE49-F238E27FC236}">
                <a16:creationId xmlns:a16="http://schemas.microsoft.com/office/drawing/2014/main" id="{1782CCC4-3331-4947-A02B-AC21B39549B9}"/>
              </a:ext>
            </a:extLst>
          </p:cNvPr>
          <p:cNvSpPr txBox="1"/>
          <p:nvPr/>
        </p:nvSpPr>
        <p:spPr>
          <a:xfrm>
            <a:off x="1524005" y="369470"/>
            <a:ext cx="7685903" cy="353943"/>
          </a:xfrm>
          <a:prstGeom prst="rect">
            <a:avLst/>
          </a:prstGeom>
          <a:noFill/>
        </p:spPr>
        <p:txBody>
          <a:bodyPr wrap="square" rtlCol="0">
            <a:spAutoFit/>
          </a:bodyPr>
          <a:lstStyle/>
          <a:p>
            <a:pPr fontAlgn="base">
              <a:spcBef>
                <a:spcPct val="0"/>
              </a:spcBef>
              <a:spcAft>
                <a:spcPct val="0"/>
              </a:spcAft>
              <a:defRPr/>
            </a:pPr>
            <a:r>
              <a:rPr lang="en-US" sz="1700" b="1" dirty="0">
                <a:solidFill>
                  <a:prstClr val="black"/>
                </a:solidFill>
                <a:latin typeface="Calisto MT" panose="02040603050505030304" pitchFamily="18" charset="0"/>
                <a:cs typeface="Arial" panose="020B0604020202020204" pitchFamily="34" charset="0"/>
              </a:rPr>
              <a:t>D2/D3 RECEPTOR BINDING &amp; SOCIAL STATUS AND SUPPORT</a:t>
            </a:r>
          </a:p>
        </p:txBody>
      </p:sp>
      <p:sp>
        <p:nvSpPr>
          <p:cNvPr id="32" name="TextBox 31">
            <a:extLst>
              <a:ext uri="{FF2B5EF4-FFF2-40B4-BE49-F238E27FC236}">
                <a16:creationId xmlns:a16="http://schemas.microsoft.com/office/drawing/2014/main" id="{3B1BF586-2BDF-4145-8122-8184E175F65B}"/>
              </a:ext>
            </a:extLst>
          </p:cNvPr>
          <p:cNvSpPr txBox="1"/>
          <p:nvPr/>
        </p:nvSpPr>
        <p:spPr>
          <a:xfrm>
            <a:off x="1524003" y="6519446"/>
            <a:ext cx="9175803" cy="338554"/>
          </a:xfrm>
          <a:prstGeom prst="rect">
            <a:avLst/>
          </a:prstGeom>
          <a:noFill/>
        </p:spPr>
        <p:txBody>
          <a:bodyPr wrap="square" rtlCol="0" anchor="b">
            <a:spAutoFit/>
          </a:bodyPr>
          <a:lstStyle/>
          <a:p>
            <a:pPr fontAlgn="base">
              <a:spcBef>
                <a:spcPct val="0"/>
              </a:spcBef>
              <a:spcAft>
                <a:spcPct val="0"/>
              </a:spcAft>
              <a:defRPr/>
            </a:pPr>
            <a:r>
              <a:rPr lang="en-US" sz="800" dirty="0">
                <a:solidFill>
                  <a:prstClr val="black"/>
                </a:solidFill>
                <a:latin typeface="Arial" charset="0"/>
                <a:cs typeface="Arial" charset="0"/>
              </a:rPr>
              <a:t>Martinez, D., </a:t>
            </a:r>
            <a:r>
              <a:rPr lang="en-US" sz="800" dirty="0" err="1">
                <a:solidFill>
                  <a:prstClr val="black"/>
                </a:solidFill>
                <a:latin typeface="Arial" charset="0"/>
                <a:cs typeface="Arial" charset="0"/>
              </a:rPr>
              <a:t>Orlowska</a:t>
            </a:r>
            <a:r>
              <a:rPr lang="en-US" sz="800" dirty="0">
                <a:solidFill>
                  <a:prstClr val="black"/>
                </a:solidFill>
                <a:latin typeface="Arial" charset="0"/>
                <a:cs typeface="Arial" charset="0"/>
              </a:rPr>
              <a:t>, D., </a:t>
            </a:r>
            <a:r>
              <a:rPr lang="en-US" sz="800" dirty="0" err="1">
                <a:solidFill>
                  <a:prstClr val="black"/>
                </a:solidFill>
                <a:latin typeface="Arial" charset="0"/>
                <a:cs typeface="Arial" charset="0"/>
              </a:rPr>
              <a:t>Narendran</a:t>
            </a:r>
            <a:r>
              <a:rPr lang="en-US" sz="800" dirty="0">
                <a:solidFill>
                  <a:prstClr val="black"/>
                </a:solidFill>
                <a:latin typeface="Arial" charset="0"/>
                <a:cs typeface="Arial" charset="0"/>
              </a:rPr>
              <a:t>, R., </a:t>
            </a:r>
            <a:r>
              <a:rPr lang="en-US" sz="800" dirty="0" err="1">
                <a:solidFill>
                  <a:prstClr val="black"/>
                </a:solidFill>
                <a:latin typeface="Arial" charset="0"/>
                <a:cs typeface="Arial" charset="0"/>
              </a:rPr>
              <a:t>Slifstein</a:t>
            </a:r>
            <a:r>
              <a:rPr lang="en-US" sz="800" dirty="0">
                <a:solidFill>
                  <a:prstClr val="black"/>
                </a:solidFill>
                <a:latin typeface="Arial" charset="0"/>
                <a:cs typeface="Arial" charset="0"/>
              </a:rPr>
              <a:t>, M., Liu, F., Kumar, D., . . . Kleber, H. D. (2010). Dopamine type 2/3 receptor availability in the striatum and social status in human volunteers. </a:t>
            </a:r>
            <a:r>
              <a:rPr lang="en-US" sz="800" i="1" dirty="0">
                <a:solidFill>
                  <a:prstClr val="black"/>
                </a:solidFill>
                <a:latin typeface="Arial" charset="0"/>
                <a:cs typeface="Arial" charset="0"/>
              </a:rPr>
              <a:t>Biological Psychiatry, 67</a:t>
            </a:r>
            <a:r>
              <a:rPr lang="en-US" sz="800" dirty="0">
                <a:solidFill>
                  <a:prstClr val="black"/>
                </a:solidFill>
                <a:latin typeface="Arial" charset="0"/>
                <a:cs typeface="Arial" charset="0"/>
              </a:rPr>
              <a:t>(3), 275-278. doi:10.1016/j.biopsych.2009.07.037</a:t>
            </a:r>
          </a:p>
        </p:txBody>
      </p:sp>
    </p:spTree>
    <p:extLst>
      <p:ext uri="{BB962C8B-B14F-4D97-AF65-F5344CB8AC3E}">
        <p14:creationId xmlns:p14="http://schemas.microsoft.com/office/powerpoint/2010/main" val="1329592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pic>
        <p:nvPicPr>
          <p:cNvPr id="8" name="Content Placeholder 3">
            <a:extLst>
              <a:ext uri="{FF2B5EF4-FFF2-40B4-BE49-F238E27FC236}">
                <a16:creationId xmlns:a16="http://schemas.microsoft.com/office/drawing/2014/main" id="{F293A669-B68C-4114-823C-A4E74D52B43C}"/>
              </a:ext>
            </a:extLst>
          </p:cNvPr>
          <p:cNvPicPr>
            <a:picLocks noGrp="1" noChangeAspect="1"/>
          </p:cNvPicPr>
          <p:nvPr>
            <p:ph idx="1"/>
          </p:nvPr>
        </p:nvPicPr>
        <p:blipFill>
          <a:blip r:embed="rId3"/>
          <a:stretch>
            <a:fillRect/>
          </a:stretch>
        </p:blipFill>
        <p:spPr>
          <a:xfrm>
            <a:off x="2059662" y="643467"/>
            <a:ext cx="8072674" cy="5571066"/>
          </a:xfrm>
          <a:prstGeom prst="rect">
            <a:avLst/>
          </a:prstGeom>
        </p:spPr>
      </p:pic>
      <p:sp>
        <p:nvSpPr>
          <p:cNvPr id="5" name="TextBox 4"/>
          <p:cNvSpPr txBox="1"/>
          <p:nvPr/>
        </p:nvSpPr>
        <p:spPr>
          <a:xfrm>
            <a:off x="3276276" y="3497113"/>
            <a:ext cx="6208751" cy="907941"/>
          </a:xfrm>
          <a:prstGeom prst="rect">
            <a:avLst/>
          </a:prstGeom>
          <a:solidFill>
            <a:srgbClr val="C00000"/>
          </a:solidFill>
        </p:spPr>
        <p:txBody>
          <a:bodyPr wrap="none" rtlCol="0">
            <a:spAutoFit/>
          </a:bodyPr>
          <a:lstStyle/>
          <a:p>
            <a:pPr defTabSz="914400" fontAlgn="base">
              <a:spcBef>
                <a:spcPct val="0"/>
              </a:spcBef>
              <a:spcAft>
                <a:spcPts val="600"/>
              </a:spcAft>
              <a:defRPr/>
            </a:pPr>
            <a:r>
              <a:rPr lang="en-US" sz="2400" dirty="0">
                <a:solidFill>
                  <a:prstClr val="white"/>
                </a:solidFill>
                <a:latin typeface="Arial" charset="0"/>
                <a:cs typeface="Arial" charset="0"/>
              </a:rPr>
              <a:t>Monkeys, like humans, love to be with each </a:t>
            </a:r>
            <a:endParaRPr lang="en-US" sz="2400">
              <a:solidFill>
                <a:prstClr val="white"/>
              </a:solidFill>
              <a:latin typeface="Arial" charset="0"/>
              <a:cs typeface="Arial" charset="0"/>
            </a:endParaRPr>
          </a:p>
          <a:p>
            <a:pPr defTabSz="914400" fontAlgn="base">
              <a:spcBef>
                <a:spcPct val="0"/>
              </a:spcBef>
              <a:spcAft>
                <a:spcPts val="600"/>
              </a:spcAft>
              <a:defRPr/>
            </a:pPr>
            <a:r>
              <a:rPr lang="en-US" sz="2400" dirty="0">
                <a:solidFill>
                  <a:prstClr val="white"/>
                </a:solidFill>
                <a:latin typeface="Arial" charset="0"/>
                <a:cs typeface="Arial" charset="0"/>
              </a:rPr>
              <a:t>Other, and also like cocaine…</a:t>
            </a:r>
            <a:endParaRPr lang="en-US" sz="2400">
              <a:solidFill>
                <a:prstClr val="white"/>
              </a:solidFill>
              <a:latin typeface="Arial" charset="0"/>
              <a:cs typeface="Arial" charset="0"/>
            </a:endParaRPr>
          </a:p>
        </p:txBody>
      </p:sp>
    </p:spTree>
    <p:extLst>
      <p:ext uri="{BB962C8B-B14F-4D97-AF65-F5344CB8AC3E}">
        <p14:creationId xmlns:p14="http://schemas.microsoft.com/office/powerpoint/2010/main" val="2521762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E2C103-70B0-468B-AC50-AAF683F8ED44}"/>
              </a:ext>
            </a:extLst>
          </p:cNvPr>
          <p:cNvPicPr>
            <a:picLocks noChangeAspect="1"/>
          </p:cNvPicPr>
          <p:nvPr/>
        </p:nvPicPr>
        <p:blipFill>
          <a:blip r:embed="rId3"/>
          <a:stretch>
            <a:fillRect/>
          </a:stretch>
        </p:blipFill>
        <p:spPr>
          <a:xfrm>
            <a:off x="6255919" y="1320734"/>
            <a:ext cx="4108148" cy="2863659"/>
          </a:xfrm>
          <a:prstGeom prst="rect">
            <a:avLst/>
          </a:prstGeom>
        </p:spPr>
      </p:pic>
      <p:sp>
        <p:nvSpPr>
          <p:cNvPr id="2" name="Content Placeholder 1">
            <a:extLst>
              <a:ext uri="{FF2B5EF4-FFF2-40B4-BE49-F238E27FC236}">
                <a16:creationId xmlns:a16="http://schemas.microsoft.com/office/drawing/2014/main" id="{5A0F1C72-AF21-41ED-9E56-A6E5BDE86A08}"/>
              </a:ext>
            </a:extLst>
          </p:cNvPr>
          <p:cNvSpPr>
            <a:spLocks noGrp="1"/>
          </p:cNvSpPr>
          <p:nvPr>
            <p:ph idx="1"/>
          </p:nvPr>
        </p:nvSpPr>
        <p:spPr>
          <a:xfrm>
            <a:off x="1572381" y="1143008"/>
            <a:ext cx="4463250" cy="5649685"/>
          </a:xfrm>
        </p:spPr>
        <p:txBody>
          <a:bodyPr>
            <a:normAutofit fontScale="92500" lnSpcReduction="10000"/>
          </a:bodyPr>
          <a:lstStyle/>
          <a:p>
            <a:r>
              <a:rPr lang="en-US" sz="1700" dirty="0"/>
              <a:t>When all monkeys were individually housed no difference in DA D2 receptor volume</a:t>
            </a:r>
          </a:p>
          <a:p>
            <a:endParaRPr lang="en-US" sz="1700" dirty="0"/>
          </a:p>
          <a:p>
            <a:r>
              <a:rPr lang="en-US" sz="1700" dirty="0"/>
              <a:t>After 3 months of social housing, </a:t>
            </a:r>
            <a:r>
              <a:rPr lang="en-US" sz="1700" u="sng" dirty="0"/>
              <a:t>dominant</a:t>
            </a:r>
            <a:r>
              <a:rPr lang="en-US" sz="1700" dirty="0"/>
              <a:t> monkeys showed 22% increase in DA D2 volume; subordinate monkeys - no change</a:t>
            </a:r>
          </a:p>
          <a:p>
            <a:endParaRPr lang="en-US" sz="1700" dirty="0"/>
          </a:p>
          <a:p>
            <a:r>
              <a:rPr lang="en-US" sz="1700" dirty="0"/>
              <a:t>Increase in DA D2 associated with lower likelihood of cocaine use</a:t>
            </a:r>
          </a:p>
          <a:p>
            <a:endParaRPr lang="en-US" sz="1700" dirty="0"/>
          </a:p>
          <a:p>
            <a:r>
              <a:rPr lang="en-US" sz="1700" dirty="0"/>
              <a:t>“Dominance” defined as: easy access to food and water, social mobility, and greater environmental control.</a:t>
            </a:r>
          </a:p>
          <a:p>
            <a:endParaRPr lang="en-US" sz="1700" dirty="0"/>
          </a:p>
          <a:p>
            <a:r>
              <a:rPr lang="en-US" sz="1700" dirty="0"/>
              <a:t>Human Implications: </a:t>
            </a:r>
            <a:r>
              <a:rPr lang="en-US" sz="1700" u="sng" dirty="0"/>
              <a:t>facilitating greater access to and availability of recovery capital may instill hope, empower people, help them have more control over their environment, increase social contact and social mobility through the environment, and thereby induce neurochemical changes that reduces relapse risk </a:t>
            </a:r>
            <a:endParaRPr lang="en-US" sz="1700" dirty="0"/>
          </a:p>
        </p:txBody>
      </p:sp>
      <p:sp>
        <p:nvSpPr>
          <p:cNvPr id="3" name="Title 2">
            <a:extLst>
              <a:ext uri="{FF2B5EF4-FFF2-40B4-BE49-F238E27FC236}">
                <a16:creationId xmlns:a16="http://schemas.microsoft.com/office/drawing/2014/main" id="{0D121D23-0F1E-4AC6-B5DE-75EF8DFEA9A3}"/>
              </a:ext>
            </a:extLst>
          </p:cNvPr>
          <p:cNvSpPr>
            <a:spLocks noGrp="1"/>
          </p:cNvSpPr>
          <p:nvPr>
            <p:ph type="title"/>
          </p:nvPr>
        </p:nvSpPr>
        <p:spPr>
          <a:xfrm>
            <a:off x="1642168" y="160462"/>
            <a:ext cx="8907668" cy="935442"/>
          </a:xfrm>
        </p:spPr>
        <p:txBody>
          <a:bodyPr>
            <a:noAutofit/>
          </a:bodyPr>
          <a:lstStyle/>
          <a:p>
            <a:r>
              <a:rPr lang="en-US" sz="2800" dirty="0"/>
              <a:t>The importance of social context, control over environment, and relapse risk</a:t>
            </a:r>
          </a:p>
        </p:txBody>
      </p:sp>
      <p:pic>
        <p:nvPicPr>
          <p:cNvPr id="5" name="Picture 4">
            <a:extLst>
              <a:ext uri="{FF2B5EF4-FFF2-40B4-BE49-F238E27FC236}">
                <a16:creationId xmlns:a16="http://schemas.microsoft.com/office/drawing/2014/main" id="{17CA85B1-E8C6-4ED7-BF31-58E4F9C2ACE5}"/>
              </a:ext>
            </a:extLst>
          </p:cNvPr>
          <p:cNvPicPr>
            <a:picLocks noChangeAspect="1"/>
          </p:cNvPicPr>
          <p:nvPr/>
        </p:nvPicPr>
        <p:blipFill>
          <a:blip r:embed="rId4"/>
          <a:stretch>
            <a:fillRect/>
          </a:stretch>
        </p:blipFill>
        <p:spPr>
          <a:xfrm>
            <a:off x="6202436" y="4169825"/>
            <a:ext cx="4080114" cy="2683322"/>
          </a:xfrm>
          <a:prstGeom prst="rect">
            <a:avLst/>
          </a:prstGeom>
        </p:spPr>
      </p:pic>
      <p:sp>
        <p:nvSpPr>
          <p:cNvPr id="6" name="Rectangle 5">
            <a:extLst>
              <a:ext uri="{FF2B5EF4-FFF2-40B4-BE49-F238E27FC236}">
                <a16:creationId xmlns:a16="http://schemas.microsoft.com/office/drawing/2014/main" id="{0E11BC5E-607D-40AF-BC20-B1C3837D1E03}"/>
              </a:ext>
            </a:extLst>
          </p:cNvPr>
          <p:cNvSpPr/>
          <p:nvPr/>
        </p:nvSpPr>
        <p:spPr>
          <a:xfrm>
            <a:off x="6674737" y="4920343"/>
            <a:ext cx="1156304" cy="1035352"/>
          </a:xfrm>
          <a:prstGeom prst="rect">
            <a:avLst/>
          </a:prstGeom>
          <a:noFill/>
          <a:ln>
            <a:solidFill>
              <a:srgbClr val="C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0258" tIns="385587" rIns="350916" bIns="385587" numCol="1" spcCol="1270" rtlCol="0" anchor="ctr" anchorCtr="0">
            <a:noAutofit/>
          </a:bodyPr>
          <a:lstStyle/>
          <a:p>
            <a:pPr algn="ctr" defTabSz="1155700" fontAlgn="base">
              <a:lnSpc>
                <a:spcPct val="90000"/>
              </a:lnSpc>
              <a:spcBef>
                <a:spcPct val="0"/>
              </a:spcBef>
              <a:spcAft>
                <a:spcPct val="35000"/>
              </a:spcAft>
              <a:defRPr/>
            </a:pPr>
            <a:endParaRPr lang="en-US" sz="2600" dirty="0">
              <a:solidFill>
                <a:prstClr val="white"/>
              </a:solidFill>
              <a:latin typeface="Century Schoolbook"/>
            </a:endParaRPr>
          </a:p>
        </p:txBody>
      </p:sp>
      <p:sp>
        <p:nvSpPr>
          <p:cNvPr id="10" name="Rectangle 9">
            <a:extLst>
              <a:ext uri="{FF2B5EF4-FFF2-40B4-BE49-F238E27FC236}">
                <a16:creationId xmlns:a16="http://schemas.microsoft.com/office/drawing/2014/main" id="{11DCDF09-49C3-4792-810F-0C1EBC8520BB}"/>
              </a:ext>
            </a:extLst>
          </p:cNvPr>
          <p:cNvSpPr/>
          <p:nvPr/>
        </p:nvSpPr>
        <p:spPr>
          <a:xfrm>
            <a:off x="7963506" y="4920343"/>
            <a:ext cx="1007056" cy="1035352"/>
          </a:xfrm>
          <a:prstGeom prst="rect">
            <a:avLst/>
          </a:prstGeom>
          <a:noFill/>
          <a:ln>
            <a:solidFill>
              <a:srgbClr val="C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0258" tIns="385587" rIns="350916" bIns="385587" numCol="1" spcCol="1270" rtlCol="0" anchor="ctr" anchorCtr="0">
            <a:noAutofit/>
          </a:bodyPr>
          <a:lstStyle/>
          <a:p>
            <a:pPr algn="ctr" defTabSz="1155700" fontAlgn="base">
              <a:lnSpc>
                <a:spcPct val="90000"/>
              </a:lnSpc>
              <a:spcBef>
                <a:spcPct val="0"/>
              </a:spcBef>
              <a:spcAft>
                <a:spcPct val="35000"/>
              </a:spcAft>
              <a:defRPr/>
            </a:pPr>
            <a:endParaRPr lang="en-US" sz="2600" dirty="0">
              <a:solidFill>
                <a:prstClr val="white"/>
              </a:solidFill>
              <a:latin typeface="Century Schoolbook"/>
            </a:endParaRPr>
          </a:p>
        </p:txBody>
      </p:sp>
      <p:sp>
        <p:nvSpPr>
          <p:cNvPr id="12" name="Rectangle 11">
            <a:extLst>
              <a:ext uri="{FF2B5EF4-FFF2-40B4-BE49-F238E27FC236}">
                <a16:creationId xmlns:a16="http://schemas.microsoft.com/office/drawing/2014/main" id="{F5C743C7-88FF-4BED-9D8B-A1F3F74D8057}"/>
              </a:ext>
            </a:extLst>
          </p:cNvPr>
          <p:cNvSpPr/>
          <p:nvPr/>
        </p:nvSpPr>
        <p:spPr>
          <a:xfrm>
            <a:off x="9052081" y="4920343"/>
            <a:ext cx="1063669" cy="1035352"/>
          </a:xfrm>
          <a:prstGeom prst="rect">
            <a:avLst/>
          </a:prstGeom>
          <a:noFill/>
          <a:ln>
            <a:solidFill>
              <a:srgbClr val="C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0258" tIns="385587" rIns="350916" bIns="385587" numCol="1" spcCol="1270" rtlCol="0" anchor="ctr" anchorCtr="0">
            <a:noAutofit/>
          </a:bodyPr>
          <a:lstStyle/>
          <a:p>
            <a:pPr algn="ctr" defTabSz="1155700" fontAlgn="base">
              <a:lnSpc>
                <a:spcPct val="90000"/>
              </a:lnSpc>
              <a:spcBef>
                <a:spcPct val="0"/>
              </a:spcBef>
              <a:spcAft>
                <a:spcPct val="35000"/>
              </a:spcAft>
              <a:defRPr/>
            </a:pPr>
            <a:endParaRPr lang="en-US" sz="2600" dirty="0">
              <a:solidFill>
                <a:prstClr val="white"/>
              </a:solidFill>
              <a:latin typeface="Century Schoolbook"/>
            </a:endParaRPr>
          </a:p>
        </p:txBody>
      </p:sp>
    </p:spTree>
    <p:extLst>
      <p:ext uri="{BB962C8B-B14F-4D97-AF65-F5344CB8AC3E}">
        <p14:creationId xmlns:p14="http://schemas.microsoft.com/office/powerpoint/2010/main" val="4207854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778391" y="159764"/>
            <a:ext cx="8748933" cy="3340810"/>
            <a:chOff x="254390" y="541739"/>
            <a:chExt cx="8748933" cy="3340810"/>
          </a:xfrm>
        </p:grpSpPr>
        <p:grpSp>
          <p:nvGrpSpPr>
            <p:cNvPr id="41" name="Group 40"/>
            <p:cNvGrpSpPr/>
            <p:nvPr/>
          </p:nvGrpSpPr>
          <p:grpSpPr>
            <a:xfrm>
              <a:off x="3022795" y="963988"/>
              <a:ext cx="3206262" cy="2496312"/>
              <a:chOff x="3038622" y="966935"/>
              <a:chExt cx="3206262" cy="2496312"/>
            </a:xfrm>
          </p:grpSpPr>
          <p:sp>
            <p:nvSpPr>
              <p:cNvPr id="21" name="Right Arrow 20"/>
              <p:cNvSpPr/>
              <p:nvPr/>
            </p:nvSpPr>
            <p:spPr>
              <a:xfrm>
                <a:off x="3044484" y="2123651"/>
                <a:ext cx="3200400" cy="182880"/>
              </a:xfrm>
              <a:prstGeom prst="rightArrow">
                <a:avLst>
                  <a:gd name="adj1" fmla="val 44669"/>
                  <a:gd name="adj2" fmla="val 50000"/>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0258" tIns="385587" rIns="350916" bIns="385587" numCol="1" spcCol="1270" rtlCol="0" anchor="ctr" anchorCtr="0">
                <a:noAutofit/>
              </a:bodyPr>
              <a:lstStyle/>
              <a:p>
                <a:pPr algn="ctr" defTabSz="1155700">
                  <a:lnSpc>
                    <a:spcPct val="90000"/>
                  </a:lnSpc>
                  <a:spcBef>
                    <a:spcPct val="0"/>
                  </a:spcBef>
                  <a:spcAft>
                    <a:spcPct val="35000"/>
                  </a:spcAft>
                </a:pPr>
                <a:endParaRPr lang="en-US" sz="2600" dirty="0">
                  <a:solidFill>
                    <a:prstClr val="white"/>
                  </a:solidFill>
                  <a:latin typeface="Calibri" panose="020F0502020204030204"/>
                </a:endParaRPr>
              </a:p>
            </p:txBody>
          </p:sp>
          <p:grpSp>
            <p:nvGrpSpPr>
              <p:cNvPr id="40" name="Group 39"/>
              <p:cNvGrpSpPr/>
              <p:nvPr/>
            </p:nvGrpSpPr>
            <p:grpSpPr>
              <a:xfrm>
                <a:off x="3038622" y="966935"/>
                <a:ext cx="612648" cy="2496312"/>
                <a:chOff x="3038622" y="966935"/>
                <a:chExt cx="612648" cy="2496312"/>
              </a:xfrm>
            </p:grpSpPr>
            <p:sp>
              <p:nvSpPr>
                <p:cNvPr id="38" name="Rectangle 37"/>
                <p:cNvSpPr/>
                <p:nvPr/>
              </p:nvSpPr>
              <p:spPr>
                <a:xfrm rot="5400000">
                  <a:off x="3280938" y="3151029"/>
                  <a:ext cx="64008" cy="548640"/>
                </a:xfrm>
                <a:prstGeom prst="rect">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0258" tIns="385587" rIns="350916" bIns="385587" numCol="1" spcCol="1270" rtlCol="0" anchor="ctr" anchorCtr="0">
                  <a:noAutofit/>
                </a:bodyPr>
                <a:lstStyle/>
                <a:p>
                  <a:pPr algn="ctr" defTabSz="1155700">
                    <a:lnSpc>
                      <a:spcPct val="90000"/>
                    </a:lnSpc>
                    <a:spcBef>
                      <a:spcPct val="0"/>
                    </a:spcBef>
                    <a:spcAft>
                      <a:spcPct val="35000"/>
                    </a:spcAft>
                  </a:pPr>
                  <a:endParaRPr lang="en-US" sz="2600" dirty="0">
                    <a:solidFill>
                      <a:prstClr val="white"/>
                    </a:solidFill>
                    <a:latin typeface="Calibri" panose="020F0502020204030204"/>
                  </a:endParaRPr>
                </a:p>
              </p:txBody>
            </p:sp>
            <p:sp>
              <p:nvSpPr>
                <p:cNvPr id="39" name="Rectangle 38"/>
                <p:cNvSpPr/>
                <p:nvPr/>
              </p:nvSpPr>
              <p:spPr>
                <a:xfrm rot="5400000">
                  <a:off x="3280938" y="724619"/>
                  <a:ext cx="64008" cy="548640"/>
                </a:xfrm>
                <a:prstGeom prst="rect">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0258" tIns="385587" rIns="350916" bIns="385587" numCol="1" spcCol="1270" rtlCol="0" anchor="ctr" anchorCtr="0">
                  <a:noAutofit/>
                </a:bodyPr>
                <a:lstStyle/>
                <a:p>
                  <a:pPr algn="ctr" defTabSz="1155700">
                    <a:lnSpc>
                      <a:spcPct val="90000"/>
                    </a:lnSpc>
                    <a:spcBef>
                      <a:spcPct val="0"/>
                    </a:spcBef>
                    <a:spcAft>
                      <a:spcPct val="35000"/>
                    </a:spcAft>
                  </a:pPr>
                  <a:endParaRPr lang="en-US" sz="2600" dirty="0">
                    <a:solidFill>
                      <a:prstClr val="white"/>
                    </a:solidFill>
                    <a:latin typeface="Calibri" panose="020F0502020204030204"/>
                  </a:endParaRPr>
                </a:p>
              </p:txBody>
            </p:sp>
            <p:sp>
              <p:nvSpPr>
                <p:cNvPr id="37" name="Rectangle 36"/>
                <p:cNvSpPr/>
                <p:nvPr/>
              </p:nvSpPr>
              <p:spPr>
                <a:xfrm>
                  <a:off x="3587262" y="966935"/>
                  <a:ext cx="64008" cy="2496312"/>
                </a:xfrm>
                <a:prstGeom prst="rect">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0258" tIns="385587" rIns="350916" bIns="385587" numCol="1" spcCol="1270" rtlCol="0" anchor="ctr" anchorCtr="0">
                  <a:noAutofit/>
                </a:bodyPr>
                <a:lstStyle/>
                <a:p>
                  <a:pPr algn="ctr" defTabSz="1155700">
                    <a:lnSpc>
                      <a:spcPct val="90000"/>
                    </a:lnSpc>
                    <a:spcBef>
                      <a:spcPct val="0"/>
                    </a:spcBef>
                    <a:spcAft>
                      <a:spcPct val="35000"/>
                    </a:spcAft>
                  </a:pPr>
                  <a:endParaRPr lang="en-US" sz="2600" dirty="0">
                    <a:solidFill>
                      <a:prstClr val="white"/>
                    </a:solidFill>
                    <a:latin typeface="Calibri" panose="020F0502020204030204"/>
                  </a:endParaRPr>
                </a:p>
              </p:txBody>
            </p:sp>
          </p:grpSp>
        </p:grpSp>
        <p:sp>
          <p:nvSpPr>
            <p:cNvPr id="8" name="Freeform 7"/>
            <p:cNvSpPr/>
            <p:nvPr/>
          </p:nvSpPr>
          <p:spPr>
            <a:xfrm>
              <a:off x="6260123" y="1754944"/>
              <a:ext cx="2743200" cy="914400"/>
            </a:xfrm>
            <a:custGeom>
              <a:avLst/>
              <a:gdLst>
                <a:gd name="connsiteX0" fmla="*/ 0 w 2405992"/>
                <a:gd name="connsiteY0" fmla="*/ 0 h 1202996"/>
                <a:gd name="connsiteX1" fmla="*/ 2405992 w 2405992"/>
                <a:gd name="connsiteY1" fmla="*/ 0 h 1202996"/>
                <a:gd name="connsiteX2" fmla="*/ 2405992 w 2405992"/>
                <a:gd name="connsiteY2" fmla="*/ 1202996 h 1202996"/>
                <a:gd name="connsiteX3" fmla="*/ 0 w 2405992"/>
                <a:gd name="connsiteY3" fmla="*/ 1202996 h 1202996"/>
                <a:gd name="connsiteX4" fmla="*/ 0 w 2405992"/>
                <a:gd name="connsiteY4" fmla="*/ 0 h 120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1202996">
                  <a:moveTo>
                    <a:pt x="0" y="0"/>
                  </a:moveTo>
                  <a:lnTo>
                    <a:pt x="2405992" y="0"/>
                  </a:lnTo>
                  <a:lnTo>
                    <a:pt x="2405992" y="1202996"/>
                  </a:lnTo>
                  <a:lnTo>
                    <a:pt x="0" y="1202996"/>
                  </a:lnTo>
                  <a:lnTo>
                    <a:pt x="0" y="0"/>
                  </a:lnTo>
                  <a:close/>
                </a:path>
              </a:pathLst>
            </a:custGeom>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algn="ctr" defTabSz="1422400">
                <a:lnSpc>
                  <a:spcPct val="90000"/>
                </a:lnSpc>
                <a:spcBef>
                  <a:spcPct val="0"/>
                </a:spcBef>
                <a:spcAft>
                  <a:spcPct val="35000"/>
                </a:spcAft>
              </a:pPr>
              <a:r>
                <a:rPr lang="en-US" sz="3200" dirty="0">
                  <a:solidFill>
                    <a:prstClr val="white"/>
                  </a:solidFill>
                  <a:latin typeface="Calibri" panose="020F0502020204030204"/>
                </a:rPr>
                <a:t>RELAPSE</a:t>
              </a:r>
            </a:p>
          </p:txBody>
        </p:sp>
        <p:grpSp>
          <p:nvGrpSpPr>
            <p:cNvPr id="42" name="Group 41"/>
            <p:cNvGrpSpPr/>
            <p:nvPr/>
          </p:nvGrpSpPr>
          <p:grpSpPr>
            <a:xfrm>
              <a:off x="254390" y="541739"/>
              <a:ext cx="2743200" cy="3340810"/>
              <a:chOff x="328247" y="541739"/>
              <a:chExt cx="2743200" cy="3340810"/>
            </a:xfrm>
          </p:grpSpPr>
          <p:sp>
            <p:nvSpPr>
              <p:cNvPr id="9" name="Freeform 8"/>
              <p:cNvSpPr/>
              <p:nvPr/>
            </p:nvSpPr>
            <p:spPr>
              <a:xfrm>
                <a:off x="328247" y="541739"/>
                <a:ext cx="2743200" cy="914400"/>
              </a:xfrm>
              <a:custGeom>
                <a:avLst/>
                <a:gdLst>
                  <a:gd name="connsiteX0" fmla="*/ 0 w 2405992"/>
                  <a:gd name="connsiteY0" fmla="*/ 0 h 1202996"/>
                  <a:gd name="connsiteX1" fmla="*/ 2405992 w 2405992"/>
                  <a:gd name="connsiteY1" fmla="*/ 0 h 1202996"/>
                  <a:gd name="connsiteX2" fmla="*/ 2405992 w 2405992"/>
                  <a:gd name="connsiteY2" fmla="*/ 1202996 h 1202996"/>
                  <a:gd name="connsiteX3" fmla="*/ 0 w 2405992"/>
                  <a:gd name="connsiteY3" fmla="*/ 1202996 h 1202996"/>
                  <a:gd name="connsiteX4" fmla="*/ 0 w 2405992"/>
                  <a:gd name="connsiteY4" fmla="*/ 0 h 120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1202996">
                    <a:moveTo>
                      <a:pt x="0" y="0"/>
                    </a:moveTo>
                    <a:lnTo>
                      <a:pt x="2405992" y="0"/>
                    </a:lnTo>
                    <a:lnTo>
                      <a:pt x="2405992" y="1202996"/>
                    </a:lnTo>
                    <a:lnTo>
                      <a:pt x="0" y="1202996"/>
                    </a:lnTo>
                    <a:lnTo>
                      <a:pt x="0" y="0"/>
                    </a:lnTo>
                    <a:close/>
                  </a:path>
                </a:pathLst>
              </a:custGeom>
              <a:ln w="47625">
                <a:solidFill>
                  <a:schemeClr val="tx1"/>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algn="ctr" defTabSz="1422400">
                  <a:lnSpc>
                    <a:spcPct val="90000"/>
                  </a:lnSpc>
                  <a:spcBef>
                    <a:spcPct val="0"/>
                  </a:spcBef>
                  <a:spcAft>
                    <a:spcPct val="35000"/>
                  </a:spcAft>
                </a:pPr>
                <a:r>
                  <a:rPr lang="en-US" sz="2000" dirty="0">
                    <a:solidFill>
                      <a:prstClr val="white"/>
                    </a:solidFill>
                    <a:latin typeface="Calibri" panose="020F0502020204030204"/>
                  </a:rPr>
                  <a:t>Cue Induced</a:t>
                </a:r>
              </a:p>
            </p:txBody>
          </p:sp>
          <p:sp>
            <p:nvSpPr>
              <p:cNvPr id="10" name="Freeform 9"/>
              <p:cNvSpPr/>
              <p:nvPr/>
            </p:nvSpPr>
            <p:spPr>
              <a:xfrm>
                <a:off x="328247" y="1754944"/>
                <a:ext cx="2743200" cy="914400"/>
              </a:xfrm>
              <a:custGeom>
                <a:avLst/>
                <a:gdLst>
                  <a:gd name="connsiteX0" fmla="*/ 0 w 2405992"/>
                  <a:gd name="connsiteY0" fmla="*/ 0 h 1202996"/>
                  <a:gd name="connsiteX1" fmla="*/ 2405992 w 2405992"/>
                  <a:gd name="connsiteY1" fmla="*/ 0 h 1202996"/>
                  <a:gd name="connsiteX2" fmla="*/ 2405992 w 2405992"/>
                  <a:gd name="connsiteY2" fmla="*/ 1202996 h 1202996"/>
                  <a:gd name="connsiteX3" fmla="*/ 0 w 2405992"/>
                  <a:gd name="connsiteY3" fmla="*/ 1202996 h 1202996"/>
                  <a:gd name="connsiteX4" fmla="*/ 0 w 2405992"/>
                  <a:gd name="connsiteY4" fmla="*/ 0 h 120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1202996">
                    <a:moveTo>
                      <a:pt x="0" y="0"/>
                    </a:moveTo>
                    <a:lnTo>
                      <a:pt x="2405992" y="0"/>
                    </a:lnTo>
                    <a:lnTo>
                      <a:pt x="2405992" y="1202996"/>
                    </a:lnTo>
                    <a:lnTo>
                      <a:pt x="0" y="1202996"/>
                    </a:lnTo>
                    <a:lnTo>
                      <a:pt x="0" y="0"/>
                    </a:lnTo>
                    <a:close/>
                  </a:path>
                </a:pathLst>
              </a:custGeom>
              <a:ln w="47625">
                <a:solidFill>
                  <a:schemeClr val="tx1"/>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algn="ctr" defTabSz="1422400">
                  <a:lnSpc>
                    <a:spcPct val="90000"/>
                  </a:lnSpc>
                  <a:spcBef>
                    <a:spcPct val="0"/>
                  </a:spcBef>
                  <a:spcAft>
                    <a:spcPct val="35000"/>
                  </a:spcAft>
                </a:pPr>
                <a:r>
                  <a:rPr lang="en-US" sz="2000" dirty="0">
                    <a:solidFill>
                      <a:prstClr val="white"/>
                    </a:solidFill>
                    <a:latin typeface="Calibri" panose="020F0502020204030204"/>
                  </a:rPr>
                  <a:t>Stress Induced</a:t>
                </a:r>
              </a:p>
            </p:txBody>
          </p:sp>
          <p:sp>
            <p:nvSpPr>
              <p:cNvPr id="11" name="Freeform 10"/>
              <p:cNvSpPr/>
              <p:nvPr/>
            </p:nvSpPr>
            <p:spPr>
              <a:xfrm>
                <a:off x="328247" y="2968149"/>
                <a:ext cx="2743200" cy="914400"/>
              </a:xfrm>
              <a:custGeom>
                <a:avLst/>
                <a:gdLst>
                  <a:gd name="connsiteX0" fmla="*/ 0 w 2405992"/>
                  <a:gd name="connsiteY0" fmla="*/ 0 h 1202996"/>
                  <a:gd name="connsiteX1" fmla="*/ 2405992 w 2405992"/>
                  <a:gd name="connsiteY1" fmla="*/ 0 h 1202996"/>
                  <a:gd name="connsiteX2" fmla="*/ 2405992 w 2405992"/>
                  <a:gd name="connsiteY2" fmla="*/ 1202996 h 1202996"/>
                  <a:gd name="connsiteX3" fmla="*/ 0 w 2405992"/>
                  <a:gd name="connsiteY3" fmla="*/ 1202996 h 1202996"/>
                  <a:gd name="connsiteX4" fmla="*/ 0 w 2405992"/>
                  <a:gd name="connsiteY4" fmla="*/ 0 h 120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1202996">
                    <a:moveTo>
                      <a:pt x="0" y="0"/>
                    </a:moveTo>
                    <a:lnTo>
                      <a:pt x="2405992" y="0"/>
                    </a:lnTo>
                    <a:lnTo>
                      <a:pt x="2405992" y="1202996"/>
                    </a:lnTo>
                    <a:lnTo>
                      <a:pt x="0" y="1202996"/>
                    </a:lnTo>
                    <a:lnTo>
                      <a:pt x="0" y="0"/>
                    </a:lnTo>
                    <a:close/>
                  </a:path>
                </a:pathLst>
              </a:custGeom>
              <a:ln w="47625">
                <a:solidFill>
                  <a:schemeClr val="tx1"/>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algn="ctr" defTabSz="1422400">
                  <a:lnSpc>
                    <a:spcPct val="90000"/>
                  </a:lnSpc>
                  <a:spcBef>
                    <a:spcPct val="0"/>
                  </a:spcBef>
                  <a:spcAft>
                    <a:spcPct val="35000"/>
                  </a:spcAft>
                </a:pPr>
                <a:r>
                  <a:rPr lang="en-US" sz="2000" dirty="0">
                    <a:solidFill>
                      <a:prstClr val="white"/>
                    </a:solidFill>
                    <a:latin typeface="Calibri" panose="020F0502020204030204"/>
                  </a:rPr>
                  <a:t>Substance Induced</a:t>
                </a:r>
              </a:p>
            </p:txBody>
          </p:sp>
        </p:grpSp>
      </p:grpSp>
      <p:sp>
        <p:nvSpPr>
          <p:cNvPr id="44" name="TextBox 43"/>
          <p:cNvSpPr txBox="1"/>
          <p:nvPr/>
        </p:nvSpPr>
        <p:spPr>
          <a:xfrm>
            <a:off x="1524001" y="6611780"/>
            <a:ext cx="6255239" cy="246221"/>
          </a:xfrm>
          <a:prstGeom prst="rect">
            <a:avLst/>
          </a:prstGeom>
          <a:noFill/>
        </p:spPr>
        <p:txBody>
          <a:bodyPr wrap="none" rtlCol="0">
            <a:spAutoFit/>
          </a:bodyPr>
          <a:lstStyle/>
          <a:p>
            <a:pPr defTabSz="914400"/>
            <a:r>
              <a:rPr lang="en-US" sz="1000" dirty="0">
                <a:solidFill>
                  <a:prstClr val="black"/>
                </a:solidFill>
                <a:latin typeface="Calibri" panose="020F0502020204030204"/>
              </a:rPr>
              <a:t>Kelly, JF Yeterian, JD In: </a:t>
            </a:r>
            <a:r>
              <a:rPr lang="en-US" sz="1000" dirty="0" err="1">
                <a:solidFill>
                  <a:prstClr val="black"/>
                </a:solidFill>
                <a:latin typeface="Calibri" panose="020F0502020204030204"/>
              </a:rPr>
              <a:t>McCrady</a:t>
            </a:r>
            <a:r>
              <a:rPr lang="en-US" sz="1000" dirty="0">
                <a:solidFill>
                  <a:prstClr val="black"/>
                </a:solidFill>
                <a:latin typeface="Calibri" panose="020F0502020204030204"/>
              </a:rPr>
              <a:t> and Epstein </a:t>
            </a:r>
            <a:r>
              <a:rPr lang="en-US" sz="1000" i="1" dirty="0">
                <a:solidFill>
                  <a:prstClr val="black"/>
                </a:solidFill>
                <a:latin typeface="Calibri" panose="020F0502020204030204"/>
              </a:rPr>
              <a:t>Addictions</a:t>
            </a:r>
            <a:r>
              <a:rPr lang="en-US" sz="1000" dirty="0">
                <a:solidFill>
                  <a:prstClr val="black"/>
                </a:solidFill>
                <a:latin typeface="Calibri" panose="020F0502020204030204"/>
              </a:rPr>
              <a:t>: </a:t>
            </a:r>
            <a:r>
              <a:rPr lang="en-US" sz="1000" i="1" dirty="0">
                <a:solidFill>
                  <a:prstClr val="black"/>
                </a:solidFill>
                <a:latin typeface="Calibri" panose="020F0502020204030204"/>
              </a:rPr>
              <a:t>A comprehensive Guidebook, Oxford University Press (2013)</a:t>
            </a:r>
          </a:p>
        </p:txBody>
      </p:sp>
      <p:sp>
        <p:nvSpPr>
          <p:cNvPr id="46" name="Right Arrow 45"/>
          <p:cNvSpPr/>
          <p:nvPr/>
        </p:nvSpPr>
        <p:spPr>
          <a:xfrm rot="16200000">
            <a:off x="6127819" y="2212145"/>
            <a:ext cx="914400" cy="182880"/>
          </a:xfrm>
          <a:prstGeom prst="rightArrow">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0258" tIns="385587" rIns="350916" bIns="385587" numCol="1" spcCol="1270" rtlCol="0" anchor="ctr" anchorCtr="0">
            <a:noAutofit/>
          </a:bodyPr>
          <a:lstStyle/>
          <a:p>
            <a:pPr algn="ctr" defTabSz="1155700">
              <a:lnSpc>
                <a:spcPct val="90000"/>
              </a:lnSpc>
              <a:spcBef>
                <a:spcPct val="0"/>
              </a:spcBef>
              <a:spcAft>
                <a:spcPct val="35000"/>
              </a:spcAft>
            </a:pPr>
            <a:endParaRPr lang="en-US" sz="2600" dirty="0">
              <a:solidFill>
                <a:prstClr val="white"/>
              </a:solidFill>
              <a:latin typeface="Calibri" panose="020F0502020204030204"/>
            </a:endParaRPr>
          </a:p>
        </p:txBody>
      </p:sp>
      <p:grpSp>
        <p:nvGrpSpPr>
          <p:cNvPr id="18" name="Group 17"/>
          <p:cNvGrpSpPr/>
          <p:nvPr/>
        </p:nvGrpSpPr>
        <p:grpSpPr>
          <a:xfrm>
            <a:off x="4875182" y="2423123"/>
            <a:ext cx="3419674" cy="3245001"/>
            <a:chOff x="4004408" y="3223846"/>
            <a:chExt cx="3656817" cy="3470031"/>
          </a:xfrm>
        </p:grpSpPr>
        <p:sp>
          <p:nvSpPr>
            <p:cNvPr id="15" name="Freeform 14"/>
            <p:cNvSpPr/>
            <p:nvPr/>
          </p:nvSpPr>
          <p:spPr>
            <a:xfrm>
              <a:off x="4004408" y="3223846"/>
              <a:ext cx="3656817" cy="3470031"/>
            </a:xfrm>
            <a:custGeom>
              <a:avLst/>
              <a:gdLst>
                <a:gd name="connsiteX0" fmla="*/ 0 w 3843215"/>
                <a:gd name="connsiteY0" fmla="*/ 1921608 h 3843215"/>
                <a:gd name="connsiteX1" fmla="*/ 562828 w 3843215"/>
                <a:gd name="connsiteY1" fmla="*/ 562826 h 3843215"/>
                <a:gd name="connsiteX2" fmla="*/ 1921611 w 3843215"/>
                <a:gd name="connsiteY2" fmla="*/ 2 h 3843215"/>
                <a:gd name="connsiteX3" fmla="*/ 3280393 w 3843215"/>
                <a:gd name="connsiteY3" fmla="*/ 562830 h 3843215"/>
                <a:gd name="connsiteX4" fmla="*/ 3843217 w 3843215"/>
                <a:gd name="connsiteY4" fmla="*/ 1921613 h 3843215"/>
                <a:gd name="connsiteX5" fmla="*/ 3280391 w 3843215"/>
                <a:gd name="connsiteY5" fmla="*/ 3280395 h 3843215"/>
                <a:gd name="connsiteX6" fmla="*/ 1921608 w 3843215"/>
                <a:gd name="connsiteY6" fmla="*/ 3843221 h 3843215"/>
                <a:gd name="connsiteX7" fmla="*/ 562826 w 3843215"/>
                <a:gd name="connsiteY7" fmla="*/ 3280394 h 3843215"/>
                <a:gd name="connsiteX8" fmla="*/ 1 w 3843215"/>
                <a:gd name="connsiteY8" fmla="*/ 1921611 h 3843215"/>
                <a:gd name="connsiteX9" fmla="*/ 0 w 3843215"/>
                <a:gd name="connsiteY9" fmla="*/ 1921608 h 384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3215" h="3843215">
                  <a:moveTo>
                    <a:pt x="0" y="1921608"/>
                  </a:moveTo>
                  <a:cubicBezTo>
                    <a:pt x="1" y="1411966"/>
                    <a:pt x="202456" y="923197"/>
                    <a:pt x="562828" y="562826"/>
                  </a:cubicBezTo>
                  <a:cubicBezTo>
                    <a:pt x="923200" y="202455"/>
                    <a:pt x="1411969" y="1"/>
                    <a:pt x="1921611" y="2"/>
                  </a:cubicBezTo>
                  <a:cubicBezTo>
                    <a:pt x="2431253" y="3"/>
                    <a:pt x="2920022" y="202458"/>
                    <a:pt x="3280393" y="562830"/>
                  </a:cubicBezTo>
                  <a:cubicBezTo>
                    <a:pt x="3640764" y="923202"/>
                    <a:pt x="3843218" y="1411971"/>
                    <a:pt x="3843217" y="1921613"/>
                  </a:cubicBezTo>
                  <a:cubicBezTo>
                    <a:pt x="3843217" y="2431255"/>
                    <a:pt x="3640762" y="2920024"/>
                    <a:pt x="3280391" y="3280395"/>
                  </a:cubicBezTo>
                  <a:cubicBezTo>
                    <a:pt x="2920019" y="3640766"/>
                    <a:pt x="2431251" y="3843221"/>
                    <a:pt x="1921608" y="3843221"/>
                  </a:cubicBezTo>
                  <a:cubicBezTo>
                    <a:pt x="1411966" y="3843221"/>
                    <a:pt x="923197" y="3640766"/>
                    <a:pt x="562826" y="3280394"/>
                  </a:cubicBezTo>
                  <a:cubicBezTo>
                    <a:pt x="202455" y="2920022"/>
                    <a:pt x="1" y="2431253"/>
                    <a:pt x="1" y="1921611"/>
                  </a:cubicBezTo>
                  <a:cubicBezTo>
                    <a:pt x="1" y="1921610"/>
                    <a:pt x="0" y="1921609"/>
                    <a:pt x="0" y="1921608"/>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70910" tIns="313064" rIns="1370910" bIns="3195477" numCol="1" spcCol="1270" anchor="ctr" anchorCtr="0">
              <a:noAutofit/>
            </a:bodyPr>
            <a:lstStyle/>
            <a:p>
              <a:pPr algn="ctr" defTabSz="755650">
                <a:lnSpc>
                  <a:spcPct val="90000"/>
                </a:lnSpc>
                <a:spcBef>
                  <a:spcPct val="0"/>
                </a:spcBef>
                <a:spcAft>
                  <a:spcPct val="35000"/>
                </a:spcAft>
              </a:pPr>
              <a:r>
                <a:rPr lang="en-US" sz="1600" dirty="0">
                  <a:solidFill>
                    <a:prstClr val="white"/>
                  </a:solidFill>
                  <a:latin typeface="Calibri" panose="020F0502020204030204"/>
                </a:rPr>
                <a:t>Social</a:t>
              </a:r>
            </a:p>
          </p:txBody>
        </p:sp>
        <p:sp>
          <p:nvSpPr>
            <p:cNvPr id="16" name="Freeform 15"/>
            <p:cNvSpPr/>
            <p:nvPr/>
          </p:nvSpPr>
          <p:spPr>
            <a:xfrm>
              <a:off x="4531555" y="3763351"/>
              <a:ext cx="2602524" cy="2602524"/>
            </a:xfrm>
            <a:custGeom>
              <a:avLst/>
              <a:gdLst>
                <a:gd name="connsiteX0" fmla="*/ 0 w 2882411"/>
                <a:gd name="connsiteY0" fmla="*/ 1441206 h 2882411"/>
                <a:gd name="connsiteX1" fmla="*/ 422121 w 2882411"/>
                <a:gd name="connsiteY1" fmla="*/ 422120 h 2882411"/>
                <a:gd name="connsiteX2" fmla="*/ 1441209 w 2882411"/>
                <a:gd name="connsiteY2" fmla="*/ 2 h 2882411"/>
                <a:gd name="connsiteX3" fmla="*/ 2460295 w 2882411"/>
                <a:gd name="connsiteY3" fmla="*/ 422123 h 2882411"/>
                <a:gd name="connsiteX4" fmla="*/ 2882413 w 2882411"/>
                <a:gd name="connsiteY4" fmla="*/ 1441211 h 2882411"/>
                <a:gd name="connsiteX5" fmla="*/ 2460293 w 2882411"/>
                <a:gd name="connsiteY5" fmla="*/ 2460298 h 2882411"/>
                <a:gd name="connsiteX6" fmla="*/ 1441206 w 2882411"/>
                <a:gd name="connsiteY6" fmla="*/ 2882417 h 2882411"/>
                <a:gd name="connsiteX7" fmla="*/ 422119 w 2882411"/>
                <a:gd name="connsiteY7" fmla="*/ 2460297 h 2882411"/>
                <a:gd name="connsiteX8" fmla="*/ 0 w 2882411"/>
                <a:gd name="connsiteY8" fmla="*/ 1441210 h 2882411"/>
                <a:gd name="connsiteX9" fmla="*/ 0 w 2882411"/>
                <a:gd name="connsiteY9" fmla="*/ 1441206 h 288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2411" h="2882411">
                  <a:moveTo>
                    <a:pt x="0" y="1441206"/>
                  </a:moveTo>
                  <a:cubicBezTo>
                    <a:pt x="0" y="1058974"/>
                    <a:pt x="151842" y="692398"/>
                    <a:pt x="422121" y="422120"/>
                  </a:cubicBezTo>
                  <a:cubicBezTo>
                    <a:pt x="692400" y="151842"/>
                    <a:pt x="1058977" y="1"/>
                    <a:pt x="1441209" y="2"/>
                  </a:cubicBezTo>
                  <a:cubicBezTo>
                    <a:pt x="1823441" y="2"/>
                    <a:pt x="2190017" y="151844"/>
                    <a:pt x="2460295" y="422123"/>
                  </a:cubicBezTo>
                  <a:cubicBezTo>
                    <a:pt x="2730573" y="692402"/>
                    <a:pt x="2882414" y="1058979"/>
                    <a:pt x="2882413" y="1441211"/>
                  </a:cubicBezTo>
                  <a:cubicBezTo>
                    <a:pt x="2882413" y="1823443"/>
                    <a:pt x="2730572" y="2190019"/>
                    <a:pt x="2460293" y="2460298"/>
                  </a:cubicBezTo>
                  <a:cubicBezTo>
                    <a:pt x="2190014" y="2730577"/>
                    <a:pt x="1823438" y="2882417"/>
                    <a:pt x="1441206" y="2882417"/>
                  </a:cubicBezTo>
                  <a:cubicBezTo>
                    <a:pt x="1058974" y="2882417"/>
                    <a:pt x="692398" y="2730576"/>
                    <a:pt x="422119" y="2460297"/>
                  </a:cubicBezTo>
                  <a:cubicBezTo>
                    <a:pt x="151841" y="2190018"/>
                    <a:pt x="0" y="1823441"/>
                    <a:pt x="0" y="1441210"/>
                  </a:cubicBezTo>
                  <a:lnTo>
                    <a:pt x="0" y="144120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90508" tIns="301055" rIns="890508" bIns="2282712" numCol="1" spcCol="1270" anchor="ctr" anchorCtr="0">
              <a:noAutofit/>
            </a:bodyPr>
            <a:lstStyle/>
            <a:p>
              <a:pPr algn="ctr" defTabSz="755650">
                <a:lnSpc>
                  <a:spcPct val="90000"/>
                </a:lnSpc>
                <a:spcBef>
                  <a:spcPct val="0"/>
                </a:spcBef>
                <a:spcAft>
                  <a:spcPct val="35000"/>
                </a:spcAft>
              </a:pPr>
              <a:r>
                <a:rPr lang="en-US" sz="1700" dirty="0">
                  <a:solidFill>
                    <a:prstClr val="white"/>
                  </a:solidFill>
                  <a:latin typeface="Calibri" panose="020F0502020204030204"/>
                </a:rPr>
                <a:t>Psych</a:t>
              </a:r>
            </a:p>
          </p:txBody>
        </p:sp>
        <p:sp>
          <p:nvSpPr>
            <p:cNvPr id="17" name="Freeform 16"/>
            <p:cNvSpPr/>
            <p:nvPr/>
          </p:nvSpPr>
          <p:spPr>
            <a:xfrm>
              <a:off x="4915975" y="4279410"/>
              <a:ext cx="1833684" cy="1735015"/>
            </a:xfrm>
            <a:custGeom>
              <a:avLst/>
              <a:gdLst>
                <a:gd name="connsiteX0" fmla="*/ 0 w 1921607"/>
                <a:gd name="connsiteY0" fmla="*/ 960804 h 1921607"/>
                <a:gd name="connsiteX1" fmla="*/ 281414 w 1921607"/>
                <a:gd name="connsiteY1" fmla="*/ 281413 h 1921607"/>
                <a:gd name="connsiteX2" fmla="*/ 960806 w 1921607"/>
                <a:gd name="connsiteY2" fmla="*/ 1 h 1921607"/>
                <a:gd name="connsiteX3" fmla="*/ 1640197 w 1921607"/>
                <a:gd name="connsiteY3" fmla="*/ 281415 h 1921607"/>
                <a:gd name="connsiteX4" fmla="*/ 1921609 w 1921607"/>
                <a:gd name="connsiteY4" fmla="*/ 960807 h 1921607"/>
                <a:gd name="connsiteX5" fmla="*/ 1640196 w 1921607"/>
                <a:gd name="connsiteY5" fmla="*/ 1640198 h 1921607"/>
                <a:gd name="connsiteX6" fmla="*/ 960805 w 1921607"/>
                <a:gd name="connsiteY6" fmla="*/ 1921611 h 1921607"/>
                <a:gd name="connsiteX7" fmla="*/ 281414 w 1921607"/>
                <a:gd name="connsiteY7" fmla="*/ 1640197 h 1921607"/>
                <a:gd name="connsiteX8" fmla="*/ 2 w 1921607"/>
                <a:gd name="connsiteY8" fmla="*/ 960805 h 1921607"/>
                <a:gd name="connsiteX9" fmla="*/ 0 w 1921607"/>
                <a:gd name="connsiteY9" fmla="*/ 960804 h 192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1607" h="1921607">
                  <a:moveTo>
                    <a:pt x="0" y="960804"/>
                  </a:moveTo>
                  <a:cubicBezTo>
                    <a:pt x="0" y="705983"/>
                    <a:pt x="101228" y="461599"/>
                    <a:pt x="281414" y="281413"/>
                  </a:cubicBezTo>
                  <a:cubicBezTo>
                    <a:pt x="461600" y="101227"/>
                    <a:pt x="705985" y="1"/>
                    <a:pt x="960806" y="1"/>
                  </a:cubicBezTo>
                  <a:cubicBezTo>
                    <a:pt x="1215627" y="1"/>
                    <a:pt x="1460011" y="101229"/>
                    <a:pt x="1640197" y="281415"/>
                  </a:cubicBezTo>
                  <a:cubicBezTo>
                    <a:pt x="1820383" y="461601"/>
                    <a:pt x="1921609" y="705986"/>
                    <a:pt x="1921609" y="960807"/>
                  </a:cubicBezTo>
                  <a:cubicBezTo>
                    <a:pt x="1921609" y="1215628"/>
                    <a:pt x="1820382" y="1460013"/>
                    <a:pt x="1640196" y="1640198"/>
                  </a:cubicBezTo>
                  <a:cubicBezTo>
                    <a:pt x="1460010" y="1820384"/>
                    <a:pt x="1215626" y="1921611"/>
                    <a:pt x="960805" y="1921611"/>
                  </a:cubicBezTo>
                  <a:cubicBezTo>
                    <a:pt x="705984" y="1921611"/>
                    <a:pt x="461600" y="1820383"/>
                    <a:pt x="281414" y="1640197"/>
                  </a:cubicBezTo>
                  <a:cubicBezTo>
                    <a:pt x="101228" y="1460011"/>
                    <a:pt x="1" y="1215627"/>
                    <a:pt x="2" y="960805"/>
                  </a:cubicBezTo>
                  <a:cubicBezTo>
                    <a:pt x="1" y="960805"/>
                    <a:pt x="1" y="960804"/>
                    <a:pt x="0" y="960804"/>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02317" tIns="601306" rIns="402317" bIns="601306" numCol="1" spcCol="1270" anchor="ctr" anchorCtr="0">
              <a:noAutofit/>
            </a:bodyPr>
            <a:lstStyle/>
            <a:p>
              <a:pPr algn="ctr" defTabSz="755650">
                <a:lnSpc>
                  <a:spcPct val="90000"/>
                </a:lnSpc>
                <a:spcBef>
                  <a:spcPct val="0"/>
                </a:spcBef>
                <a:spcAft>
                  <a:spcPct val="35000"/>
                </a:spcAft>
              </a:pPr>
              <a:r>
                <a:rPr lang="en-US" sz="1600" dirty="0" err="1">
                  <a:solidFill>
                    <a:prstClr val="white"/>
                  </a:solidFill>
                  <a:latin typeface="Calibri" panose="020F0502020204030204"/>
                </a:rPr>
                <a:t>BioNeuro</a:t>
              </a:r>
              <a:endParaRPr lang="en-US" sz="1600" dirty="0">
                <a:solidFill>
                  <a:prstClr val="white"/>
                </a:solidFill>
                <a:latin typeface="Calibri" panose="020F0502020204030204"/>
              </a:endParaRPr>
            </a:p>
          </p:txBody>
        </p:sp>
      </p:grpSp>
      <p:sp>
        <p:nvSpPr>
          <p:cNvPr id="35" name="Right Arrow 34"/>
          <p:cNvSpPr/>
          <p:nvPr/>
        </p:nvSpPr>
        <p:spPr>
          <a:xfrm rot="16200000">
            <a:off x="6402139" y="5741028"/>
            <a:ext cx="365760" cy="182880"/>
          </a:xfrm>
          <a:prstGeom prst="rightArrow">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0258" tIns="385587" rIns="350916" bIns="385587" numCol="1" spcCol="1270" rtlCol="0" anchor="ctr" anchorCtr="0">
            <a:noAutofit/>
          </a:bodyPr>
          <a:lstStyle/>
          <a:p>
            <a:pPr algn="ctr" defTabSz="1155700">
              <a:lnSpc>
                <a:spcPct val="90000"/>
              </a:lnSpc>
              <a:spcBef>
                <a:spcPct val="0"/>
              </a:spcBef>
              <a:spcAft>
                <a:spcPct val="35000"/>
              </a:spcAft>
            </a:pPr>
            <a:endParaRPr lang="en-US" sz="2600" dirty="0">
              <a:solidFill>
                <a:prstClr val="white"/>
              </a:solidFill>
              <a:latin typeface="Calibri" panose="020F0502020204030204"/>
            </a:endParaRPr>
          </a:p>
        </p:txBody>
      </p:sp>
      <p:sp>
        <p:nvSpPr>
          <p:cNvPr id="48" name="Rectangle 47"/>
          <p:cNvSpPr/>
          <p:nvPr/>
        </p:nvSpPr>
        <p:spPr>
          <a:xfrm rot="5400000">
            <a:off x="8784266" y="5937665"/>
            <a:ext cx="64008" cy="769664"/>
          </a:xfrm>
          <a:prstGeom prst="rect">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0258" tIns="385587" rIns="350916" bIns="385587" numCol="1" spcCol="1270" rtlCol="0" anchor="ctr" anchorCtr="0">
            <a:noAutofit/>
          </a:bodyPr>
          <a:lstStyle/>
          <a:p>
            <a:pPr algn="ctr" defTabSz="1155700">
              <a:lnSpc>
                <a:spcPct val="90000"/>
              </a:lnSpc>
              <a:spcBef>
                <a:spcPct val="0"/>
              </a:spcBef>
              <a:spcAft>
                <a:spcPct val="35000"/>
              </a:spcAft>
            </a:pPr>
            <a:endParaRPr lang="en-US" sz="2600" dirty="0">
              <a:solidFill>
                <a:prstClr val="white"/>
              </a:solidFill>
              <a:latin typeface="Calibri" panose="020F0502020204030204"/>
            </a:endParaRPr>
          </a:p>
        </p:txBody>
      </p:sp>
      <p:sp>
        <p:nvSpPr>
          <p:cNvPr id="49" name="Right Arrow 48"/>
          <p:cNvSpPr/>
          <p:nvPr/>
        </p:nvSpPr>
        <p:spPr>
          <a:xfrm rot="16200000">
            <a:off x="7154399" y="4261499"/>
            <a:ext cx="4003124" cy="182881"/>
          </a:xfrm>
          <a:prstGeom prst="rightArrow">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0258" tIns="385587" rIns="350916" bIns="385587" numCol="1" spcCol="1270" rtlCol="0" anchor="ctr" anchorCtr="0">
            <a:noAutofit/>
          </a:bodyPr>
          <a:lstStyle/>
          <a:p>
            <a:pPr algn="ctr" defTabSz="1155700">
              <a:lnSpc>
                <a:spcPct val="90000"/>
              </a:lnSpc>
              <a:spcBef>
                <a:spcPct val="0"/>
              </a:spcBef>
              <a:spcAft>
                <a:spcPct val="35000"/>
              </a:spcAft>
            </a:pPr>
            <a:endParaRPr lang="en-US" sz="2600" dirty="0">
              <a:solidFill>
                <a:prstClr val="white"/>
              </a:solidFill>
              <a:latin typeface="Calibri" panose="020F0502020204030204"/>
            </a:endParaRPr>
          </a:p>
        </p:txBody>
      </p:sp>
      <p:sp>
        <p:nvSpPr>
          <p:cNvPr id="20" name="Freeform 19"/>
          <p:cNvSpPr/>
          <p:nvPr/>
        </p:nvSpPr>
        <p:spPr>
          <a:xfrm>
            <a:off x="4727035" y="6015348"/>
            <a:ext cx="3715971" cy="596431"/>
          </a:xfrm>
          <a:custGeom>
            <a:avLst/>
            <a:gdLst>
              <a:gd name="connsiteX0" fmla="*/ 0 w 2405992"/>
              <a:gd name="connsiteY0" fmla="*/ 0 h 1202996"/>
              <a:gd name="connsiteX1" fmla="*/ 2405992 w 2405992"/>
              <a:gd name="connsiteY1" fmla="*/ 0 h 1202996"/>
              <a:gd name="connsiteX2" fmla="*/ 2405992 w 2405992"/>
              <a:gd name="connsiteY2" fmla="*/ 1202996 h 1202996"/>
              <a:gd name="connsiteX3" fmla="*/ 0 w 2405992"/>
              <a:gd name="connsiteY3" fmla="*/ 1202996 h 1202996"/>
              <a:gd name="connsiteX4" fmla="*/ 0 w 2405992"/>
              <a:gd name="connsiteY4" fmla="*/ 0 h 120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1202996">
                <a:moveTo>
                  <a:pt x="0" y="0"/>
                </a:moveTo>
                <a:lnTo>
                  <a:pt x="2405992" y="0"/>
                </a:lnTo>
                <a:lnTo>
                  <a:pt x="2405992" y="1202996"/>
                </a:lnTo>
                <a:lnTo>
                  <a:pt x="0" y="1202996"/>
                </a:lnTo>
                <a:lnTo>
                  <a:pt x="0" y="0"/>
                </a:lnTo>
                <a:close/>
              </a:path>
            </a:pathLst>
          </a:custGeom>
          <a:solidFill>
            <a:schemeClr val="accent1"/>
          </a:solidFill>
          <a:ln w="47625">
            <a:solidFill>
              <a:schemeClr val="bg1"/>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algn="ctr" defTabSz="1422400">
              <a:lnSpc>
                <a:spcPct val="90000"/>
              </a:lnSpc>
              <a:spcBef>
                <a:spcPct val="0"/>
              </a:spcBef>
              <a:spcAft>
                <a:spcPct val="35000"/>
              </a:spcAft>
            </a:pPr>
            <a:r>
              <a:rPr lang="en-US" sz="2000" dirty="0">
                <a:solidFill>
                  <a:prstClr val="white"/>
                </a:solidFill>
                <a:latin typeface="Calibri" panose="020F0502020204030204"/>
              </a:rPr>
              <a:t>Recovery Support Services</a:t>
            </a:r>
          </a:p>
        </p:txBody>
      </p:sp>
    </p:spTree>
    <p:extLst>
      <p:ext uri="{BB962C8B-B14F-4D97-AF65-F5344CB8AC3E}">
        <p14:creationId xmlns:p14="http://schemas.microsoft.com/office/powerpoint/2010/main" val="47353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CB2F-60D0-4594-944A-8F6A8CF94302}"/>
              </a:ext>
            </a:extLst>
          </p:cNvPr>
          <p:cNvSpPr>
            <a:spLocks noGrp="1"/>
          </p:cNvSpPr>
          <p:nvPr>
            <p:ph type="title"/>
          </p:nvPr>
        </p:nvSpPr>
        <p:spPr>
          <a:xfrm>
            <a:off x="4965430" y="629268"/>
            <a:ext cx="6586491" cy="1286160"/>
          </a:xfrm>
        </p:spPr>
        <p:txBody>
          <a:bodyPr anchor="b">
            <a:normAutofit/>
          </a:bodyPr>
          <a:lstStyle/>
          <a:p>
            <a:r>
              <a:rPr lang="en-US" sz="4400"/>
              <a:t>Addiction</a:t>
            </a:r>
          </a:p>
        </p:txBody>
      </p:sp>
      <p:pic>
        <p:nvPicPr>
          <p:cNvPr id="11" name="Picture 4" descr="A close up of a logo&#10;&#10;Description automatically generated">
            <a:extLst>
              <a:ext uri="{FF2B5EF4-FFF2-40B4-BE49-F238E27FC236}">
                <a16:creationId xmlns:a16="http://schemas.microsoft.com/office/drawing/2014/main" id="{FD66AFDD-53BA-460D-8174-60D1BE066428}"/>
              </a:ext>
            </a:extLst>
          </p:cNvPr>
          <p:cNvPicPr>
            <a:picLocks noChangeAspect="1"/>
          </p:cNvPicPr>
          <p:nvPr/>
        </p:nvPicPr>
        <p:blipFill rotWithShape="1">
          <a:blip r:embed="rId2"/>
          <a:srcRect l="27773" r="27446" b="-1"/>
          <a:stretch/>
        </p:blipFill>
        <p:spPr>
          <a:xfrm>
            <a:off x="20" y="10"/>
            <a:ext cx="4635571" cy="6857990"/>
          </a:xfrm>
          <a:prstGeom prst="rect">
            <a:avLst/>
          </a:prstGeom>
          <a:effectLst/>
        </p:spPr>
      </p:pic>
      <p:cxnSp>
        <p:nvCxnSpPr>
          <p:cNvPr id="12"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B80C"/>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4793509-37A1-4A2B-BA19-A805A88B67D2}"/>
              </a:ext>
            </a:extLst>
          </p:cNvPr>
          <p:cNvSpPr>
            <a:spLocks noGrp="1"/>
          </p:cNvSpPr>
          <p:nvPr>
            <p:ph idx="1"/>
          </p:nvPr>
        </p:nvSpPr>
        <p:spPr>
          <a:xfrm>
            <a:off x="4965431" y="2438400"/>
            <a:ext cx="6586489" cy="3785419"/>
          </a:xfrm>
        </p:spPr>
        <p:txBody>
          <a:bodyPr>
            <a:normAutofit/>
          </a:bodyPr>
          <a:lstStyle/>
          <a:p>
            <a:r>
              <a:rPr lang="en-US" sz="2000"/>
              <a:t>Etiology</a:t>
            </a:r>
          </a:p>
          <a:p>
            <a:r>
              <a:rPr lang="en-US" sz="2000"/>
              <a:t>Epidemiology</a:t>
            </a:r>
          </a:p>
          <a:p>
            <a:r>
              <a:rPr lang="en-US" sz="2000"/>
              <a:t>Typology</a:t>
            </a:r>
          </a:p>
          <a:p>
            <a:r>
              <a:rPr lang="en-US" sz="2000"/>
              <a:t>Phenomenology</a:t>
            </a:r>
          </a:p>
          <a:p>
            <a:r>
              <a:rPr lang="en-US" sz="2000"/>
              <a:t>Prevention</a:t>
            </a:r>
          </a:p>
          <a:p>
            <a:r>
              <a:rPr lang="en-US" sz="2000"/>
              <a:t>Treatment</a:t>
            </a:r>
          </a:p>
          <a:p>
            <a:r>
              <a:rPr lang="en-US" sz="2000"/>
              <a:t>Recovery</a:t>
            </a:r>
          </a:p>
        </p:txBody>
      </p:sp>
    </p:spTree>
    <p:extLst>
      <p:ext uri="{BB962C8B-B14F-4D97-AF65-F5344CB8AC3E}">
        <p14:creationId xmlns:p14="http://schemas.microsoft.com/office/powerpoint/2010/main" val="11903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981200" y="1481329"/>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US" dirty="0"/>
              <a:t>Treatment and Recovery Support Services ideally should be… </a:t>
            </a:r>
          </a:p>
        </p:txBody>
      </p:sp>
    </p:spTree>
    <p:extLst>
      <p:ext uri="{BB962C8B-B14F-4D97-AF65-F5344CB8AC3E}">
        <p14:creationId xmlns:p14="http://schemas.microsoft.com/office/powerpoint/2010/main" val="3954125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828800" y="0"/>
            <a:ext cx="8839200" cy="914400"/>
          </a:xfrm>
        </p:spPr>
        <p:txBody>
          <a:bodyPr>
            <a:normAutofit/>
          </a:bodyPr>
          <a:lstStyle/>
          <a:p>
            <a:pPr algn="ctr"/>
            <a:r>
              <a:rPr lang="en-US" sz="2100" dirty="0">
                <a:solidFill>
                  <a:schemeClr val="tx1">
                    <a:lumMod val="65000"/>
                    <a:lumOff val="35000"/>
                  </a:schemeClr>
                </a:solidFill>
              </a:rPr>
              <a:t>Cadre of Emerging and Growing Long-term Recovery Support Services Now Exist…</a:t>
            </a:r>
          </a:p>
        </p:txBody>
      </p:sp>
      <p:graphicFrame>
        <p:nvGraphicFramePr>
          <p:cNvPr id="4" name="Content Placeholder 3"/>
          <p:cNvGraphicFramePr>
            <a:graphicFrameLocks noGrp="1"/>
          </p:cNvGraphicFramePr>
          <p:nvPr>
            <p:ph idx="1"/>
          </p:nvPr>
        </p:nvGraphicFramePr>
        <p:xfrm>
          <a:off x="2286000" y="914400"/>
          <a:ext cx="79248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2157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81ED39E7-29C8-4CB0-B77C-4494D03952CF}"/>
              </a:ext>
            </a:extLst>
          </p:cNvPr>
          <p:cNvGrpSpPr/>
          <p:nvPr/>
        </p:nvGrpSpPr>
        <p:grpSpPr>
          <a:xfrm>
            <a:off x="2388636" y="2418957"/>
            <a:ext cx="7414728" cy="1569660"/>
            <a:chOff x="864636" y="2418957"/>
            <a:chExt cx="7414728" cy="1569660"/>
          </a:xfrm>
          <a:solidFill>
            <a:schemeClr val="bg2">
              <a:lumMod val="60000"/>
              <a:lumOff val="40000"/>
            </a:schemeClr>
          </a:solidFill>
        </p:grpSpPr>
        <p:sp>
          <p:nvSpPr>
            <p:cNvPr id="4" name="TextBox 3">
              <a:extLst>
                <a:ext uri="{FF2B5EF4-FFF2-40B4-BE49-F238E27FC236}">
                  <a16:creationId xmlns:a16="http://schemas.microsoft.com/office/drawing/2014/main" id="{6E92DD69-ED1E-44A9-BE19-D99618F2C940}"/>
                </a:ext>
              </a:extLst>
            </p:cNvPr>
            <p:cNvSpPr txBox="1"/>
            <p:nvPr/>
          </p:nvSpPr>
          <p:spPr>
            <a:xfrm>
              <a:off x="6690050" y="2418957"/>
              <a:ext cx="1589314" cy="1569660"/>
            </a:xfrm>
            <a:prstGeom prst="rect">
              <a:avLst/>
            </a:prstGeom>
            <a:grpFill/>
            <a:ln w="25400">
              <a:solidFill>
                <a:schemeClr val="tx1"/>
              </a:solidFill>
            </a:ln>
          </p:spPr>
          <p:txBody>
            <a:bodyPr wrap="square" rtlCol="0">
              <a:spAutoFit/>
            </a:bodyPr>
            <a:lstStyle/>
            <a:p>
              <a:pPr algn="ctr" defTabSz="914400"/>
              <a:r>
                <a:rPr lang="en-US" sz="2400" dirty="0">
                  <a:solidFill>
                    <a:prstClr val="black"/>
                  </a:solidFill>
                  <a:latin typeface="Calibri" panose="020F0502020204030204"/>
                </a:rPr>
                <a:t>Remission    + Enhanced QOL</a:t>
              </a:r>
            </a:p>
          </p:txBody>
        </p:sp>
        <p:sp>
          <p:nvSpPr>
            <p:cNvPr id="5" name="TextBox 4">
              <a:extLst>
                <a:ext uri="{FF2B5EF4-FFF2-40B4-BE49-F238E27FC236}">
                  <a16:creationId xmlns:a16="http://schemas.microsoft.com/office/drawing/2014/main" id="{FC863DA2-C418-4049-92F2-D93FD83A8EA3}"/>
                </a:ext>
              </a:extLst>
            </p:cNvPr>
            <p:cNvSpPr txBox="1"/>
            <p:nvPr/>
          </p:nvSpPr>
          <p:spPr>
            <a:xfrm>
              <a:off x="864636" y="2603621"/>
              <a:ext cx="1063690" cy="1200329"/>
            </a:xfrm>
            <a:prstGeom prst="rect">
              <a:avLst/>
            </a:prstGeom>
            <a:grpFill/>
            <a:ln w="25400">
              <a:solidFill>
                <a:schemeClr val="tx1"/>
              </a:solidFill>
            </a:ln>
          </p:spPr>
          <p:txBody>
            <a:bodyPr wrap="square" rtlCol="0">
              <a:spAutoFit/>
            </a:bodyPr>
            <a:lstStyle/>
            <a:p>
              <a:pPr defTabSz="914400"/>
              <a:endParaRPr lang="en-US" sz="2400" dirty="0">
                <a:solidFill>
                  <a:prstClr val="black"/>
                </a:solidFill>
                <a:latin typeface="Calibri" panose="020F0502020204030204"/>
              </a:endParaRPr>
            </a:p>
            <a:p>
              <a:pPr defTabSz="914400"/>
              <a:r>
                <a:rPr lang="en-US" sz="2400" dirty="0">
                  <a:solidFill>
                    <a:prstClr val="black"/>
                  </a:solidFill>
                  <a:latin typeface="Calibri" panose="020F0502020204030204"/>
                </a:rPr>
                <a:t>   RSS</a:t>
              </a:r>
            </a:p>
            <a:p>
              <a:pPr defTabSz="914400"/>
              <a:endParaRPr lang="en-US" sz="2400" dirty="0">
                <a:solidFill>
                  <a:prstClr val="black"/>
                </a:solidFill>
                <a:latin typeface="Calibri" panose="020F0502020204030204"/>
              </a:endParaRPr>
            </a:p>
          </p:txBody>
        </p:sp>
        <p:cxnSp>
          <p:nvCxnSpPr>
            <p:cNvPr id="11" name="Straight Arrow Connector 10">
              <a:extLst>
                <a:ext uri="{FF2B5EF4-FFF2-40B4-BE49-F238E27FC236}">
                  <a16:creationId xmlns:a16="http://schemas.microsoft.com/office/drawing/2014/main" id="{B021F500-110C-4547-86FA-EA82F93F666F}"/>
                </a:ext>
              </a:extLst>
            </p:cNvPr>
            <p:cNvCxnSpPr>
              <a:cxnSpLocks/>
              <a:stCxn id="5" idx="3"/>
              <a:endCxn id="4" idx="1"/>
            </p:cNvCxnSpPr>
            <p:nvPr/>
          </p:nvCxnSpPr>
          <p:spPr>
            <a:xfrm>
              <a:off x="1928326" y="3203786"/>
              <a:ext cx="4761724" cy="1"/>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6155EFE8-3D4F-4AAC-AE87-9A6C5DB394FB}"/>
              </a:ext>
            </a:extLst>
          </p:cNvPr>
          <p:cNvSpPr>
            <a:spLocks noGrp="1"/>
          </p:cNvSpPr>
          <p:nvPr>
            <p:ph type="title"/>
          </p:nvPr>
        </p:nvSpPr>
        <p:spPr>
          <a:xfrm>
            <a:off x="2233515" y="85209"/>
            <a:ext cx="7886700" cy="972262"/>
          </a:xfrm>
        </p:spPr>
        <p:txBody>
          <a:bodyPr>
            <a:normAutofit/>
          </a:bodyPr>
          <a:lstStyle/>
          <a:p>
            <a:pPr algn="ctr"/>
            <a:r>
              <a:rPr lang="en-US" dirty="0"/>
              <a:t>RSS Goal</a:t>
            </a:r>
          </a:p>
        </p:txBody>
      </p:sp>
    </p:spTree>
    <p:extLst>
      <p:ext uri="{BB962C8B-B14F-4D97-AF65-F5344CB8AC3E}">
        <p14:creationId xmlns:p14="http://schemas.microsoft.com/office/powerpoint/2010/main" val="3620964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81ED39E7-29C8-4CB0-B77C-4494D03952CF}"/>
              </a:ext>
            </a:extLst>
          </p:cNvPr>
          <p:cNvGrpSpPr/>
          <p:nvPr/>
        </p:nvGrpSpPr>
        <p:grpSpPr>
          <a:xfrm>
            <a:off x="2388636" y="2234291"/>
            <a:ext cx="7414728" cy="1938992"/>
            <a:chOff x="864636" y="2234291"/>
            <a:chExt cx="7414728" cy="1938992"/>
          </a:xfrm>
          <a:solidFill>
            <a:schemeClr val="bg2">
              <a:lumMod val="60000"/>
              <a:lumOff val="40000"/>
            </a:schemeClr>
          </a:solidFill>
        </p:grpSpPr>
        <p:sp>
          <p:nvSpPr>
            <p:cNvPr id="4" name="TextBox 3">
              <a:extLst>
                <a:ext uri="{FF2B5EF4-FFF2-40B4-BE49-F238E27FC236}">
                  <a16:creationId xmlns:a16="http://schemas.microsoft.com/office/drawing/2014/main" id="{6E92DD69-ED1E-44A9-BE19-D99618F2C940}"/>
                </a:ext>
              </a:extLst>
            </p:cNvPr>
            <p:cNvSpPr txBox="1"/>
            <p:nvPr/>
          </p:nvSpPr>
          <p:spPr>
            <a:xfrm>
              <a:off x="6690050" y="2418957"/>
              <a:ext cx="1589314" cy="1569660"/>
            </a:xfrm>
            <a:prstGeom prst="rect">
              <a:avLst/>
            </a:prstGeom>
            <a:grpFill/>
            <a:ln w="25400">
              <a:solidFill>
                <a:schemeClr val="tx1"/>
              </a:solidFill>
            </a:ln>
          </p:spPr>
          <p:txBody>
            <a:bodyPr wrap="square" rtlCol="0">
              <a:spAutoFit/>
            </a:bodyPr>
            <a:lstStyle/>
            <a:p>
              <a:pPr algn="ctr" defTabSz="914400"/>
              <a:r>
                <a:rPr lang="en-US" sz="2400" dirty="0">
                  <a:solidFill>
                    <a:prstClr val="black"/>
                  </a:solidFill>
                  <a:latin typeface="Calibri" panose="020F0502020204030204"/>
                </a:rPr>
                <a:t>Remission + Enhanced QOL</a:t>
              </a:r>
            </a:p>
          </p:txBody>
        </p:sp>
        <p:sp>
          <p:nvSpPr>
            <p:cNvPr id="5" name="TextBox 4">
              <a:extLst>
                <a:ext uri="{FF2B5EF4-FFF2-40B4-BE49-F238E27FC236}">
                  <a16:creationId xmlns:a16="http://schemas.microsoft.com/office/drawing/2014/main" id="{FC863DA2-C418-4049-92F2-D93FD83A8EA3}"/>
                </a:ext>
              </a:extLst>
            </p:cNvPr>
            <p:cNvSpPr txBox="1"/>
            <p:nvPr/>
          </p:nvSpPr>
          <p:spPr>
            <a:xfrm>
              <a:off x="864636" y="2603621"/>
              <a:ext cx="1063690" cy="1200329"/>
            </a:xfrm>
            <a:prstGeom prst="rect">
              <a:avLst/>
            </a:prstGeom>
            <a:grpFill/>
            <a:ln w="25400">
              <a:solidFill>
                <a:schemeClr val="tx1"/>
              </a:solidFill>
            </a:ln>
          </p:spPr>
          <p:txBody>
            <a:bodyPr wrap="square" rtlCol="0">
              <a:spAutoFit/>
            </a:bodyPr>
            <a:lstStyle/>
            <a:p>
              <a:pPr algn="ctr" defTabSz="914400"/>
              <a:endParaRPr lang="en-US" sz="2400" dirty="0">
                <a:solidFill>
                  <a:prstClr val="black"/>
                </a:solidFill>
                <a:latin typeface="Calibri" panose="020F0502020204030204"/>
              </a:endParaRPr>
            </a:p>
            <a:p>
              <a:pPr algn="ctr" defTabSz="914400"/>
              <a:r>
                <a:rPr lang="en-US" sz="2400" dirty="0">
                  <a:solidFill>
                    <a:prstClr val="black"/>
                  </a:solidFill>
                  <a:latin typeface="Calibri" panose="020F0502020204030204"/>
                </a:rPr>
                <a:t>RSS</a:t>
              </a:r>
            </a:p>
            <a:p>
              <a:pPr algn="ctr" defTabSz="914400"/>
              <a:endParaRPr lang="en-US" sz="2400"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CF46CBEB-ECBF-4DB4-9255-AF43C00EE95A}"/>
                </a:ext>
              </a:extLst>
            </p:cNvPr>
            <p:cNvSpPr txBox="1"/>
            <p:nvPr/>
          </p:nvSpPr>
          <p:spPr>
            <a:xfrm>
              <a:off x="2590799" y="2603622"/>
              <a:ext cx="1346719" cy="1200329"/>
            </a:xfrm>
            <a:prstGeom prst="rect">
              <a:avLst/>
            </a:prstGeom>
            <a:grpFill/>
            <a:ln w="25400">
              <a:solidFill>
                <a:schemeClr val="tx1"/>
              </a:solidFill>
            </a:ln>
          </p:spPr>
          <p:txBody>
            <a:bodyPr wrap="square" rtlCol="0">
              <a:spAutoFit/>
            </a:bodyPr>
            <a:lstStyle/>
            <a:p>
              <a:pPr algn="ctr" defTabSz="914400"/>
              <a:r>
                <a:rPr lang="en-US" sz="2400" dirty="0">
                  <a:solidFill>
                    <a:prstClr val="black"/>
                  </a:solidFill>
                  <a:latin typeface="Calibri" panose="020F0502020204030204"/>
                </a:rPr>
                <a:t>Recovery </a:t>
              </a:r>
              <a:br>
                <a:rPr lang="en-US" sz="2400" dirty="0">
                  <a:solidFill>
                    <a:prstClr val="black"/>
                  </a:solidFill>
                  <a:latin typeface="Calibri" panose="020F0502020204030204"/>
                </a:rPr>
              </a:br>
              <a:r>
                <a:rPr lang="en-US" sz="2400" dirty="0">
                  <a:solidFill>
                    <a:prstClr val="black"/>
                  </a:solidFill>
                  <a:latin typeface="Calibri" panose="020F0502020204030204"/>
                </a:rPr>
                <a:t>Capital</a:t>
              </a:r>
            </a:p>
            <a:p>
              <a:pPr algn="ctr" defTabSz="914400"/>
              <a:endParaRPr lang="en-US" sz="240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8428ECD7-38E0-400F-8034-42FBD0374FEA}"/>
                </a:ext>
              </a:extLst>
            </p:cNvPr>
            <p:cNvSpPr txBox="1"/>
            <p:nvPr/>
          </p:nvSpPr>
          <p:spPr>
            <a:xfrm>
              <a:off x="4599991" y="2234291"/>
              <a:ext cx="1272075" cy="1938992"/>
            </a:xfrm>
            <a:prstGeom prst="rect">
              <a:avLst/>
            </a:prstGeom>
            <a:grpFill/>
            <a:ln w="25400">
              <a:solidFill>
                <a:schemeClr val="tx1"/>
              </a:solidFill>
            </a:ln>
          </p:spPr>
          <p:txBody>
            <a:bodyPr wrap="square" rtlCol="0">
              <a:spAutoFit/>
            </a:bodyPr>
            <a:lstStyle/>
            <a:p>
              <a:pPr algn="ctr" defTabSz="914400"/>
              <a:r>
                <a:rPr lang="en-US" sz="2400" dirty="0">
                  <a:solidFill>
                    <a:prstClr val="black"/>
                  </a:solidFill>
                  <a:latin typeface="Calibri" panose="020F0502020204030204"/>
                </a:rPr>
                <a:t>Bio</a:t>
              </a:r>
            </a:p>
            <a:p>
              <a:pPr algn="ctr" defTabSz="914400"/>
              <a:r>
                <a:rPr lang="en-US" sz="2400" dirty="0">
                  <a:solidFill>
                    <a:prstClr val="black"/>
                  </a:solidFill>
                  <a:latin typeface="Calibri" panose="020F0502020204030204"/>
                </a:rPr>
                <a:t>Psycho</a:t>
              </a:r>
            </a:p>
            <a:p>
              <a:pPr algn="ctr" defTabSz="914400"/>
              <a:r>
                <a:rPr lang="en-US" sz="2400" dirty="0">
                  <a:solidFill>
                    <a:prstClr val="black"/>
                  </a:solidFill>
                  <a:latin typeface="Calibri" panose="020F0502020204030204"/>
                </a:rPr>
                <a:t>Social</a:t>
              </a:r>
            </a:p>
            <a:p>
              <a:pPr algn="ctr" defTabSz="914400"/>
              <a:r>
                <a:rPr lang="en-US" sz="2400" dirty="0">
                  <a:solidFill>
                    <a:prstClr val="black"/>
                  </a:solidFill>
                  <a:latin typeface="Calibri" panose="020F0502020204030204"/>
                </a:rPr>
                <a:t>Spiritual</a:t>
              </a:r>
            </a:p>
            <a:p>
              <a:pPr algn="ctr" defTabSz="914400"/>
              <a:r>
                <a:rPr lang="en-US" sz="2400" dirty="0">
                  <a:solidFill>
                    <a:prstClr val="black"/>
                  </a:solidFill>
                  <a:latin typeface="Calibri" panose="020F0502020204030204"/>
                </a:rPr>
                <a:t>Change</a:t>
              </a:r>
            </a:p>
          </p:txBody>
        </p:sp>
        <p:cxnSp>
          <p:nvCxnSpPr>
            <p:cNvPr id="11" name="Straight Arrow Connector 10">
              <a:extLst>
                <a:ext uri="{FF2B5EF4-FFF2-40B4-BE49-F238E27FC236}">
                  <a16:creationId xmlns:a16="http://schemas.microsoft.com/office/drawing/2014/main" id="{B021F500-110C-4547-86FA-EA82F93F666F}"/>
                </a:ext>
              </a:extLst>
            </p:cNvPr>
            <p:cNvCxnSpPr>
              <a:cxnSpLocks/>
              <a:stCxn id="5" idx="3"/>
              <a:endCxn id="8" idx="1"/>
            </p:cNvCxnSpPr>
            <p:nvPr/>
          </p:nvCxnSpPr>
          <p:spPr>
            <a:xfrm>
              <a:off x="1928326" y="3203786"/>
              <a:ext cx="662473" cy="1"/>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333EA0F-F95B-4095-B11A-1AFAB64D3EB0}"/>
                </a:ext>
              </a:extLst>
            </p:cNvPr>
            <p:cNvCxnSpPr>
              <a:cxnSpLocks/>
              <a:stCxn id="8" idx="3"/>
              <a:endCxn id="9" idx="1"/>
            </p:cNvCxnSpPr>
            <p:nvPr/>
          </p:nvCxnSpPr>
          <p:spPr>
            <a:xfrm>
              <a:off x="3937518" y="3203787"/>
              <a:ext cx="662473"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0A3485E-F0B7-467C-A7D2-5C7F2B849D34}"/>
                </a:ext>
              </a:extLst>
            </p:cNvPr>
            <p:cNvCxnSpPr>
              <a:cxnSpLocks/>
              <a:endCxn id="4" idx="1"/>
            </p:cNvCxnSpPr>
            <p:nvPr/>
          </p:nvCxnSpPr>
          <p:spPr>
            <a:xfrm>
              <a:off x="5928049" y="3203786"/>
              <a:ext cx="762001" cy="1"/>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itle 1">
            <a:extLst>
              <a:ext uri="{FF2B5EF4-FFF2-40B4-BE49-F238E27FC236}">
                <a16:creationId xmlns:a16="http://schemas.microsoft.com/office/drawing/2014/main" id="{9C9B393B-D144-45B4-8824-08147AB826CE}"/>
              </a:ext>
            </a:extLst>
          </p:cNvPr>
          <p:cNvSpPr>
            <a:spLocks noGrp="1"/>
          </p:cNvSpPr>
          <p:nvPr>
            <p:ph type="title"/>
          </p:nvPr>
        </p:nvSpPr>
        <p:spPr>
          <a:xfrm>
            <a:off x="2233515" y="85209"/>
            <a:ext cx="7886700" cy="972262"/>
          </a:xfrm>
        </p:spPr>
        <p:txBody>
          <a:bodyPr>
            <a:normAutofit/>
          </a:bodyPr>
          <a:lstStyle/>
          <a:p>
            <a:pPr algn="ctr"/>
            <a:r>
              <a:rPr lang="en-US" dirty="0"/>
              <a:t>RSS Mechanisms</a:t>
            </a:r>
          </a:p>
        </p:txBody>
      </p:sp>
    </p:spTree>
    <p:extLst>
      <p:ext uri="{BB962C8B-B14F-4D97-AF65-F5344CB8AC3E}">
        <p14:creationId xmlns:p14="http://schemas.microsoft.com/office/powerpoint/2010/main" val="4252761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AE9B6-E9A6-4876-8C54-2FC693FA1492}"/>
              </a:ext>
            </a:extLst>
          </p:cNvPr>
          <p:cNvSpPr>
            <a:spLocks noGrp="1"/>
          </p:cNvSpPr>
          <p:nvPr>
            <p:ph type="title"/>
          </p:nvPr>
        </p:nvSpPr>
        <p:spPr>
          <a:xfrm>
            <a:off x="2233515" y="85209"/>
            <a:ext cx="7886700" cy="972262"/>
          </a:xfrm>
        </p:spPr>
        <p:txBody>
          <a:bodyPr>
            <a:normAutofit fontScale="90000"/>
          </a:bodyPr>
          <a:lstStyle/>
          <a:p>
            <a:pPr algn="ctr"/>
            <a:r>
              <a:rPr lang="en-US" dirty="0"/>
              <a:t>Overarching Principles possibly at play within and across RSSs</a:t>
            </a:r>
          </a:p>
        </p:txBody>
      </p:sp>
      <p:graphicFrame>
        <p:nvGraphicFramePr>
          <p:cNvPr id="4" name="Content Placeholder 3">
            <a:extLst>
              <a:ext uri="{FF2B5EF4-FFF2-40B4-BE49-F238E27FC236}">
                <a16:creationId xmlns:a16="http://schemas.microsoft.com/office/drawing/2014/main" id="{BF66DD08-E1FB-4FD9-A2BD-3C8B12C71DBE}"/>
              </a:ext>
            </a:extLst>
          </p:cNvPr>
          <p:cNvGraphicFramePr>
            <a:graphicFrameLocks noGrp="1"/>
          </p:cNvGraphicFramePr>
          <p:nvPr>
            <p:ph idx="1"/>
          </p:nvPr>
        </p:nvGraphicFramePr>
        <p:xfrm>
          <a:off x="4348066" y="1368491"/>
          <a:ext cx="3495869" cy="5287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335A50EE-9646-4116-9890-02CE1F6512D0}"/>
              </a:ext>
            </a:extLst>
          </p:cNvPr>
          <p:cNvSpPr txBox="1"/>
          <p:nvPr/>
        </p:nvSpPr>
        <p:spPr>
          <a:xfrm>
            <a:off x="1536830" y="6581002"/>
            <a:ext cx="1454757" cy="276999"/>
          </a:xfrm>
          <a:prstGeom prst="rect">
            <a:avLst/>
          </a:prstGeom>
          <a:noFill/>
        </p:spPr>
        <p:txBody>
          <a:bodyPr wrap="none" rtlCol="0">
            <a:spAutoFit/>
          </a:bodyPr>
          <a:lstStyle/>
          <a:p>
            <a:pPr defTabSz="914400"/>
            <a:r>
              <a:rPr lang="en-US" sz="1200" dirty="0">
                <a:solidFill>
                  <a:prstClr val="black"/>
                </a:solidFill>
                <a:latin typeface="Calibri" panose="020F0502020204030204"/>
              </a:rPr>
              <a:t>Source: Yalom, 1995</a:t>
            </a:r>
          </a:p>
        </p:txBody>
      </p:sp>
    </p:spTree>
    <p:extLst>
      <p:ext uri="{BB962C8B-B14F-4D97-AF65-F5344CB8AC3E}">
        <p14:creationId xmlns:p14="http://schemas.microsoft.com/office/powerpoint/2010/main" val="1532924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A65F08-A70C-4176-846B-DD4969D34980}"/>
              </a:ext>
            </a:extLst>
          </p:cNvPr>
          <p:cNvSpPr>
            <a:spLocks noGrp="1"/>
          </p:cNvSpPr>
          <p:nvPr>
            <p:ph type="title"/>
          </p:nvPr>
        </p:nvSpPr>
        <p:spPr>
          <a:xfrm>
            <a:off x="640079" y="2023236"/>
            <a:ext cx="3659777" cy="2820908"/>
          </a:xfrm>
        </p:spPr>
        <p:txBody>
          <a:bodyPr>
            <a:normAutofit/>
          </a:bodyPr>
          <a:lstStyle/>
          <a:p>
            <a:r>
              <a:rPr lang="en-US" sz="4000" dirty="0">
                <a:solidFill>
                  <a:srgbClr val="FFFFFF"/>
                </a:solidFill>
              </a:rPr>
              <a:t>Recovery research</a:t>
            </a:r>
          </a:p>
        </p:txBody>
      </p:sp>
      <p:graphicFrame>
        <p:nvGraphicFramePr>
          <p:cNvPr id="5" name="Content Placeholder 2">
            <a:extLst>
              <a:ext uri="{FF2B5EF4-FFF2-40B4-BE49-F238E27FC236}">
                <a16:creationId xmlns:a16="http://schemas.microsoft.com/office/drawing/2014/main" id="{55C0BE22-B0F1-4433-BB21-9107AD281B5E}"/>
              </a:ext>
            </a:extLst>
          </p:cNvPr>
          <p:cNvGraphicFramePr>
            <a:graphicFrameLocks noGrp="1"/>
          </p:cNvGraphicFramePr>
          <p:nvPr>
            <p:ph idx="1"/>
            <p:extLst>
              <p:ext uri="{D42A27DB-BD31-4B8C-83A1-F6EECF244321}">
                <p14:modId xmlns:p14="http://schemas.microsoft.com/office/powerpoint/2010/main" val="765092147"/>
              </p:ext>
            </p:extLst>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4013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A65F08-A70C-4176-846B-DD4969D34980}"/>
              </a:ext>
            </a:extLst>
          </p:cNvPr>
          <p:cNvSpPr>
            <a:spLocks noGrp="1"/>
          </p:cNvSpPr>
          <p:nvPr>
            <p:ph type="title"/>
          </p:nvPr>
        </p:nvSpPr>
        <p:spPr>
          <a:xfrm>
            <a:off x="640079" y="2023236"/>
            <a:ext cx="3659777" cy="2820908"/>
          </a:xfrm>
        </p:spPr>
        <p:txBody>
          <a:bodyPr>
            <a:normAutofit/>
          </a:bodyPr>
          <a:lstStyle/>
          <a:p>
            <a:r>
              <a:rPr lang="en-US" sz="4000" dirty="0">
                <a:solidFill>
                  <a:srgbClr val="FFFFFF"/>
                </a:solidFill>
              </a:rPr>
              <a:t>Recovery Research</a:t>
            </a:r>
          </a:p>
        </p:txBody>
      </p:sp>
      <p:graphicFrame>
        <p:nvGraphicFramePr>
          <p:cNvPr id="5" name="Content Placeholder 2">
            <a:extLst>
              <a:ext uri="{FF2B5EF4-FFF2-40B4-BE49-F238E27FC236}">
                <a16:creationId xmlns:a16="http://schemas.microsoft.com/office/drawing/2014/main" id="{55C0BE22-B0F1-4433-BB21-9107AD281B5E}"/>
              </a:ext>
            </a:extLst>
          </p:cNvPr>
          <p:cNvGraphicFramePr>
            <a:graphicFrameLocks noGrp="1"/>
          </p:cNvGraphicFramePr>
          <p:nvPr>
            <p:ph idx="1"/>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Oval 5">
            <a:extLst>
              <a:ext uri="{FF2B5EF4-FFF2-40B4-BE49-F238E27FC236}">
                <a16:creationId xmlns:a16="http://schemas.microsoft.com/office/drawing/2014/main" id="{F5C7AFE4-FDDE-423C-B943-5033345DC4D7}"/>
              </a:ext>
            </a:extLst>
          </p:cNvPr>
          <p:cNvSpPr/>
          <p:nvPr/>
        </p:nvSpPr>
        <p:spPr>
          <a:xfrm>
            <a:off x="6086999" y="906369"/>
            <a:ext cx="2392069" cy="1524063"/>
          </a:xfrm>
          <a:prstGeom prst="ellipse">
            <a:avLst/>
          </a:prstGeom>
          <a:noFill/>
          <a:ln w="60325" cap="sq" cmpd="sng" algn="ctr">
            <a:solidFill>
              <a:srgbClr val="C00000"/>
            </a:solidFill>
            <a:prstDash val="solid"/>
            <a:bevel/>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C503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183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4C813E-2CF0-4CDA-A6AC-B7C587D7CC06}"/>
              </a:ext>
            </a:extLst>
          </p:cNvPr>
          <p:cNvSpPr>
            <a:spLocks noGrp="1"/>
          </p:cNvSpPr>
          <p:nvPr>
            <p:ph type="title"/>
          </p:nvPr>
        </p:nvSpPr>
        <p:spPr>
          <a:xfrm>
            <a:off x="640079" y="2053641"/>
            <a:ext cx="3669161" cy="2760098"/>
          </a:xfrm>
        </p:spPr>
        <p:txBody>
          <a:bodyPr>
            <a:normAutofit/>
          </a:bodyPr>
          <a:lstStyle/>
          <a:p>
            <a:r>
              <a:rPr lang="en-US">
                <a:solidFill>
                  <a:srgbClr val="FFFFFF"/>
                </a:solidFill>
              </a:rPr>
              <a:t>National Recovery Study (NRS)</a:t>
            </a:r>
          </a:p>
        </p:txBody>
      </p:sp>
      <p:sp>
        <p:nvSpPr>
          <p:cNvPr id="3" name="Content Placeholder 2">
            <a:extLst>
              <a:ext uri="{FF2B5EF4-FFF2-40B4-BE49-F238E27FC236}">
                <a16:creationId xmlns:a16="http://schemas.microsoft.com/office/drawing/2014/main" id="{9B5ECEA6-B73B-4295-A3DC-8B11729A5656}"/>
              </a:ext>
            </a:extLst>
          </p:cNvPr>
          <p:cNvSpPr>
            <a:spLocks noGrp="1"/>
          </p:cNvSpPr>
          <p:nvPr>
            <p:ph idx="1"/>
          </p:nvPr>
        </p:nvSpPr>
        <p:spPr>
          <a:xfrm>
            <a:off x="4830453" y="900804"/>
            <a:ext cx="7361547" cy="5957196"/>
          </a:xfrm>
        </p:spPr>
        <p:txBody>
          <a:bodyPr anchor="ctr">
            <a:noAutofit/>
          </a:bodyPr>
          <a:lstStyle/>
          <a:p>
            <a:r>
              <a:rPr lang="en-US" sz="2400" dirty="0">
                <a:solidFill>
                  <a:srgbClr val="000000"/>
                </a:solidFill>
              </a:rPr>
              <a:t>Designed to:</a:t>
            </a:r>
          </a:p>
          <a:p>
            <a:pPr lvl="1"/>
            <a:r>
              <a:rPr lang="en-US" dirty="0">
                <a:solidFill>
                  <a:srgbClr val="000000"/>
                </a:solidFill>
              </a:rPr>
              <a:t>Estimate national “recovery” prevalence using nationally-representative, probability-based, sample of individuals who self-report once having a problem with AODs but no longer do…</a:t>
            </a:r>
          </a:p>
          <a:p>
            <a:pPr lvl="1"/>
            <a:endParaRPr lang="en-US" dirty="0">
              <a:solidFill>
                <a:srgbClr val="000000"/>
              </a:solidFill>
            </a:endParaRPr>
          </a:p>
          <a:p>
            <a:pPr lvl="1"/>
            <a:r>
              <a:rPr lang="en-US" dirty="0">
                <a:solidFill>
                  <a:srgbClr val="000000"/>
                </a:solidFill>
              </a:rPr>
              <a:t>Uncover and discover more about chosen recovery pathways and their correlates</a:t>
            </a:r>
          </a:p>
          <a:p>
            <a:pPr marL="457200" lvl="1" indent="0">
              <a:buNone/>
            </a:pPr>
            <a:endParaRPr lang="en-US" dirty="0">
              <a:solidFill>
                <a:srgbClr val="000000"/>
              </a:solidFill>
            </a:endParaRPr>
          </a:p>
          <a:p>
            <a:pPr lvl="1"/>
            <a:r>
              <a:rPr lang="en-US" dirty="0">
                <a:solidFill>
                  <a:srgbClr val="000000"/>
                </a:solidFill>
              </a:rPr>
              <a:t>Estimate number of serious quit attempts prior to problem resolution</a:t>
            </a:r>
          </a:p>
          <a:p>
            <a:pPr lvl="1"/>
            <a:endParaRPr lang="en-US" dirty="0">
              <a:solidFill>
                <a:srgbClr val="000000"/>
              </a:solidFill>
            </a:endParaRPr>
          </a:p>
          <a:p>
            <a:pPr lvl="1"/>
            <a:r>
              <a:rPr lang="en-US" dirty="0">
                <a:solidFill>
                  <a:srgbClr val="000000"/>
                </a:solidFill>
              </a:rPr>
              <a:t>Investigate relationships between duration of recovery and changes in other health behaviors (e.g. smoking cessation) indices of functioning and quality of life</a:t>
            </a:r>
          </a:p>
          <a:p>
            <a:endParaRPr lang="en-US" sz="2400" dirty="0">
              <a:solidFill>
                <a:srgbClr val="000000"/>
              </a:solidFill>
            </a:endParaRPr>
          </a:p>
        </p:txBody>
      </p:sp>
    </p:spTree>
    <p:extLst>
      <p:ext uri="{BB962C8B-B14F-4D97-AF65-F5344CB8AC3E}">
        <p14:creationId xmlns:p14="http://schemas.microsoft.com/office/powerpoint/2010/main" val="1474107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58594"/>
          </a:xfrm>
          <a:prstGeom prst="rect">
            <a:avLst/>
          </a:prstGeom>
        </p:spPr>
      </p:pic>
    </p:spTree>
    <p:extLst>
      <p:ext uri="{BB962C8B-B14F-4D97-AF65-F5344CB8AC3E}">
        <p14:creationId xmlns:p14="http://schemas.microsoft.com/office/powerpoint/2010/main" val="1688346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90E62-99B5-4FF8-A0F2-4656D3F48762}"/>
              </a:ext>
            </a:extLst>
          </p:cNvPr>
          <p:cNvSpPr>
            <a:spLocks noGrp="1"/>
          </p:cNvSpPr>
          <p:nvPr>
            <p:ph type="title"/>
          </p:nvPr>
        </p:nvSpPr>
        <p:spPr>
          <a:xfrm>
            <a:off x="833002" y="365125"/>
            <a:ext cx="10520702" cy="1325563"/>
          </a:xfrm>
        </p:spPr>
        <p:txBody>
          <a:bodyPr>
            <a:normAutofit/>
          </a:bodyPr>
          <a:lstStyle/>
          <a:p>
            <a:r>
              <a:rPr lang="en-US" sz="2100"/>
              <a:t>Sample Weighting</a:t>
            </a:r>
            <a:br>
              <a:rPr lang="en-US" sz="2100"/>
            </a:br>
            <a:r>
              <a:rPr lang="en-US" sz="2100"/>
              <a:t>Weights were computed via comparisons to benchmarks from the March 2015 Current Population Survey (CPS; United States Census Bureau, 2015)</a:t>
            </a:r>
            <a:r>
              <a:rPr lang="en-US" sz="2100" baseline="30000"/>
              <a:t> </a:t>
            </a:r>
            <a:r>
              <a:rPr lang="en-US" sz="2100"/>
              <a:t>along eight dimensions..</a:t>
            </a:r>
            <a:br>
              <a:rPr lang="en-US" sz="2100"/>
            </a:br>
            <a:endParaRPr lang="en-US" sz="2100"/>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219177811"/>
              </p:ext>
            </p:extLst>
          </p:nvPr>
        </p:nvGraphicFramePr>
        <p:xfrm>
          <a:off x="147639" y="1443038"/>
          <a:ext cx="11972924" cy="5343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688816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893698"/>
          </a:xfrm>
          <a:solidFill>
            <a:schemeClr val="tx2"/>
          </a:solidFill>
        </p:spPr>
        <p:txBody>
          <a:bodyPr/>
          <a:lstStyle/>
          <a:p>
            <a:pPr algn="ctr"/>
            <a:r>
              <a:rPr lang="en-US" dirty="0">
                <a:solidFill>
                  <a:schemeClr val="bg1"/>
                </a:solidFill>
              </a:rPr>
              <a:t>ADDICTION IS A COMPLEX DISORDER</a:t>
            </a:r>
          </a:p>
        </p:txBody>
      </p:sp>
      <p:grpSp>
        <p:nvGrpSpPr>
          <p:cNvPr id="83" name="Group 82">
            <a:extLst>
              <a:ext uri="{FF2B5EF4-FFF2-40B4-BE49-F238E27FC236}">
                <a16:creationId xmlns:a16="http://schemas.microsoft.com/office/drawing/2014/main" id="{D2D00CD7-EB55-4A88-9EAB-E051798AACFD}"/>
              </a:ext>
            </a:extLst>
          </p:cNvPr>
          <p:cNvGrpSpPr/>
          <p:nvPr/>
        </p:nvGrpSpPr>
        <p:grpSpPr>
          <a:xfrm>
            <a:off x="1734917" y="1807064"/>
            <a:ext cx="8933079" cy="4737335"/>
            <a:chOff x="210916" y="1670330"/>
            <a:chExt cx="8933079" cy="4737335"/>
          </a:xfrm>
        </p:grpSpPr>
        <p:cxnSp>
          <p:nvCxnSpPr>
            <p:cNvPr id="43" name="Straight Connector 42">
              <a:extLst>
                <a:ext uri="{FF2B5EF4-FFF2-40B4-BE49-F238E27FC236}">
                  <a16:creationId xmlns:a16="http://schemas.microsoft.com/office/drawing/2014/main" id="{700BF39E-8279-4B2A-ABC9-41F354AFFDE0}"/>
                </a:ext>
              </a:extLst>
            </p:cNvPr>
            <p:cNvCxnSpPr>
              <a:cxnSpLocks/>
              <a:stCxn id="18" idx="0"/>
            </p:cNvCxnSpPr>
            <p:nvPr/>
          </p:nvCxnSpPr>
          <p:spPr>
            <a:xfrm flipV="1">
              <a:off x="8060338" y="2127530"/>
              <a:ext cx="0" cy="595990"/>
            </a:xfrm>
            <a:prstGeom prst="line">
              <a:avLst/>
            </a:prstGeom>
            <a:ln w="19050">
              <a:solidFill>
                <a:schemeClr val="accent5"/>
              </a:solidFill>
              <a:prstDash val="sysDot"/>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C9883E45-0B8C-45D5-9BF8-085598F30D93}"/>
                </a:ext>
              </a:extLst>
            </p:cNvPr>
            <p:cNvCxnSpPr>
              <a:cxnSpLocks/>
              <a:endCxn id="17" idx="0"/>
            </p:cNvCxnSpPr>
            <p:nvPr/>
          </p:nvCxnSpPr>
          <p:spPr>
            <a:xfrm>
              <a:off x="1052512" y="2111479"/>
              <a:ext cx="1" cy="612041"/>
            </a:xfrm>
            <a:prstGeom prst="line">
              <a:avLst/>
            </a:prstGeom>
            <a:ln w="19050">
              <a:solidFill>
                <a:schemeClr val="accent5"/>
              </a:solidFill>
              <a:prstDash val="sysDot"/>
            </a:ln>
          </p:spPr>
          <p:style>
            <a:lnRef idx="1">
              <a:schemeClr val="dk1"/>
            </a:lnRef>
            <a:fillRef idx="0">
              <a:schemeClr val="dk1"/>
            </a:fillRef>
            <a:effectRef idx="0">
              <a:schemeClr val="dk1"/>
            </a:effectRef>
            <a:fontRef idx="minor">
              <a:schemeClr val="tx1"/>
            </a:fontRef>
          </p:style>
        </p:cxnSp>
        <p:grpSp>
          <p:nvGrpSpPr>
            <p:cNvPr id="62" name="Group 61">
              <a:extLst>
                <a:ext uri="{FF2B5EF4-FFF2-40B4-BE49-F238E27FC236}">
                  <a16:creationId xmlns:a16="http://schemas.microsoft.com/office/drawing/2014/main" id="{EB5DF90B-E1AB-4E1E-89C3-89505B623B81}"/>
                </a:ext>
              </a:extLst>
            </p:cNvPr>
            <p:cNvGrpSpPr/>
            <p:nvPr/>
          </p:nvGrpSpPr>
          <p:grpSpPr>
            <a:xfrm>
              <a:off x="1939604" y="1924286"/>
              <a:ext cx="5264793" cy="4008821"/>
              <a:chOff x="1939604" y="2017229"/>
              <a:chExt cx="5264793" cy="4008821"/>
            </a:xfrm>
          </p:grpSpPr>
          <p:cxnSp>
            <p:nvCxnSpPr>
              <p:cNvPr id="13" name="Straight Arrow Connector 12">
                <a:extLst>
                  <a:ext uri="{FF2B5EF4-FFF2-40B4-BE49-F238E27FC236}">
                    <a16:creationId xmlns:a16="http://schemas.microsoft.com/office/drawing/2014/main" id="{E44C23CB-C9E7-4C89-B810-0C7C37663C49}"/>
                  </a:ext>
                </a:extLst>
              </p:cNvPr>
              <p:cNvCxnSpPr>
                <a:cxnSpLocks/>
              </p:cNvCxnSpPr>
              <p:nvPr/>
            </p:nvCxnSpPr>
            <p:spPr>
              <a:xfrm>
                <a:off x="3337560" y="2017229"/>
                <a:ext cx="2468880" cy="0"/>
              </a:xfrm>
              <a:prstGeom prst="straightConnector1">
                <a:avLst/>
              </a:prstGeom>
              <a:ln w="92075">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71589ECA-C08C-4B9B-955E-1D5BFAE9BA5C}"/>
                  </a:ext>
                </a:extLst>
              </p:cNvPr>
              <p:cNvGrpSpPr/>
              <p:nvPr/>
            </p:nvGrpSpPr>
            <p:grpSpPr>
              <a:xfrm>
                <a:off x="1939604" y="2270396"/>
                <a:ext cx="5264793" cy="3755654"/>
                <a:chOff x="1967312" y="2311862"/>
                <a:chExt cx="5264793" cy="3755654"/>
              </a:xfrm>
              <a:solidFill>
                <a:schemeClr val="tx2"/>
              </a:solidFill>
            </p:grpSpPr>
            <p:grpSp>
              <p:nvGrpSpPr>
                <p:cNvPr id="33" name="Group 32">
                  <a:extLst>
                    <a:ext uri="{FF2B5EF4-FFF2-40B4-BE49-F238E27FC236}">
                      <a16:creationId xmlns:a16="http://schemas.microsoft.com/office/drawing/2014/main" id="{C023E0F7-F079-4963-BDA7-23E317D26F8D}"/>
                    </a:ext>
                  </a:extLst>
                </p:cNvPr>
                <p:cNvGrpSpPr/>
                <p:nvPr/>
              </p:nvGrpSpPr>
              <p:grpSpPr>
                <a:xfrm>
                  <a:off x="1967312" y="2311862"/>
                  <a:ext cx="5264793" cy="3755653"/>
                  <a:chOff x="1967312" y="2311862"/>
                  <a:chExt cx="5264793" cy="3755653"/>
                </a:xfrm>
                <a:grpFill/>
              </p:grpSpPr>
              <p:sp>
                <p:nvSpPr>
                  <p:cNvPr id="29" name="Arrow: Bent 28">
                    <a:extLst>
                      <a:ext uri="{FF2B5EF4-FFF2-40B4-BE49-F238E27FC236}">
                        <a16:creationId xmlns:a16="http://schemas.microsoft.com/office/drawing/2014/main" id="{C4F7CA96-3A86-4629-B836-D375DFA58040}"/>
                      </a:ext>
                    </a:extLst>
                  </p:cNvPr>
                  <p:cNvSpPr/>
                  <p:nvPr/>
                </p:nvSpPr>
                <p:spPr>
                  <a:xfrm rot="16200000">
                    <a:off x="2775464" y="1503711"/>
                    <a:ext cx="482829" cy="2099133"/>
                  </a:xfrm>
                  <a:prstGeom prst="bentArrow">
                    <a:avLst>
                      <a:gd name="adj1" fmla="val 25000"/>
                      <a:gd name="adj2" fmla="val 25000"/>
                      <a:gd name="adj3" fmla="val 25000"/>
                      <a:gd name="adj4" fmla="val 43750"/>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DC5034">
                            <a:lumMod val="50000"/>
                          </a:srgbClr>
                        </a:solidFill>
                      </a:ln>
                      <a:solidFill>
                        <a:prstClr val="black"/>
                      </a:solidFill>
                      <a:effectLst/>
                      <a:uLnTx/>
                      <a:uFillTx/>
                      <a:latin typeface="Calibri" panose="020F0502020204030204"/>
                      <a:ea typeface="+mn-ea"/>
                      <a:cs typeface="+mn-cs"/>
                    </a:endParaRPr>
                  </a:p>
                </p:txBody>
              </p:sp>
              <p:sp>
                <p:nvSpPr>
                  <p:cNvPr id="30" name="Arrow: Bent 29">
                    <a:extLst>
                      <a:ext uri="{FF2B5EF4-FFF2-40B4-BE49-F238E27FC236}">
                        <a16:creationId xmlns:a16="http://schemas.microsoft.com/office/drawing/2014/main" id="{D06221DC-69D9-49FA-B3AC-EC6AF554EB12}"/>
                      </a:ext>
                    </a:extLst>
                  </p:cNvPr>
                  <p:cNvSpPr/>
                  <p:nvPr/>
                </p:nvSpPr>
                <p:spPr>
                  <a:xfrm rot="5400000" flipH="1">
                    <a:off x="5820085" y="1382672"/>
                    <a:ext cx="482830" cy="2341210"/>
                  </a:xfrm>
                  <a:prstGeom prst="bentArrow">
                    <a:avLst>
                      <a:gd name="adj1" fmla="val 25000"/>
                      <a:gd name="adj2" fmla="val 25000"/>
                      <a:gd name="adj3" fmla="val 25000"/>
                      <a:gd name="adj4" fmla="val 43750"/>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DC5034">
                            <a:lumMod val="50000"/>
                          </a:srgbClr>
                        </a:solidFill>
                      </a:ln>
                      <a:solidFill>
                        <a:prstClr val="black"/>
                      </a:solidFill>
                      <a:effectLst/>
                      <a:uLnTx/>
                      <a:uFillTx/>
                      <a:latin typeface="Calibri" panose="020F0502020204030204"/>
                      <a:ea typeface="+mn-ea"/>
                      <a:cs typeface="+mn-cs"/>
                    </a:endParaRPr>
                  </a:p>
                </p:txBody>
              </p:sp>
              <p:sp>
                <p:nvSpPr>
                  <p:cNvPr id="31" name="Arrow: Down 30">
                    <a:extLst>
                      <a:ext uri="{FF2B5EF4-FFF2-40B4-BE49-F238E27FC236}">
                        <a16:creationId xmlns:a16="http://schemas.microsoft.com/office/drawing/2014/main" id="{9E6F2C26-FFFC-4550-BCDE-778D3C00A308}"/>
                      </a:ext>
                    </a:extLst>
                  </p:cNvPr>
                  <p:cNvSpPr/>
                  <p:nvPr/>
                </p:nvSpPr>
                <p:spPr>
                  <a:xfrm>
                    <a:off x="3899953" y="2683669"/>
                    <a:ext cx="233437" cy="3383846"/>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DC5034">
                            <a:lumMod val="50000"/>
                          </a:srgbClr>
                        </a:solidFill>
                      </a:ln>
                      <a:solidFill>
                        <a:prstClr val="white"/>
                      </a:solidFill>
                      <a:effectLst/>
                      <a:uLnTx/>
                      <a:uFillTx/>
                      <a:latin typeface="Calibri" panose="020F0502020204030204"/>
                      <a:ea typeface="+mn-ea"/>
                      <a:cs typeface="+mn-cs"/>
                    </a:endParaRPr>
                  </a:p>
                </p:txBody>
              </p:sp>
              <p:sp>
                <p:nvSpPr>
                  <p:cNvPr id="32" name="Arrow: Down 31">
                    <a:extLst>
                      <a:ext uri="{FF2B5EF4-FFF2-40B4-BE49-F238E27FC236}">
                        <a16:creationId xmlns:a16="http://schemas.microsoft.com/office/drawing/2014/main" id="{7F8754D6-CBE4-44F5-920B-2016E7FC0728}"/>
                      </a:ext>
                    </a:extLst>
                  </p:cNvPr>
                  <p:cNvSpPr/>
                  <p:nvPr/>
                </p:nvSpPr>
                <p:spPr>
                  <a:xfrm>
                    <a:off x="4774176" y="2673763"/>
                    <a:ext cx="233437" cy="3383846"/>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DC5034">
                            <a:lumMod val="50000"/>
                          </a:srgbClr>
                        </a:solidFill>
                      </a:ln>
                      <a:solidFill>
                        <a:prstClr val="white"/>
                      </a:solidFill>
                      <a:effectLst/>
                      <a:uLnTx/>
                      <a:uFillTx/>
                      <a:latin typeface="Calibri" panose="020F0502020204030204"/>
                      <a:ea typeface="+mn-ea"/>
                      <a:cs typeface="+mn-cs"/>
                    </a:endParaRPr>
                  </a:p>
                </p:txBody>
              </p:sp>
            </p:grpSp>
            <p:sp>
              <p:nvSpPr>
                <p:cNvPr id="34" name="Arrow: Down 33">
                  <a:extLst>
                    <a:ext uri="{FF2B5EF4-FFF2-40B4-BE49-F238E27FC236}">
                      <a16:creationId xmlns:a16="http://schemas.microsoft.com/office/drawing/2014/main" id="{F02DE313-2E1B-4334-981A-3881749B8387}"/>
                    </a:ext>
                  </a:extLst>
                </p:cNvPr>
                <p:cNvSpPr/>
                <p:nvPr/>
              </p:nvSpPr>
              <p:spPr>
                <a:xfrm>
                  <a:off x="4338553" y="4416914"/>
                  <a:ext cx="233437" cy="1650602"/>
                </a:xfrm>
                <a:prstGeom prst="downArrow">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DC5034">
                          <a:lumMod val="50000"/>
                        </a:srgbClr>
                      </a:solidFill>
                    </a:ln>
                    <a:solidFill>
                      <a:prstClr val="white"/>
                    </a:solidFill>
                    <a:effectLst/>
                    <a:uLnTx/>
                    <a:uFillTx/>
                    <a:latin typeface="Calibri" panose="020F0502020204030204"/>
                    <a:ea typeface="+mn-ea"/>
                    <a:cs typeface="+mn-cs"/>
                  </a:endParaRPr>
                </a:p>
              </p:txBody>
            </p:sp>
          </p:grpSp>
        </p:grpSp>
        <p:grpSp>
          <p:nvGrpSpPr>
            <p:cNvPr id="63" name="Group 62">
              <a:extLst>
                <a:ext uri="{FF2B5EF4-FFF2-40B4-BE49-F238E27FC236}">
                  <a16:creationId xmlns:a16="http://schemas.microsoft.com/office/drawing/2014/main" id="{5931F843-C91E-453E-859B-E7F7548548DF}"/>
                </a:ext>
              </a:extLst>
            </p:cNvPr>
            <p:cNvGrpSpPr/>
            <p:nvPr/>
          </p:nvGrpSpPr>
          <p:grpSpPr>
            <a:xfrm>
              <a:off x="210916" y="2723520"/>
              <a:ext cx="8933079" cy="1722129"/>
              <a:chOff x="210916" y="2825446"/>
              <a:chExt cx="8933079" cy="1722129"/>
            </a:xfrm>
          </p:grpSpPr>
          <p:sp>
            <p:nvSpPr>
              <p:cNvPr id="17" name="TextBox 16">
                <a:extLst>
                  <a:ext uri="{FF2B5EF4-FFF2-40B4-BE49-F238E27FC236}">
                    <a16:creationId xmlns:a16="http://schemas.microsoft.com/office/drawing/2014/main" id="{61173D92-7BC7-4121-BBC0-0342E497FD00}"/>
                  </a:ext>
                </a:extLst>
              </p:cNvPr>
              <p:cNvSpPr txBox="1"/>
              <p:nvPr/>
            </p:nvSpPr>
            <p:spPr>
              <a:xfrm>
                <a:off x="210916" y="2825446"/>
                <a:ext cx="1683193" cy="692497"/>
              </a:xfrm>
              <a:prstGeom prst="rect">
                <a:avLst/>
              </a:prstGeom>
              <a:solidFill>
                <a:schemeClr val="accent5">
                  <a:lumMod val="20000"/>
                  <a:lumOff val="80000"/>
                </a:schemeClr>
              </a:solidFill>
            </p:spPr>
            <p:txBody>
              <a:bodyPr wrap="square" rtlCol="0">
                <a:spAutoFit/>
              </a:bodyPr>
              <a:lstStyle/>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Genetics</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Gender</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Mental Health</a:t>
                </a:r>
              </a:p>
            </p:txBody>
          </p:sp>
          <p:sp>
            <p:nvSpPr>
              <p:cNvPr id="18" name="TextBox 17">
                <a:extLst>
                  <a:ext uri="{FF2B5EF4-FFF2-40B4-BE49-F238E27FC236}">
                    <a16:creationId xmlns:a16="http://schemas.microsoft.com/office/drawing/2014/main" id="{920AA103-3FD9-43C0-A7B4-30EF8EF41CDF}"/>
                  </a:ext>
                </a:extLst>
              </p:cNvPr>
              <p:cNvSpPr txBox="1"/>
              <p:nvPr/>
            </p:nvSpPr>
            <p:spPr>
              <a:xfrm>
                <a:off x="6976681" y="2825446"/>
                <a:ext cx="2167314" cy="1092607"/>
              </a:xfrm>
              <a:prstGeom prst="rect">
                <a:avLst/>
              </a:prstGeom>
              <a:solidFill>
                <a:schemeClr val="accent5">
                  <a:lumMod val="20000"/>
                  <a:lumOff val="80000"/>
                </a:schemeClr>
              </a:solidFill>
            </p:spPr>
            <p:txBody>
              <a:bodyPr wrap="square" rtlCol="0">
                <a:spAutoFit/>
              </a:bodyPr>
              <a:lstStyle/>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Chaotic home and abuse</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Parent’s use and attitudes</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Peer influence</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Community attitudes</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Poor school achievement</a:t>
                </a:r>
              </a:p>
            </p:txBody>
          </p:sp>
          <p:sp>
            <p:nvSpPr>
              <p:cNvPr id="19" name="TextBox 18">
                <a:extLst>
                  <a:ext uri="{FF2B5EF4-FFF2-40B4-BE49-F238E27FC236}">
                    <a16:creationId xmlns:a16="http://schemas.microsoft.com/office/drawing/2014/main" id="{27A0A099-24FE-4015-B9BA-FE2547D98EAC}"/>
                  </a:ext>
                </a:extLst>
              </p:cNvPr>
              <p:cNvSpPr txBox="1"/>
              <p:nvPr/>
            </p:nvSpPr>
            <p:spPr>
              <a:xfrm>
                <a:off x="1355029" y="3954051"/>
                <a:ext cx="1968011" cy="492443"/>
              </a:xfrm>
              <a:prstGeom prst="rect">
                <a:avLst/>
              </a:prstGeom>
              <a:solidFill>
                <a:schemeClr val="accent5">
                  <a:lumMod val="20000"/>
                  <a:lumOff val="80000"/>
                </a:schemeClr>
              </a:solidFill>
              <a:effectLst>
                <a:softEdge rad="12700"/>
              </a:effectLst>
            </p:spPr>
            <p:txBody>
              <a:bodyPr wrap="square" rtlCol="0">
                <a:spAutoFit/>
              </a:bodyPr>
              <a:lstStyle/>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Route of administration</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Effect of drug itself</a:t>
                </a:r>
              </a:p>
            </p:txBody>
          </p:sp>
          <p:sp>
            <p:nvSpPr>
              <p:cNvPr id="20" name="TextBox 19">
                <a:extLst>
                  <a:ext uri="{FF2B5EF4-FFF2-40B4-BE49-F238E27FC236}">
                    <a16:creationId xmlns:a16="http://schemas.microsoft.com/office/drawing/2014/main" id="{B4EE1F35-416A-4DF5-B289-BCD1593F4358}"/>
                  </a:ext>
                </a:extLst>
              </p:cNvPr>
              <p:cNvSpPr txBox="1"/>
              <p:nvPr/>
            </p:nvSpPr>
            <p:spPr>
              <a:xfrm>
                <a:off x="5638080" y="3855078"/>
                <a:ext cx="1085085" cy="692497"/>
              </a:xfrm>
              <a:prstGeom prst="rect">
                <a:avLst/>
              </a:prstGeom>
              <a:solidFill>
                <a:schemeClr val="accent5">
                  <a:lumMod val="20000"/>
                  <a:lumOff val="80000"/>
                </a:schemeClr>
              </a:solidFill>
            </p:spPr>
            <p:txBody>
              <a:bodyPr wrap="square" rtlCol="0">
                <a:spAutoFit/>
              </a:bodyPr>
              <a:lstStyle/>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Early use</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Availability</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Cost</a:t>
                </a:r>
              </a:p>
            </p:txBody>
          </p:sp>
        </p:grpSp>
        <p:grpSp>
          <p:nvGrpSpPr>
            <p:cNvPr id="61" name="Group 60">
              <a:extLst>
                <a:ext uri="{FF2B5EF4-FFF2-40B4-BE49-F238E27FC236}">
                  <a16:creationId xmlns:a16="http://schemas.microsoft.com/office/drawing/2014/main" id="{63144DBB-ED9E-40ED-B227-E007F5BD07F2}"/>
                </a:ext>
              </a:extLst>
            </p:cNvPr>
            <p:cNvGrpSpPr/>
            <p:nvPr/>
          </p:nvGrpSpPr>
          <p:grpSpPr>
            <a:xfrm>
              <a:off x="900545" y="1670330"/>
              <a:ext cx="7398326" cy="4737335"/>
              <a:chOff x="900545" y="1788629"/>
              <a:chExt cx="7398326" cy="4737335"/>
            </a:xfrm>
          </p:grpSpPr>
          <p:sp>
            <p:nvSpPr>
              <p:cNvPr id="11" name="Rectangle 10">
                <a:extLst>
                  <a:ext uri="{FF2B5EF4-FFF2-40B4-BE49-F238E27FC236}">
                    <a16:creationId xmlns:a16="http://schemas.microsoft.com/office/drawing/2014/main" id="{FB869597-ED6A-47C4-AD9A-3402C776C2C5}"/>
                  </a:ext>
                </a:extLst>
              </p:cNvPr>
              <p:cNvSpPr/>
              <p:nvPr/>
            </p:nvSpPr>
            <p:spPr>
              <a:xfrm>
                <a:off x="6012871" y="1788629"/>
                <a:ext cx="2286000" cy="45720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Environment</a:t>
                </a:r>
              </a:p>
            </p:txBody>
          </p:sp>
          <p:sp>
            <p:nvSpPr>
              <p:cNvPr id="7" name="Rectangle 6">
                <a:extLst>
                  <a:ext uri="{FF2B5EF4-FFF2-40B4-BE49-F238E27FC236}">
                    <a16:creationId xmlns:a16="http://schemas.microsoft.com/office/drawing/2014/main" id="{FB245C11-4CA6-46A0-B471-F3DBD44E7FF6}"/>
                  </a:ext>
                </a:extLst>
              </p:cNvPr>
              <p:cNvSpPr/>
              <p:nvPr/>
            </p:nvSpPr>
            <p:spPr>
              <a:xfrm>
                <a:off x="3670069" y="3989100"/>
                <a:ext cx="1620982" cy="457200"/>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Drug</a:t>
                </a:r>
              </a:p>
            </p:txBody>
          </p:sp>
          <p:sp>
            <p:nvSpPr>
              <p:cNvPr id="8" name="Rectangle 7">
                <a:extLst>
                  <a:ext uri="{FF2B5EF4-FFF2-40B4-BE49-F238E27FC236}">
                    <a16:creationId xmlns:a16="http://schemas.microsoft.com/office/drawing/2014/main" id="{E9639836-2A7C-45FD-B5A5-0625F77E5AC7}"/>
                  </a:ext>
                </a:extLst>
              </p:cNvPr>
              <p:cNvSpPr/>
              <p:nvPr/>
            </p:nvSpPr>
            <p:spPr>
              <a:xfrm>
                <a:off x="3154680" y="5026755"/>
                <a:ext cx="2651760" cy="457200"/>
              </a:xfrm>
              <a:prstGeom prst="rect">
                <a:avLst/>
              </a:prstGeom>
              <a:solidFill>
                <a:srgbClr val="E8712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Brain Mechanisms</a:t>
                </a:r>
              </a:p>
            </p:txBody>
          </p:sp>
          <p:sp>
            <p:nvSpPr>
              <p:cNvPr id="9" name="Rectangle 8">
                <a:extLst>
                  <a:ext uri="{FF2B5EF4-FFF2-40B4-BE49-F238E27FC236}">
                    <a16:creationId xmlns:a16="http://schemas.microsoft.com/office/drawing/2014/main" id="{45B644CE-71DF-4214-ADBB-FA6B9C8C44B1}"/>
                  </a:ext>
                </a:extLst>
              </p:cNvPr>
              <p:cNvSpPr/>
              <p:nvPr/>
            </p:nvSpPr>
            <p:spPr>
              <a:xfrm>
                <a:off x="3337560" y="6068764"/>
                <a:ext cx="2286000" cy="4572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Addiction</a:t>
                </a:r>
              </a:p>
            </p:txBody>
          </p:sp>
          <p:sp>
            <p:nvSpPr>
              <p:cNvPr id="10" name="Rectangle 9">
                <a:extLst>
                  <a:ext uri="{FF2B5EF4-FFF2-40B4-BE49-F238E27FC236}">
                    <a16:creationId xmlns:a16="http://schemas.microsoft.com/office/drawing/2014/main" id="{5F3F8DD3-BAA4-4DD9-ACD8-3A04799C5251}"/>
                  </a:ext>
                </a:extLst>
              </p:cNvPr>
              <p:cNvSpPr/>
              <p:nvPr/>
            </p:nvSpPr>
            <p:spPr>
              <a:xfrm>
                <a:off x="900545" y="1788629"/>
                <a:ext cx="2286000" cy="4572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Biology/Genes</a:t>
                </a:r>
              </a:p>
            </p:txBody>
          </p:sp>
        </p:grpSp>
        <p:cxnSp>
          <p:nvCxnSpPr>
            <p:cNvPr id="52" name="Straight Connector 51">
              <a:extLst>
                <a:ext uri="{FF2B5EF4-FFF2-40B4-BE49-F238E27FC236}">
                  <a16:creationId xmlns:a16="http://schemas.microsoft.com/office/drawing/2014/main" id="{C2CBA28C-6266-4597-8540-9A343EA201CF}"/>
                </a:ext>
              </a:extLst>
            </p:cNvPr>
            <p:cNvCxnSpPr>
              <a:cxnSpLocks/>
              <a:stCxn id="20" idx="1"/>
              <a:endCxn id="7" idx="3"/>
            </p:cNvCxnSpPr>
            <p:nvPr/>
          </p:nvCxnSpPr>
          <p:spPr>
            <a:xfrm flipH="1">
              <a:off x="5291051" y="4099401"/>
              <a:ext cx="347029" cy="0"/>
            </a:xfrm>
            <a:prstGeom prst="line">
              <a:avLst/>
            </a:prstGeom>
            <a:ln w="19050">
              <a:solidFill>
                <a:schemeClr val="accent5"/>
              </a:solidFill>
              <a:prstDash val="sysDot"/>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4B38CA1E-EED3-4E13-ADEF-E3C4D7D4EC81}"/>
                </a:ext>
              </a:extLst>
            </p:cNvPr>
            <p:cNvCxnSpPr>
              <a:cxnSpLocks/>
              <a:stCxn id="7" idx="1"/>
              <a:endCxn id="19" idx="3"/>
            </p:cNvCxnSpPr>
            <p:nvPr/>
          </p:nvCxnSpPr>
          <p:spPr>
            <a:xfrm flipH="1" flipV="1">
              <a:off x="3323040" y="4098347"/>
              <a:ext cx="347029" cy="1054"/>
            </a:xfrm>
            <a:prstGeom prst="line">
              <a:avLst/>
            </a:prstGeom>
            <a:ln w="19050">
              <a:solidFill>
                <a:schemeClr val="accent5"/>
              </a:solidFill>
              <a:prstDash val="sysDot"/>
            </a:ln>
          </p:spPr>
          <p:style>
            <a:lnRef idx="1">
              <a:schemeClr val="dk1"/>
            </a:lnRef>
            <a:fillRef idx="0">
              <a:schemeClr val="dk1"/>
            </a:fillRef>
            <a:effectRef idx="0">
              <a:schemeClr val="dk1"/>
            </a:effectRef>
            <a:fontRef idx="minor">
              <a:schemeClr val="tx1"/>
            </a:fontRef>
          </p:style>
        </p:cxnSp>
      </p:grpSp>
      <p:sp>
        <p:nvSpPr>
          <p:cNvPr id="82" name="Rectangle 81">
            <a:extLst>
              <a:ext uri="{FF2B5EF4-FFF2-40B4-BE49-F238E27FC236}">
                <a16:creationId xmlns:a16="http://schemas.microsoft.com/office/drawing/2014/main" id="{F7861A16-BDA6-4445-8761-2F21D750F84B}"/>
              </a:ext>
            </a:extLst>
          </p:cNvPr>
          <p:cNvSpPr/>
          <p:nvPr/>
        </p:nvSpPr>
        <p:spPr>
          <a:xfrm>
            <a:off x="1702103" y="1177405"/>
            <a:ext cx="8787795" cy="407613"/>
          </a:xfrm>
          <a:prstGeom prst="rect">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7424A"/>
                </a:solidFill>
                <a:effectLst/>
                <a:uLnTx/>
                <a:uFillTx/>
                <a:latin typeface="Calibri" panose="020F0502020204030204"/>
                <a:ea typeface="+mn-ea"/>
                <a:cs typeface="+mn-cs"/>
              </a:rPr>
              <a:t>RISK AND PROTECTIVE FACTORS</a:t>
            </a:r>
          </a:p>
        </p:txBody>
      </p:sp>
    </p:spTree>
    <p:extLst>
      <p:ext uri="{BB962C8B-B14F-4D97-AF65-F5344CB8AC3E}">
        <p14:creationId xmlns:p14="http://schemas.microsoft.com/office/powerpoint/2010/main" val="2348099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6CA100-AF3D-403C-9F0A-DEA852B10E72}"/>
              </a:ext>
            </a:extLst>
          </p:cNvPr>
          <p:cNvSpPr>
            <a:spLocks noGrp="1"/>
          </p:cNvSpPr>
          <p:nvPr>
            <p:ph type="title"/>
          </p:nvPr>
        </p:nvSpPr>
        <p:spPr>
          <a:xfrm>
            <a:off x="321564" y="963877"/>
            <a:ext cx="4010998" cy="4930246"/>
          </a:xfrm>
        </p:spPr>
        <p:txBody>
          <a:bodyPr>
            <a:normAutofit/>
          </a:bodyPr>
          <a:lstStyle/>
          <a:p>
            <a:pPr algn="r"/>
            <a:r>
              <a:rPr lang="en-US" dirty="0">
                <a:solidFill>
                  <a:schemeClr val="accent4"/>
                </a:solidFill>
              </a:rPr>
              <a:t>Response rate similar to other national epidemiological surveys</a:t>
            </a:r>
          </a:p>
        </p:txBody>
      </p:sp>
      <p:sp>
        <p:nvSpPr>
          <p:cNvPr id="3" name="Content Placeholder 2">
            <a:extLst>
              <a:ext uri="{FF2B5EF4-FFF2-40B4-BE49-F238E27FC236}">
                <a16:creationId xmlns:a16="http://schemas.microsoft.com/office/drawing/2014/main" id="{6F1DA8E1-A812-4C08-BB5B-5BE92BDB8F7A}"/>
              </a:ext>
            </a:extLst>
          </p:cNvPr>
          <p:cNvSpPr>
            <a:spLocks noGrp="1"/>
          </p:cNvSpPr>
          <p:nvPr>
            <p:ph idx="1"/>
          </p:nvPr>
        </p:nvSpPr>
        <p:spPr>
          <a:xfrm>
            <a:off x="4976031" y="963877"/>
            <a:ext cx="6377769" cy="4930246"/>
          </a:xfrm>
        </p:spPr>
        <p:txBody>
          <a:bodyPr anchor="ctr">
            <a:normAutofit/>
          </a:bodyPr>
          <a:lstStyle/>
          <a:p>
            <a:r>
              <a:rPr lang="en-US" sz="1700"/>
              <a:t>This response rate is comparable to most other current nationally representative surveys</a:t>
            </a:r>
          </a:p>
          <a:p>
            <a:endParaRPr lang="en-US" sz="1700"/>
          </a:p>
          <a:p>
            <a:r>
              <a:rPr lang="en-US" sz="1700"/>
              <a:t>NESARC-III; 60.1% (Grant et al., 2015) </a:t>
            </a:r>
          </a:p>
          <a:p>
            <a:endParaRPr lang="en-US" sz="1700"/>
          </a:p>
          <a:p>
            <a:r>
              <a:rPr lang="en-US" sz="1700"/>
              <a:t>2015 National Survey on Drug Use and Health (NSDUH; 58.3%; Center for Behavioral Health Statistics and Quality, 2016) </a:t>
            </a:r>
          </a:p>
          <a:p>
            <a:endParaRPr lang="en-US" sz="1700"/>
          </a:p>
          <a:p>
            <a:r>
              <a:rPr lang="en-US" sz="1700"/>
              <a:t>2013-2014 National Health and Nutrition Examination Survey (NHANES; 68.5%; Centers for Disease Control and Prevention [CDC], 2013)</a:t>
            </a:r>
            <a:r>
              <a:rPr lang="en-US" sz="1700" baseline="30000"/>
              <a:t>.</a:t>
            </a:r>
            <a:r>
              <a:rPr lang="en-US" sz="1700"/>
              <a:t> </a:t>
            </a:r>
          </a:p>
          <a:p>
            <a:endParaRPr lang="en-US" sz="1700"/>
          </a:p>
          <a:p>
            <a:r>
              <a:rPr lang="en-US" sz="1700"/>
              <a:t>Data were weighted to accurately represent the civilian population using the method of iterative proportional fitting, which is commonly referred to as “raking” (Battaglia, Hoaglin, &amp; Frankel, 2013). </a:t>
            </a:r>
          </a:p>
        </p:txBody>
      </p:sp>
    </p:spTree>
    <p:extLst>
      <p:ext uri="{BB962C8B-B14F-4D97-AF65-F5344CB8AC3E}">
        <p14:creationId xmlns:p14="http://schemas.microsoft.com/office/powerpoint/2010/main" val="195791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CB9187-3C93-4A3D-ADCF-2BDBBC284F98}"/>
              </a:ext>
            </a:extLst>
          </p:cNvPr>
          <p:cNvSpPr>
            <a:spLocks noGrp="1"/>
          </p:cNvSpPr>
          <p:nvPr>
            <p:ph type="title"/>
          </p:nvPr>
        </p:nvSpPr>
        <p:spPr>
          <a:xfrm>
            <a:off x="833002" y="365125"/>
            <a:ext cx="10520702" cy="1325563"/>
          </a:xfrm>
        </p:spPr>
        <p:txBody>
          <a:bodyPr>
            <a:normAutofit/>
          </a:bodyPr>
          <a:lstStyle/>
          <a:p>
            <a:r>
              <a:rPr lang="en-US" b="1" dirty="0"/>
              <a:t>MEASURES</a:t>
            </a:r>
            <a:endParaRPr lang="en-US" dirty="0"/>
          </a:p>
        </p:txBody>
      </p:sp>
      <p:graphicFrame>
        <p:nvGraphicFramePr>
          <p:cNvPr id="17" name="Subtitle 1"/>
          <p:cNvGraphicFramePr>
            <a:graphicFrameLocks noGrp="1"/>
          </p:cNvGraphicFramePr>
          <p:nvPr>
            <p:ph idx="1"/>
            <p:extLst>
              <p:ext uri="{D42A27DB-BD31-4B8C-83A1-F6EECF244321}">
                <p14:modId xmlns:p14="http://schemas.microsoft.com/office/powerpoint/2010/main" val="2954677684"/>
              </p:ext>
            </p:extLst>
          </p:nvPr>
        </p:nvGraphicFramePr>
        <p:xfrm>
          <a:off x="366713" y="1323974"/>
          <a:ext cx="11129962" cy="5376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6605712"/>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A65F08-A70C-4176-846B-DD4969D34980}"/>
              </a:ext>
            </a:extLst>
          </p:cNvPr>
          <p:cNvSpPr>
            <a:spLocks noGrp="1"/>
          </p:cNvSpPr>
          <p:nvPr>
            <p:ph type="title"/>
          </p:nvPr>
        </p:nvSpPr>
        <p:spPr>
          <a:xfrm>
            <a:off x="640079" y="2023236"/>
            <a:ext cx="3659777" cy="2820908"/>
          </a:xfrm>
        </p:spPr>
        <p:txBody>
          <a:bodyPr>
            <a:normAutofit/>
          </a:bodyPr>
          <a:lstStyle/>
          <a:p>
            <a:r>
              <a:rPr lang="en-US" sz="4000" dirty="0">
                <a:solidFill>
                  <a:srgbClr val="FFFFFF"/>
                </a:solidFill>
              </a:rPr>
              <a:t>Recovery Research</a:t>
            </a:r>
          </a:p>
        </p:txBody>
      </p:sp>
      <p:graphicFrame>
        <p:nvGraphicFramePr>
          <p:cNvPr id="5" name="Content Placeholder 2">
            <a:extLst>
              <a:ext uri="{FF2B5EF4-FFF2-40B4-BE49-F238E27FC236}">
                <a16:creationId xmlns:a16="http://schemas.microsoft.com/office/drawing/2014/main" id="{55C0BE22-B0F1-4433-BB21-9107AD281B5E}"/>
              </a:ext>
            </a:extLst>
          </p:cNvPr>
          <p:cNvGraphicFramePr>
            <a:graphicFrameLocks noGrp="1"/>
          </p:cNvGraphicFramePr>
          <p:nvPr>
            <p:ph idx="1"/>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Oval 5">
            <a:extLst>
              <a:ext uri="{FF2B5EF4-FFF2-40B4-BE49-F238E27FC236}">
                <a16:creationId xmlns:a16="http://schemas.microsoft.com/office/drawing/2014/main" id="{F5C7AFE4-FDDE-423C-B943-5033345DC4D7}"/>
              </a:ext>
            </a:extLst>
          </p:cNvPr>
          <p:cNvSpPr/>
          <p:nvPr/>
        </p:nvSpPr>
        <p:spPr>
          <a:xfrm>
            <a:off x="8814660" y="954529"/>
            <a:ext cx="2392069" cy="1524063"/>
          </a:xfrm>
          <a:prstGeom prst="ellipse">
            <a:avLst/>
          </a:prstGeom>
          <a:noFill/>
          <a:ln w="60325" cap="sq" cmpd="sng" algn="ctr">
            <a:solidFill>
              <a:srgbClr val="C00000"/>
            </a:solidFill>
            <a:prstDash val="solid"/>
            <a:bevel/>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C503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709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Image result for drug and alcohol dependence">
            <a:extLst>
              <a:ext uri="{FF2B5EF4-FFF2-40B4-BE49-F238E27FC236}">
                <a16:creationId xmlns:a16="http://schemas.microsoft.com/office/drawing/2014/main" id="{F30F4F01-8C15-4C03-9E22-F4B1B3825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643467"/>
            <a:ext cx="41782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a:extLst>
              <a:ext uri="{FF2B5EF4-FFF2-40B4-BE49-F238E27FC236}">
                <a16:creationId xmlns:a16="http://schemas.microsoft.com/office/drawing/2014/main" id="{51D65890-523E-495B-A9BF-5FFB80219F1A}"/>
              </a:ext>
            </a:extLst>
          </p:cNvPr>
          <p:cNvPicPr>
            <a:picLocks noGrp="1" noChangeAspect="1"/>
          </p:cNvPicPr>
          <p:nvPr>
            <p:ph idx="1"/>
          </p:nvPr>
        </p:nvPicPr>
        <p:blipFill>
          <a:blip r:embed="rId3"/>
          <a:stretch>
            <a:fillRect/>
          </a:stretch>
        </p:blipFill>
        <p:spPr>
          <a:xfrm>
            <a:off x="5733827" y="643467"/>
            <a:ext cx="6207162" cy="5571065"/>
          </a:xfrm>
          <a:prstGeom prst="rect">
            <a:avLst/>
          </a:prstGeom>
        </p:spPr>
      </p:pic>
    </p:spTree>
    <p:extLst>
      <p:ext uri="{BB962C8B-B14F-4D97-AF65-F5344CB8AC3E}">
        <p14:creationId xmlns:p14="http://schemas.microsoft.com/office/powerpoint/2010/main" val="2447044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297"/>
            <a:ext cx="12193057" cy="6858594"/>
          </a:xfrm>
          <a:prstGeom prst="rect">
            <a:avLst/>
          </a:prstGeom>
        </p:spPr>
      </p:pic>
      <p:sp>
        <p:nvSpPr>
          <p:cNvPr id="3" name="Rectangle 2">
            <a:extLst>
              <a:ext uri="{FF2B5EF4-FFF2-40B4-BE49-F238E27FC236}">
                <a16:creationId xmlns:a16="http://schemas.microsoft.com/office/drawing/2014/main" id="{6B2E9A87-CBAC-41E7-9E18-C3F371E55DC8}"/>
              </a:ext>
            </a:extLst>
          </p:cNvPr>
          <p:cNvSpPr/>
          <p:nvPr/>
        </p:nvSpPr>
        <p:spPr>
          <a:xfrm>
            <a:off x="9231923" y="2189285"/>
            <a:ext cx="2960077" cy="29805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1286A8D-1991-46B6-839F-13C6933A98EC}"/>
              </a:ext>
            </a:extLst>
          </p:cNvPr>
          <p:cNvSpPr/>
          <p:nvPr/>
        </p:nvSpPr>
        <p:spPr>
          <a:xfrm>
            <a:off x="5238331" y="5240215"/>
            <a:ext cx="6886261" cy="14489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7125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59F4-D527-4174-952B-81F7C3D71E52}"/>
              </a:ext>
            </a:extLst>
          </p:cNvPr>
          <p:cNvSpPr>
            <a:spLocks noGrp="1"/>
          </p:cNvSpPr>
          <p:nvPr>
            <p:ph type="title"/>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CABD5503-A9E6-4661-9E27-39F48AE902BA}"/>
              </a:ext>
            </a:extLst>
          </p:cNvPr>
          <p:cNvSpPr>
            <a:spLocks noGrp="1"/>
          </p:cNvSpPr>
          <p:nvPr>
            <p:ph idx="1"/>
          </p:nvPr>
        </p:nvSpPr>
        <p:spPr/>
        <p:txBody>
          <a:bodyPr/>
          <a:lstStyle/>
          <a:p>
            <a:endParaRPr lang="en-US"/>
          </a:p>
        </p:txBody>
      </p:sp>
      <p:graphicFrame>
        <p:nvGraphicFramePr>
          <p:cNvPr id="5" name="Chart 4">
            <a:extLst>
              <a:ext uri="{FF2B5EF4-FFF2-40B4-BE49-F238E27FC236}">
                <a16:creationId xmlns:a16="http://schemas.microsoft.com/office/drawing/2014/main" id="{6C774E75-9044-4822-B651-5FC73806FDC8}"/>
              </a:ext>
            </a:extLst>
          </p:cNvPr>
          <p:cNvGraphicFramePr>
            <a:graphicFrameLocks/>
          </p:cNvGraphicFramePr>
          <p:nvPr>
            <p:extLst>
              <p:ext uri="{D42A27DB-BD31-4B8C-83A1-F6EECF244321}">
                <p14:modId xmlns:p14="http://schemas.microsoft.com/office/powerpoint/2010/main" val="1087567668"/>
              </p:ext>
            </p:extLst>
          </p:nvPr>
        </p:nvGraphicFramePr>
        <p:xfrm>
          <a:off x="1371600" y="245726"/>
          <a:ext cx="9223129" cy="60495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78073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A65F08-A70C-4176-846B-DD4969D34980}"/>
              </a:ext>
            </a:extLst>
          </p:cNvPr>
          <p:cNvSpPr>
            <a:spLocks noGrp="1"/>
          </p:cNvSpPr>
          <p:nvPr>
            <p:ph type="title"/>
          </p:nvPr>
        </p:nvSpPr>
        <p:spPr>
          <a:xfrm>
            <a:off x="640079" y="2023236"/>
            <a:ext cx="3659777" cy="2820908"/>
          </a:xfrm>
        </p:spPr>
        <p:txBody>
          <a:bodyPr>
            <a:normAutofit/>
          </a:bodyPr>
          <a:lstStyle/>
          <a:p>
            <a:r>
              <a:rPr lang="en-US" sz="4000" dirty="0">
                <a:solidFill>
                  <a:srgbClr val="FFFFFF"/>
                </a:solidFill>
              </a:rPr>
              <a:t>Recovery Research</a:t>
            </a:r>
          </a:p>
        </p:txBody>
      </p:sp>
      <p:graphicFrame>
        <p:nvGraphicFramePr>
          <p:cNvPr id="5" name="Content Placeholder 2">
            <a:extLst>
              <a:ext uri="{FF2B5EF4-FFF2-40B4-BE49-F238E27FC236}">
                <a16:creationId xmlns:a16="http://schemas.microsoft.com/office/drawing/2014/main" id="{55C0BE22-B0F1-4433-BB21-9107AD281B5E}"/>
              </a:ext>
            </a:extLst>
          </p:cNvPr>
          <p:cNvGraphicFramePr>
            <a:graphicFrameLocks noGrp="1"/>
          </p:cNvGraphicFramePr>
          <p:nvPr>
            <p:ph idx="1"/>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Oval 5">
            <a:extLst>
              <a:ext uri="{FF2B5EF4-FFF2-40B4-BE49-F238E27FC236}">
                <a16:creationId xmlns:a16="http://schemas.microsoft.com/office/drawing/2014/main" id="{F5C7AFE4-FDDE-423C-B943-5033345DC4D7}"/>
              </a:ext>
            </a:extLst>
          </p:cNvPr>
          <p:cNvSpPr/>
          <p:nvPr/>
        </p:nvSpPr>
        <p:spPr>
          <a:xfrm>
            <a:off x="6086999" y="2666968"/>
            <a:ext cx="2392069" cy="1524063"/>
          </a:xfrm>
          <a:prstGeom prst="ellipse">
            <a:avLst/>
          </a:prstGeom>
          <a:noFill/>
          <a:ln w="60325" cap="sq" cmpd="sng" algn="ctr">
            <a:solidFill>
              <a:srgbClr val="C00000"/>
            </a:solidFill>
            <a:prstDash val="solid"/>
            <a:bevel/>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C503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494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5976-980A-45E1-A8E0-D69F7CA2867D}"/>
              </a:ext>
            </a:extLst>
          </p:cNvPr>
          <p:cNvSpPr>
            <a:spLocks noGrp="1"/>
          </p:cNvSpPr>
          <p:nvPr>
            <p:ph type="title"/>
          </p:nvPr>
        </p:nvSpPr>
        <p:spPr>
          <a:xfrm>
            <a:off x="838200" y="365127"/>
            <a:ext cx="10515600" cy="1325563"/>
          </a:xfrm>
        </p:spPr>
        <p:txBody>
          <a:bodyPr/>
          <a:lstStyle/>
          <a:p>
            <a:endParaRPr lang="en-US"/>
          </a:p>
        </p:txBody>
      </p:sp>
      <p:sp>
        <p:nvSpPr>
          <p:cNvPr id="3" name="Content Placeholder 2">
            <a:extLst>
              <a:ext uri="{FF2B5EF4-FFF2-40B4-BE49-F238E27FC236}">
                <a16:creationId xmlns:a16="http://schemas.microsoft.com/office/drawing/2014/main" id="{1D0E3374-B21C-42E8-8F42-23D0004F2D0E}"/>
              </a:ext>
            </a:extLst>
          </p:cNvPr>
          <p:cNvSpPr>
            <a:spLocks noGrp="1"/>
          </p:cNvSpPr>
          <p:nvPr>
            <p:ph idx="1"/>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4EA168AD-58F8-4B90-AFF8-AB4E8F925E7F}"/>
              </a:ext>
            </a:extLst>
          </p:cNvPr>
          <p:cNvPicPr>
            <a:picLocks noChangeAspect="1"/>
          </p:cNvPicPr>
          <p:nvPr/>
        </p:nvPicPr>
        <p:blipFill>
          <a:blip r:embed="rId2"/>
          <a:stretch>
            <a:fillRect/>
          </a:stretch>
        </p:blipFill>
        <p:spPr>
          <a:xfrm>
            <a:off x="5583219" y="107878"/>
            <a:ext cx="6250193" cy="6196104"/>
          </a:xfrm>
          <a:prstGeom prst="rect">
            <a:avLst/>
          </a:prstGeom>
        </p:spPr>
      </p:pic>
      <p:pic>
        <p:nvPicPr>
          <p:cNvPr id="7170" name="Picture 2" descr="Image result for psychology of addictive behaviors">
            <a:extLst>
              <a:ext uri="{FF2B5EF4-FFF2-40B4-BE49-F238E27FC236}">
                <a16:creationId xmlns:a16="http://schemas.microsoft.com/office/drawing/2014/main" id="{403A6359-2B7D-4B01-BE30-8FB9B1954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93" y="107878"/>
            <a:ext cx="4981684" cy="619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8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B037587-C9FF-4BA2-B21C-56F60BB37440}"/>
              </a:ext>
            </a:extLst>
          </p:cNvPr>
          <p:cNvSpPr>
            <a:spLocks noGrp="1"/>
          </p:cNvSpPr>
          <p:nvPr>
            <p:ph type="title"/>
          </p:nvPr>
        </p:nvSpPr>
        <p:spPr>
          <a:xfrm>
            <a:off x="6094105" y="802955"/>
            <a:ext cx="4977976" cy="1454051"/>
          </a:xfrm>
        </p:spPr>
        <p:txBody>
          <a:bodyPr>
            <a:normAutofit/>
          </a:bodyPr>
          <a:lstStyle/>
          <a:p>
            <a:r>
              <a:rPr lang="en-US" sz="3700">
                <a:solidFill>
                  <a:srgbClr val="000000"/>
                </a:solidFill>
              </a:rPr>
              <a:t>Proportion self-identify as being “in recovery”</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Checkmark">
            <a:extLst>
              <a:ext uri="{FF2B5EF4-FFF2-40B4-BE49-F238E27FC236}">
                <a16:creationId xmlns:a16="http://schemas.microsoft.com/office/drawing/2014/main" id="{71DDDC0B-8942-41E2-A34A-994C4D6121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80E37F31-1E90-437A-95CD-2ADA04E4FF52}"/>
              </a:ext>
            </a:extLst>
          </p:cNvPr>
          <p:cNvSpPr>
            <a:spLocks noGrp="1"/>
          </p:cNvSpPr>
          <p:nvPr>
            <p:ph idx="1"/>
          </p:nvPr>
        </p:nvSpPr>
        <p:spPr>
          <a:xfrm>
            <a:off x="6090573" y="2257006"/>
            <a:ext cx="5137203" cy="3803965"/>
          </a:xfrm>
        </p:spPr>
        <p:txBody>
          <a:bodyPr anchor="ctr">
            <a:normAutofit/>
          </a:bodyPr>
          <a:lstStyle/>
          <a:p>
            <a:pPr marL="0" indent="0">
              <a:buNone/>
            </a:pPr>
            <a:r>
              <a:rPr lang="en-US" sz="7200" dirty="0">
                <a:solidFill>
                  <a:schemeClr val="accent1">
                    <a:lumMod val="75000"/>
                  </a:schemeClr>
                </a:solidFill>
              </a:rPr>
              <a:t>46%</a:t>
            </a:r>
          </a:p>
          <a:p>
            <a:r>
              <a:rPr lang="en-US" sz="2000" dirty="0">
                <a:solidFill>
                  <a:srgbClr val="000000"/>
                </a:solidFill>
              </a:rPr>
              <a:t>Odds of self-identifying in this manner associated with greater indices of greater severity (earlier age of onset, psychiatric comorbidities, greater treatment and recovery support services use)</a:t>
            </a:r>
          </a:p>
        </p:txBody>
      </p:sp>
    </p:spTree>
    <p:extLst>
      <p:ext uri="{BB962C8B-B14F-4D97-AF65-F5344CB8AC3E}">
        <p14:creationId xmlns:p14="http://schemas.microsoft.com/office/powerpoint/2010/main" val="3870838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A65F08-A70C-4176-846B-DD4969D34980}"/>
              </a:ext>
            </a:extLst>
          </p:cNvPr>
          <p:cNvSpPr>
            <a:spLocks noGrp="1"/>
          </p:cNvSpPr>
          <p:nvPr>
            <p:ph type="title"/>
          </p:nvPr>
        </p:nvSpPr>
        <p:spPr>
          <a:xfrm>
            <a:off x="640079" y="2023236"/>
            <a:ext cx="3659777" cy="2820908"/>
          </a:xfrm>
        </p:spPr>
        <p:txBody>
          <a:bodyPr>
            <a:normAutofit/>
          </a:bodyPr>
          <a:lstStyle/>
          <a:p>
            <a:r>
              <a:rPr lang="en-US" sz="4000" dirty="0">
                <a:solidFill>
                  <a:srgbClr val="FFFFFF"/>
                </a:solidFill>
              </a:rPr>
              <a:t>Recovery Research</a:t>
            </a:r>
          </a:p>
        </p:txBody>
      </p:sp>
      <p:graphicFrame>
        <p:nvGraphicFramePr>
          <p:cNvPr id="5" name="Content Placeholder 2">
            <a:extLst>
              <a:ext uri="{FF2B5EF4-FFF2-40B4-BE49-F238E27FC236}">
                <a16:creationId xmlns:a16="http://schemas.microsoft.com/office/drawing/2014/main" id="{55C0BE22-B0F1-4433-BB21-9107AD281B5E}"/>
              </a:ext>
            </a:extLst>
          </p:cNvPr>
          <p:cNvGraphicFramePr>
            <a:graphicFrameLocks noGrp="1"/>
          </p:cNvGraphicFramePr>
          <p:nvPr>
            <p:ph idx="1"/>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Oval 5">
            <a:extLst>
              <a:ext uri="{FF2B5EF4-FFF2-40B4-BE49-F238E27FC236}">
                <a16:creationId xmlns:a16="http://schemas.microsoft.com/office/drawing/2014/main" id="{F5C7AFE4-FDDE-423C-B943-5033345DC4D7}"/>
              </a:ext>
            </a:extLst>
          </p:cNvPr>
          <p:cNvSpPr/>
          <p:nvPr/>
        </p:nvSpPr>
        <p:spPr>
          <a:xfrm>
            <a:off x="8814660" y="2760274"/>
            <a:ext cx="2392069" cy="1524063"/>
          </a:xfrm>
          <a:prstGeom prst="ellipse">
            <a:avLst/>
          </a:prstGeom>
          <a:noFill/>
          <a:ln w="60325" cap="sq" cmpd="sng" algn="ctr">
            <a:solidFill>
              <a:srgbClr val="C00000"/>
            </a:solidFill>
            <a:prstDash val="solid"/>
            <a:bevel/>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C503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001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893698"/>
          </a:xfrm>
          <a:solidFill>
            <a:schemeClr val="tx2"/>
          </a:solidFill>
        </p:spPr>
        <p:txBody>
          <a:bodyPr/>
          <a:lstStyle/>
          <a:p>
            <a:pPr algn="ctr"/>
            <a:r>
              <a:rPr lang="en-US" dirty="0">
                <a:solidFill>
                  <a:schemeClr val="bg1"/>
                </a:solidFill>
              </a:rPr>
              <a:t>RECOVERY IS A COMPLEX PROCESS</a:t>
            </a:r>
          </a:p>
        </p:txBody>
      </p:sp>
      <p:grpSp>
        <p:nvGrpSpPr>
          <p:cNvPr id="83" name="Group 82">
            <a:extLst>
              <a:ext uri="{FF2B5EF4-FFF2-40B4-BE49-F238E27FC236}">
                <a16:creationId xmlns:a16="http://schemas.microsoft.com/office/drawing/2014/main" id="{D2D00CD7-EB55-4A88-9EAB-E051798AACFD}"/>
              </a:ext>
            </a:extLst>
          </p:cNvPr>
          <p:cNvGrpSpPr/>
          <p:nvPr/>
        </p:nvGrpSpPr>
        <p:grpSpPr>
          <a:xfrm>
            <a:off x="1734917" y="1807064"/>
            <a:ext cx="8933079" cy="4737335"/>
            <a:chOff x="210916" y="1670330"/>
            <a:chExt cx="8933079" cy="4737335"/>
          </a:xfrm>
        </p:grpSpPr>
        <p:cxnSp>
          <p:nvCxnSpPr>
            <p:cNvPr id="43" name="Straight Connector 42">
              <a:extLst>
                <a:ext uri="{FF2B5EF4-FFF2-40B4-BE49-F238E27FC236}">
                  <a16:creationId xmlns:a16="http://schemas.microsoft.com/office/drawing/2014/main" id="{700BF39E-8279-4B2A-ABC9-41F354AFFDE0}"/>
                </a:ext>
              </a:extLst>
            </p:cNvPr>
            <p:cNvCxnSpPr>
              <a:cxnSpLocks/>
              <a:stCxn id="18" idx="0"/>
            </p:cNvCxnSpPr>
            <p:nvPr/>
          </p:nvCxnSpPr>
          <p:spPr>
            <a:xfrm flipV="1">
              <a:off x="8060338" y="2127530"/>
              <a:ext cx="0" cy="595990"/>
            </a:xfrm>
            <a:prstGeom prst="line">
              <a:avLst/>
            </a:prstGeom>
            <a:ln w="19050">
              <a:solidFill>
                <a:schemeClr val="accent5"/>
              </a:solidFill>
              <a:prstDash val="sysDot"/>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C9883E45-0B8C-45D5-9BF8-085598F30D93}"/>
                </a:ext>
              </a:extLst>
            </p:cNvPr>
            <p:cNvCxnSpPr>
              <a:cxnSpLocks/>
              <a:endCxn id="17" idx="0"/>
            </p:cNvCxnSpPr>
            <p:nvPr/>
          </p:nvCxnSpPr>
          <p:spPr>
            <a:xfrm>
              <a:off x="1052512" y="2111479"/>
              <a:ext cx="1" cy="612041"/>
            </a:xfrm>
            <a:prstGeom prst="line">
              <a:avLst/>
            </a:prstGeom>
            <a:ln w="19050">
              <a:solidFill>
                <a:schemeClr val="accent5"/>
              </a:solidFill>
              <a:prstDash val="sysDot"/>
            </a:ln>
          </p:spPr>
          <p:style>
            <a:lnRef idx="1">
              <a:schemeClr val="dk1"/>
            </a:lnRef>
            <a:fillRef idx="0">
              <a:schemeClr val="dk1"/>
            </a:fillRef>
            <a:effectRef idx="0">
              <a:schemeClr val="dk1"/>
            </a:effectRef>
            <a:fontRef idx="minor">
              <a:schemeClr val="tx1"/>
            </a:fontRef>
          </p:style>
        </p:cxnSp>
        <p:grpSp>
          <p:nvGrpSpPr>
            <p:cNvPr id="62" name="Group 61">
              <a:extLst>
                <a:ext uri="{FF2B5EF4-FFF2-40B4-BE49-F238E27FC236}">
                  <a16:creationId xmlns:a16="http://schemas.microsoft.com/office/drawing/2014/main" id="{EB5DF90B-E1AB-4E1E-89C3-89505B623B81}"/>
                </a:ext>
              </a:extLst>
            </p:cNvPr>
            <p:cNvGrpSpPr/>
            <p:nvPr/>
          </p:nvGrpSpPr>
          <p:grpSpPr>
            <a:xfrm>
              <a:off x="1939604" y="1924286"/>
              <a:ext cx="5264793" cy="4008821"/>
              <a:chOff x="1939604" y="2017229"/>
              <a:chExt cx="5264793" cy="4008821"/>
            </a:xfrm>
          </p:grpSpPr>
          <p:cxnSp>
            <p:nvCxnSpPr>
              <p:cNvPr id="13" name="Straight Arrow Connector 12">
                <a:extLst>
                  <a:ext uri="{FF2B5EF4-FFF2-40B4-BE49-F238E27FC236}">
                    <a16:creationId xmlns:a16="http://schemas.microsoft.com/office/drawing/2014/main" id="{E44C23CB-C9E7-4C89-B810-0C7C37663C49}"/>
                  </a:ext>
                </a:extLst>
              </p:cNvPr>
              <p:cNvCxnSpPr>
                <a:cxnSpLocks/>
              </p:cNvCxnSpPr>
              <p:nvPr/>
            </p:nvCxnSpPr>
            <p:spPr>
              <a:xfrm>
                <a:off x="3337560" y="2017229"/>
                <a:ext cx="2468880" cy="0"/>
              </a:xfrm>
              <a:prstGeom prst="straightConnector1">
                <a:avLst/>
              </a:prstGeom>
              <a:ln w="92075">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71589ECA-C08C-4B9B-955E-1D5BFAE9BA5C}"/>
                  </a:ext>
                </a:extLst>
              </p:cNvPr>
              <p:cNvGrpSpPr/>
              <p:nvPr/>
            </p:nvGrpSpPr>
            <p:grpSpPr>
              <a:xfrm>
                <a:off x="1939604" y="2270396"/>
                <a:ext cx="5264793" cy="3755654"/>
                <a:chOff x="1967312" y="2311862"/>
                <a:chExt cx="5264793" cy="3755654"/>
              </a:xfrm>
              <a:solidFill>
                <a:schemeClr val="tx2"/>
              </a:solidFill>
            </p:grpSpPr>
            <p:grpSp>
              <p:nvGrpSpPr>
                <p:cNvPr id="33" name="Group 32">
                  <a:extLst>
                    <a:ext uri="{FF2B5EF4-FFF2-40B4-BE49-F238E27FC236}">
                      <a16:creationId xmlns:a16="http://schemas.microsoft.com/office/drawing/2014/main" id="{C023E0F7-F079-4963-BDA7-23E317D26F8D}"/>
                    </a:ext>
                  </a:extLst>
                </p:cNvPr>
                <p:cNvGrpSpPr/>
                <p:nvPr/>
              </p:nvGrpSpPr>
              <p:grpSpPr>
                <a:xfrm>
                  <a:off x="1967312" y="2311862"/>
                  <a:ext cx="5264793" cy="3755653"/>
                  <a:chOff x="1967312" y="2311862"/>
                  <a:chExt cx="5264793" cy="3755653"/>
                </a:xfrm>
                <a:grpFill/>
              </p:grpSpPr>
              <p:sp>
                <p:nvSpPr>
                  <p:cNvPr id="29" name="Arrow: Bent 28">
                    <a:extLst>
                      <a:ext uri="{FF2B5EF4-FFF2-40B4-BE49-F238E27FC236}">
                        <a16:creationId xmlns:a16="http://schemas.microsoft.com/office/drawing/2014/main" id="{C4F7CA96-3A86-4629-B836-D375DFA58040}"/>
                      </a:ext>
                    </a:extLst>
                  </p:cNvPr>
                  <p:cNvSpPr/>
                  <p:nvPr/>
                </p:nvSpPr>
                <p:spPr>
                  <a:xfrm rot="16200000">
                    <a:off x="2775464" y="1503711"/>
                    <a:ext cx="482829" cy="2099133"/>
                  </a:xfrm>
                  <a:prstGeom prst="bentArrow">
                    <a:avLst>
                      <a:gd name="adj1" fmla="val 25000"/>
                      <a:gd name="adj2" fmla="val 25000"/>
                      <a:gd name="adj3" fmla="val 25000"/>
                      <a:gd name="adj4" fmla="val 43750"/>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DC5034">
                            <a:lumMod val="50000"/>
                          </a:srgbClr>
                        </a:solidFill>
                      </a:ln>
                      <a:solidFill>
                        <a:prstClr val="black"/>
                      </a:solidFill>
                      <a:effectLst/>
                      <a:uLnTx/>
                      <a:uFillTx/>
                      <a:latin typeface="Calibri" panose="020F0502020204030204"/>
                      <a:ea typeface="+mn-ea"/>
                      <a:cs typeface="+mn-cs"/>
                    </a:endParaRPr>
                  </a:p>
                </p:txBody>
              </p:sp>
              <p:sp>
                <p:nvSpPr>
                  <p:cNvPr id="30" name="Arrow: Bent 29">
                    <a:extLst>
                      <a:ext uri="{FF2B5EF4-FFF2-40B4-BE49-F238E27FC236}">
                        <a16:creationId xmlns:a16="http://schemas.microsoft.com/office/drawing/2014/main" id="{D06221DC-69D9-49FA-B3AC-EC6AF554EB12}"/>
                      </a:ext>
                    </a:extLst>
                  </p:cNvPr>
                  <p:cNvSpPr/>
                  <p:nvPr/>
                </p:nvSpPr>
                <p:spPr>
                  <a:xfrm rot="5400000" flipH="1">
                    <a:off x="5820085" y="1382672"/>
                    <a:ext cx="482830" cy="2341210"/>
                  </a:xfrm>
                  <a:prstGeom prst="bentArrow">
                    <a:avLst>
                      <a:gd name="adj1" fmla="val 25000"/>
                      <a:gd name="adj2" fmla="val 25000"/>
                      <a:gd name="adj3" fmla="val 25000"/>
                      <a:gd name="adj4" fmla="val 43750"/>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DC5034">
                            <a:lumMod val="50000"/>
                          </a:srgbClr>
                        </a:solidFill>
                      </a:ln>
                      <a:solidFill>
                        <a:prstClr val="black"/>
                      </a:solidFill>
                      <a:effectLst/>
                      <a:uLnTx/>
                      <a:uFillTx/>
                      <a:latin typeface="Calibri" panose="020F0502020204030204"/>
                      <a:ea typeface="+mn-ea"/>
                      <a:cs typeface="+mn-cs"/>
                    </a:endParaRPr>
                  </a:p>
                </p:txBody>
              </p:sp>
              <p:sp>
                <p:nvSpPr>
                  <p:cNvPr id="31" name="Arrow: Down 30">
                    <a:extLst>
                      <a:ext uri="{FF2B5EF4-FFF2-40B4-BE49-F238E27FC236}">
                        <a16:creationId xmlns:a16="http://schemas.microsoft.com/office/drawing/2014/main" id="{9E6F2C26-FFFC-4550-BCDE-778D3C00A308}"/>
                      </a:ext>
                    </a:extLst>
                  </p:cNvPr>
                  <p:cNvSpPr/>
                  <p:nvPr/>
                </p:nvSpPr>
                <p:spPr>
                  <a:xfrm>
                    <a:off x="3899953" y="2683669"/>
                    <a:ext cx="233437" cy="3383846"/>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DC5034">
                            <a:lumMod val="50000"/>
                          </a:srgbClr>
                        </a:solidFill>
                      </a:ln>
                      <a:solidFill>
                        <a:prstClr val="white"/>
                      </a:solidFill>
                      <a:effectLst/>
                      <a:uLnTx/>
                      <a:uFillTx/>
                      <a:latin typeface="Calibri" panose="020F0502020204030204"/>
                      <a:ea typeface="+mn-ea"/>
                      <a:cs typeface="+mn-cs"/>
                    </a:endParaRPr>
                  </a:p>
                </p:txBody>
              </p:sp>
              <p:sp>
                <p:nvSpPr>
                  <p:cNvPr id="32" name="Arrow: Down 31">
                    <a:extLst>
                      <a:ext uri="{FF2B5EF4-FFF2-40B4-BE49-F238E27FC236}">
                        <a16:creationId xmlns:a16="http://schemas.microsoft.com/office/drawing/2014/main" id="{7F8754D6-CBE4-44F5-920B-2016E7FC0728}"/>
                      </a:ext>
                    </a:extLst>
                  </p:cNvPr>
                  <p:cNvSpPr/>
                  <p:nvPr/>
                </p:nvSpPr>
                <p:spPr>
                  <a:xfrm>
                    <a:off x="4774176" y="2673763"/>
                    <a:ext cx="233437" cy="3383846"/>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DC5034">
                            <a:lumMod val="50000"/>
                          </a:srgbClr>
                        </a:solidFill>
                      </a:ln>
                      <a:solidFill>
                        <a:prstClr val="white"/>
                      </a:solidFill>
                      <a:effectLst/>
                      <a:uLnTx/>
                      <a:uFillTx/>
                      <a:latin typeface="Calibri" panose="020F0502020204030204"/>
                      <a:ea typeface="+mn-ea"/>
                      <a:cs typeface="+mn-cs"/>
                    </a:endParaRPr>
                  </a:p>
                </p:txBody>
              </p:sp>
            </p:grpSp>
            <p:sp>
              <p:nvSpPr>
                <p:cNvPr id="34" name="Arrow: Down 33">
                  <a:extLst>
                    <a:ext uri="{FF2B5EF4-FFF2-40B4-BE49-F238E27FC236}">
                      <a16:creationId xmlns:a16="http://schemas.microsoft.com/office/drawing/2014/main" id="{F02DE313-2E1B-4334-981A-3881749B8387}"/>
                    </a:ext>
                  </a:extLst>
                </p:cNvPr>
                <p:cNvSpPr/>
                <p:nvPr/>
              </p:nvSpPr>
              <p:spPr>
                <a:xfrm>
                  <a:off x="4338553" y="4416914"/>
                  <a:ext cx="233437" cy="1650602"/>
                </a:xfrm>
                <a:prstGeom prst="downArrow">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DC5034">
                          <a:lumMod val="50000"/>
                        </a:srgbClr>
                      </a:solidFill>
                    </a:ln>
                    <a:solidFill>
                      <a:prstClr val="white"/>
                    </a:solidFill>
                    <a:effectLst/>
                    <a:uLnTx/>
                    <a:uFillTx/>
                    <a:latin typeface="Calibri" panose="020F0502020204030204"/>
                    <a:ea typeface="+mn-ea"/>
                    <a:cs typeface="+mn-cs"/>
                  </a:endParaRPr>
                </a:p>
              </p:txBody>
            </p:sp>
          </p:grpSp>
        </p:grpSp>
        <p:grpSp>
          <p:nvGrpSpPr>
            <p:cNvPr id="63" name="Group 62">
              <a:extLst>
                <a:ext uri="{FF2B5EF4-FFF2-40B4-BE49-F238E27FC236}">
                  <a16:creationId xmlns:a16="http://schemas.microsoft.com/office/drawing/2014/main" id="{5931F843-C91E-453E-859B-E7F7548548DF}"/>
                </a:ext>
              </a:extLst>
            </p:cNvPr>
            <p:cNvGrpSpPr/>
            <p:nvPr/>
          </p:nvGrpSpPr>
          <p:grpSpPr>
            <a:xfrm>
              <a:off x="210916" y="2723520"/>
              <a:ext cx="8933079" cy="1922184"/>
              <a:chOff x="210916" y="2825446"/>
              <a:chExt cx="8933079" cy="1922184"/>
            </a:xfrm>
          </p:grpSpPr>
          <p:sp>
            <p:nvSpPr>
              <p:cNvPr id="17" name="TextBox 16">
                <a:extLst>
                  <a:ext uri="{FF2B5EF4-FFF2-40B4-BE49-F238E27FC236}">
                    <a16:creationId xmlns:a16="http://schemas.microsoft.com/office/drawing/2014/main" id="{61173D92-7BC7-4121-BBC0-0342E497FD00}"/>
                  </a:ext>
                </a:extLst>
              </p:cNvPr>
              <p:cNvSpPr txBox="1"/>
              <p:nvPr/>
            </p:nvSpPr>
            <p:spPr>
              <a:xfrm>
                <a:off x="210916" y="2825446"/>
                <a:ext cx="1683193" cy="692497"/>
              </a:xfrm>
              <a:prstGeom prst="rect">
                <a:avLst/>
              </a:prstGeom>
              <a:solidFill>
                <a:schemeClr val="accent5">
                  <a:lumMod val="20000"/>
                  <a:lumOff val="80000"/>
                </a:schemeClr>
              </a:solidFill>
            </p:spPr>
            <p:txBody>
              <a:bodyPr wrap="square" rtlCol="0">
                <a:spAutoFit/>
              </a:bodyPr>
              <a:lstStyle/>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Genetics</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Gender</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Mental Health</a:t>
                </a:r>
              </a:p>
            </p:txBody>
          </p:sp>
          <p:sp>
            <p:nvSpPr>
              <p:cNvPr id="18" name="TextBox 17">
                <a:extLst>
                  <a:ext uri="{FF2B5EF4-FFF2-40B4-BE49-F238E27FC236}">
                    <a16:creationId xmlns:a16="http://schemas.microsoft.com/office/drawing/2014/main" id="{920AA103-3FD9-43C0-A7B4-30EF8EF41CDF}"/>
                  </a:ext>
                </a:extLst>
              </p:cNvPr>
              <p:cNvSpPr txBox="1"/>
              <p:nvPr/>
            </p:nvSpPr>
            <p:spPr>
              <a:xfrm>
                <a:off x="6976681" y="2825446"/>
                <a:ext cx="2167314" cy="1492716"/>
              </a:xfrm>
              <a:prstGeom prst="rect">
                <a:avLst/>
              </a:prstGeom>
              <a:solidFill>
                <a:schemeClr val="accent5">
                  <a:lumMod val="20000"/>
                  <a:lumOff val="80000"/>
                </a:schemeClr>
              </a:solidFill>
            </p:spPr>
            <p:txBody>
              <a:bodyPr wrap="square" rtlCol="0">
                <a:spAutoFit/>
              </a:bodyPr>
              <a:lstStyle/>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Safe and stable housing</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Family/peer attitudes</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Peer influence</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Community attitudes</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Recovery capital (employment/training/education…)</a:t>
                </a:r>
              </a:p>
            </p:txBody>
          </p:sp>
          <p:sp>
            <p:nvSpPr>
              <p:cNvPr id="19" name="TextBox 18">
                <a:extLst>
                  <a:ext uri="{FF2B5EF4-FFF2-40B4-BE49-F238E27FC236}">
                    <a16:creationId xmlns:a16="http://schemas.microsoft.com/office/drawing/2014/main" id="{27A0A099-24FE-4015-B9BA-FE2547D98EAC}"/>
                  </a:ext>
                </a:extLst>
              </p:cNvPr>
              <p:cNvSpPr txBox="1"/>
              <p:nvPr/>
            </p:nvSpPr>
            <p:spPr>
              <a:xfrm>
                <a:off x="1355029" y="3954051"/>
                <a:ext cx="1968011" cy="692497"/>
              </a:xfrm>
              <a:prstGeom prst="rect">
                <a:avLst/>
              </a:prstGeom>
              <a:solidFill>
                <a:schemeClr val="accent5">
                  <a:lumMod val="20000"/>
                  <a:lumOff val="80000"/>
                </a:schemeClr>
              </a:solidFill>
              <a:effectLst>
                <a:softEdge rad="12700"/>
              </a:effectLst>
            </p:spPr>
            <p:txBody>
              <a:bodyPr wrap="square" rtlCol="0">
                <a:spAutoFit/>
              </a:bodyPr>
              <a:lstStyle/>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Medications</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Psychosocial Treatments</a:t>
                </a:r>
              </a:p>
            </p:txBody>
          </p:sp>
          <p:sp>
            <p:nvSpPr>
              <p:cNvPr id="20" name="TextBox 19">
                <a:extLst>
                  <a:ext uri="{FF2B5EF4-FFF2-40B4-BE49-F238E27FC236}">
                    <a16:creationId xmlns:a16="http://schemas.microsoft.com/office/drawing/2014/main" id="{B4EE1F35-416A-4DF5-B289-BCD1593F4358}"/>
                  </a:ext>
                </a:extLst>
              </p:cNvPr>
              <p:cNvSpPr txBox="1"/>
              <p:nvPr/>
            </p:nvSpPr>
            <p:spPr>
              <a:xfrm>
                <a:off x="5638080" y="3855078"/>
                <a:ext cx="1085085" cy="892552"/>
              </a:xfrm>
              <a:prstGeom prst="rect">
                <a:avLst/>
              </a:prstGeom>
              <a:solidFill>
                <a:schemeClr val="accent5">
                  <a:lumMod val="20000"/>
                  <a:lumOff val="80000"/>
                </a:schemeClr>
              </a:solidFill>
            </p:spPr>
            <p:txBody>
              <a:bodyPr wrap="square" rtlCol="0">
                <a:spAutoFit/>
              </a:bodyPr>
              <a:lstStyle/>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Early intervention</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Availability</a:t>
                </a:r>
              </a:p>
              <a:p>
                <a:pPr marL="4572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Cost</a:t>
                </a:r>
              </a:p>
            </p:txBody>
          </p:sp>
        </p:grpSp>
        <p:grpSp>
          <p:nvGrpSpPr>
            <p:cNvPr id="61" name="Group 60">
              <a:extLst>
                <a:ext uri="{FF2B5EF4-FFF2-40B4-BE49-F238E27FC236}">
                  <a16:creationId xmlns:a16="http://schemas.microsoft.com/office/drawing/2014/main" id="{63144DBB-ED9E-40ED-B227-E007F5BD07F2}"/>
                </a:ext>
              </a:extLst>
            </p:cNvPr>
            <p:cNvGrpSpPr/>
            <p:nvPr/>
          </p:nvGrpSpPr>
          <p:grpSpPr>
            <a:xfrm>
              <a:off x="900545" y="1670330"/>
              <a:ext cx="7398326" cy="4737335"/>
              <a:chOff x="900545" y="1788629"/>
              <a:chExt cx="7398326" cy="4737335"/>
            </a:xfrm>
          </p:grpSpPr>
          <p:sp>
            <p:nvSpPr>
              <p:cNvPr id="11" name="Rectangle 10">
                <a:extLst>
                  <a:ext uri="{FF2B5EF4-FFF2-40B4-BE49-F238E27FC236}">
                    <a16:creationId xmlns:a16="http://schemas.microsoft.com/office/drawing/2014/main" id="{FB869597-ED6A-47C4-AD9A-3402C776C2C5}"/>
                  </a:ext>
                </a:extLst>
              </p:cNvPr>
              <p:cNvSpPr/>
              <p:nvPr/>
            </p:nvSpPr>
            <p:spPr>
              <a:xfrm>
                <a:off x="6012871" y="1788629"/>
                <a:ext cx="2286000" cy="45720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Environment</a:t>
                </a:r>
              </a:p>
            </p:txBody>
          </p:sp>
          <p:sp>
            <p:nvSpPr>
              <p:cNvPr id="7" name="Rectangle 6">
                <a:extLst>
                  <a:ext uri="{FF2B5EF4-FFF2-40B4-BE49-F238E27FC236}">
                    <a16:creationId xmlns:a16="http://schemas.microsoft.com/office/drawing/2014/main" id="{FB245C11-4CA6-46A0-B471-F3DBD44E7FF6}"/>
                  </a:ext>
                </a:extLst>
              </p:cNvPr>
              <p:cNvSpPr/>
              <p:nvPr/>
            </p:nvSpPr>
            <p:spPr>
              <a:xfrm>
                <a:off x="3670069" y="3989100"/>
                <a:ext cx="1620982" cy="457200"/>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Rx + </a:t>
                </a:r>
                <a:r>
                  <a:rPr kumimoji="0" lang="en-US" sz="2600" b="0" i="0" u="none" strike="noStrike" kern="1200" cap="none" spc="0" normalizeH="0" baseline="0" noProof="0" dirty="0" err="1">
                    <a:ln>
                      <a:noFill/>
                    </a:ln>
                    <a:solidFill>
                      <a:prstClr val="white"/>
                    </a:solidFill>
                    <a:effectLst/>
                    <a:uLnTx/>
                    <a:uFillTx/>
                    <a:latin typeface="Calibri" panose="020F0502020204030204"/>
                    <a:ea typeface="+mn-ea"/>
                    <a:cs typeface="+mn-cs"/>
                  </a:rPr>
                  <a:t>Rss</a:t>
                </a:r>
                <a:endPar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9639836-2A7C-45FD-B5A5-0625F77E5AC7}"/>
                  </a:ext>
                </a:extLst>
              </p:cNvPr>
              <p:cNvSpPr/>
              <p:nvPr/>
            </p:nvSpPr>
            <p:spPr>
              <a:xfrm>
                <a:off x="3154680" y="5026755"/>
                <a:ext cx="2651760" cy="457200"/>
              </a:xfrm>
              <a:prstGeom prst="rect">
                <a:avLst/>
              </a:prstGeom>
              <a:solidFill>
                <a:srgbClr val="E8712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Brain Mechanisms</a:t>
                </a:r>
              </a:p>
            </p:txBody>
          </p:sp>
          <p:sp>
            <p:nvSpPr>
              <p:cNvPr id="9" name="Rectangle 8">
                <a:extLst>
                  <a:ext uri="{FF2B5EF4-FFF2-40B4-BE49-F238E27FC236}">
                    <a16:creationId xmlns:a16="http://schemas.microsoft.com/office/drawing/2014/main" id="{45B644CE-71DF-4214-ADBB-FA6B9C8C44B1}"/>
                  </a:ext>
                </a:extLst>
              </p:cNvPr>
              <p:cNvSpPr/>
              <p:nvPr/>
            </p:nvSpPr>
            <p:spPr>
              <a:xfrm>
                <a:off x="3337560" y="6068764"/>
                <a:ext cx="2286000" cy="4572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Recovery</a:t>
                </a:r>
              </a:p>
            </p:txBody>
          </p:sp>
          <p:sp>
            <p:nvSpPr>
              <p:cNvPr id="10" name="Rectangle 9">
                <a:extLst>
                  <a:ext uri="{FF2B5EF4-FFF2-40B4-BE49-F238E27FC236}">
                    <a16:creationId xmlns:a16="http://schemas.microsoft.com/office/drawing/2014/main" id="{5F3F8DD3-BAA4-4DD9-ACD8-3A04799C5251}"/>
                  </a:ext>
                </a:extLst>
              </p:cNvPr>
              <p:cNvSpPr/>
              <p:nvPr/>
            </p:nvSpPr>
            <p:spPr>
              <a:xfrm>
                <a:off x="900545" y="1788629"/>
                <a:ext cx="2286000" cy="4572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Biology/Genes</a:t>
                </a:r>
              </a:p>
            </p:txBody>
          </p:sp>
        </p:grpSp>
        <p:cxnSp>
          <p:nvCxnSpPr>
            <p:cNvPr id="52" name="Straight Connector 51">
              <a:extLst>
                <a:ext uri="{FF2B5EF4-FFF2-40B4-BE49-F238E27FC236}">
                  <a16:creationId xmlns:a16="http://schemas.microsoft.com/office/drawing/2014/main" id="{C2CBA28C-6266-4597-8540-9A343EA201CF}"/>
                </a:ext>
              </a:extLst>
            </p:cNvPr>
            <p:cNvCxnSpPr>
              <a:cxnSpLocks/>
              <a:stCxn id="20" idx="1"/>
              <a:endCxn id="7" idx="3"/>
            </p:cNvCxnSpPr>
            <p:nvPr/>
          </p:nvCxnSpPr>
          <p:spPr>
            <a:xfrm flipH="1" flipV="1">
              <a:off x="5291051" y="4099401"/>
              <a:ext cx="347029" cy="100027"/>
            </a:xfrm>
            <a:prstGeom prst="line">
              <a:avLst/>
            </a:prstGeom>
            <a:ln w="19050">
              <a:solidFill>
                <a:schemeClr val="accent5"/>
              </a:solidFill>
              <a:prstDash val="sysDot"/>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4B38CA1E-EED3-4E13-ADEF-E3C4D7D4EC81}"/>
                </a:ext>
              </a:extLst>
            </p:cNvPr>
            <p:cNvCxnSpPr>
              <a:cxnSpLocks/>
              <a:stCxn id="7" idx="1"/>
              <a:endCxn id="19" idx="3"/>
            </p:cNvCxnSpPr>
            <p:nvPr/>
          </p:nvCxnSpPr>
          <p:spPr>
            <a:xfrm flipH="1">
              <a:off x="3323040" y="4099401"/>
              <a:ext cx="347029" cy="98973"/>
            </a:xfrm>
            <a:prstGeom prst="line">
              <a:avLst/>
            </a:prstGeom>
            <a:ln w="19050">
              <a:solidFill>
                <a:schemeClr val="accent5"/>
              </a:solidFill>
              <a:prstDash val="sysDot"/>
            </a:ln>
          </p:spPr>
          <p:style>
            <a:lnRef idx="1">
              <a:schemeClr val="dk1"/>
            </a:lnRef>
            <a:fillRef idx="0">
              <a:schemeClr val="dk1"/>
            </a:fillRef>
            <a:effectRef idx="0">
              <a:schemeClr val="dk1"/>
            </a:effectRef>
            <a:fontRef idx="minor">
              <a:schemeClr val="tx1"/>
            </a:fontRef>
          </p:style>
        </p:cxnSp>
      </p:grpSp>
      <p:sp>
        <p:nvSpPr>
          <p:cNvPr id="82" name="Rectangle 81">
            <a:extLst>
              <a:ext uri="{FF2B5EF4-FFF2-40B4-BE49-F238E27FC236}">
                <a16:creationId xmlns:a16="http://schemas.microsoft.com/office/drawing/2014/main" id="{F7861A16-BDA6-4445-8761-2F21D750F84B}"/>
              </a:ext>
            </a:extLst>
          </p:cNvPr>
          <p:cNvSpPr/>
          <p:nvPr/>
        </p:nvSpPr>
        <p:spPr>
          <a:xfrm>
            <a:off x="1702103" y="1177405"/>
            <a:ext cx="8787795" cy="407613"/>
          </a:xfrm>
          <a:prstGeom prst="rect">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7424A"/>
                </a:solidFill>
                <a:effectLst/>
                <a:uLnTx/>
                <a:uFillTx/>
                <a:latin typeface="Calibri" panose="020F0502020204030204"/>
                <a:ea typeface="+mn-ea"/>
                <a:cs typeface="+mn-cs"/>
              </a:rPr>
              <a:t>RISK AND PROTECTIVE FACTORS</a:t>
            </a:r>
          </a:p>
        </p:txBody>
      </p:sp>
      <p:cxnSp>
        <p:nvCxnSpPr>
          <p:cNvPr id="36" name="Straight Connector 35">
            <a:extLst>
              <a:ext uri="{FF2B5EF4-FFF2-40B4-BE49-F238E27FC236}">
                <a16:creationId xmlns:a16="http://schemas.microsoft.com/office/drawing/2014/main" id="{40533DAB-6D57-4AC6-8592-2A9605D7E821}"/>
              </a:ext>
            </a:extLst>
          </p:cNvPr>
          <p:cNvCxnSpPr>
            <a:cxnSpLocks/>
            <a:stCxn id="20" idx="3"/>
          </p:cNvCxnSpPr>
          <p:nvPr/>
        </p:nvCxnSpPr>
        <p:spPr>
          <a:xfrm flipV="1">
            <a:off x="8247165" y="4152915"/>
            <a:ext cx="253516" cy="183246"/>
          </a:xfrm>
          <a:prstGeom prst="line">
            <a:avLst/>
          </a:prstGeom>
          <a:ln w="19050">
            <a:solidFill>
              <a:schemeClr val="accent5"/>
            </a:solidFill>
            <a:prstDash val="sys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25855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823447" y="140544"/>
            <a:ext cx="3985902"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defRPr/>
            </a:pPr>
            <a:r>
              <a:rPr lang="en-US" sz="3100" b="1" dirty="0">
                <a:solidFill>
                  <a:prstClr val="white"/>
                </a:solidFill>
                <a:latin typeface="Calibri Light" panose="020F0302020204030204"/>
              </a:rPr>
              <a:t>MULTIPLE PATHWAYS TO RECOVERY</a:t>
            </a:r>
          </a:p>
        </p:txBody>
      </p:sp>
      <p:sp>
        <p:nvSpPr>
          <p:cNvPr id="4" name="TextBox 3"/>
          <p:cNvSpPr txBox="1"/>
          <p:nvPr/>
        </p:nvSpPr>
        <p:spPr>
          <a:xfrm>
            <a:off x="1823447" y="1365628"/>
            <a:ext cx="4763159" cy="5254326"/>
          </a:xfrm>
          <a:prstGeom prst="rect">
            <a:avLst/>
          </a:prstGeom>
        </p:spPr>
        <p:txBody>
          <a:bodyPr vert="horz" lIns="91440" tIns="45720" rIns="91440" bIns="45720" rtlCol="0" anchor="t">
            <a:noAutofit/>
          </a:bodyPr>
          <a:lstStyle/>
          <a:p>
            <a:pPr defTabSz="914400">
              <a:lnSpc>
                <a:spcPct val="90000"/>
              </a:lnSpc>
              <a:spcAft>
                <a:spcPts val="600"/>
              </a:spcAft>
              <a:defRPr/>
            </a:pPr>
            <a:r>
              <a:rPr lang="en-US" sz="2000" dirty="0">
                <a:solidFill>
                  <a:prstClr val="white"/>
                </a:solidFill>
                <a:latin typeface="Calibri" panose="020F0502020204030204"/>
              </a:rPr>
              <a:t>Acknowledges myriad ways in which individuals can recover: </a:t>
            </a:r>
          </a:p>
          <a:p>
            <a:pPr indent="-228600" defTabSz="914400">
              <a:lnSpc>
                <a:spcPct val="90000"/>
              </a:lnSpc>
              <a:spcAft>
                <a:spcPts val="600"/>
              </a:spcAft>
              <a:buFont typeface="Arial" panose="020B0604020202020204" pitchFamily="34" charset="0"/>
              <a:buChar char="•"/>
              <a:defRPr/>
            </a:pPr>
            <a:endParaRPr lang="en-US" sz="2000" dirty="0">
              <a:solidFill>
                <a:prstClr val="white"/>
              </a:solidFill>
              <a:latin typeface="Calibri" panose="020F0502020204030204"/>
            </a:endParaRPr>
          </a:p>
          <a:p>
            <a:pPr indent="-228600" defTabSz="914400">
              <a:lnSpc>
                <a:spcPct val="90000"/>
              </a:lnSpc>
              <a:spcAft>
                <a:spcPts val="600"/>
              </a:spcAft>
              <a:buFont typeface="Arial" panose="020B0604020202020204" pitchFamily="34" charset="0"/>
              <a:buChar char="•"/>
              <a:defRPr/>
            </a:pPr>
            <a:r>
              <a:rPr lang="en-US" sz="2000" u="sng" dirty="0">
                <a:solidFill>
                  <a:prstClr val="white"/>
                </a:solidFill>
                <a:latin typeface="Calibri" panose="020F0502020204030204"/>
              </a:rPr>
              <a:t>Clinical pathways </a:t>
            </a:r>
            <a:r>
              <a:rPr lang="en-US" sz="2000" dirty="0">
                <a:solidFill>
                  <a:prstClr val="white"/>
                </a:solidFill>
                <a:latin typeface="Calibri" panose="020F0502020204030204"/>
              </a:rPr>
              <a:t>(provided by a clinician or other medical professional – both medication and psychosocial interventions)</a:t>
            </a:r>
          </a:p>
          <a:p>
            <a:pPr indent="-228600" defTabSz="914400">
              <a:lnSpc>
                <a:spcPct val="90000"/>
              </a:lnSpc>
              <a:spcAft>
                <a:spcPts val="600"/>
              </a:spcAft>
              <a:buFont typeface="Arial" panose="020B0604020202020204" pitchFamily="34" charset="0"/>
              <a:buChar char="•"/>
              <a:defRPr/>
            </a:pPr>
            <a:endParaRPr lang="en-US" sz="2000" dirty="0">
              <a:solidFill>
                <a:prstClr val="white"/>
              </a:solidFill>
              <a:latin typeface="Calibri" panose="020F0502020204030204"/>
            </a:endParaRPr>
          </a:p>
          <a:p>
            <a:pPr indent="-228600" defTabSz="914400">
              <a:lnSpc>
                <a:spcPct val="90000"/>
              </a:lnSpc>
              <a:spcAft>
                <a:spcPts val="600"/>
              </a:spcAft>
              <a:buFont typeface="Arial" panose="020B0604020202020204" pitchFamily="34" charset="0"/>
              <a:buChar char="•"/>
              <a:defRPr/>
            </a:pPr>
            <a:r>
              <a:rPr lang="en-US" sz="2000" u="sng" dirty="0">
                <a:solidFill>
                  <a:prstClr val="white"/>
                </a:solidFill>
                <a:latin typeface="Calibri" panose="020F0502020204030204"/>
              </a:rPr>
              <a:t>Non-clinical pathways </a:t>
            </a:r>
            <a:r>
              <a:rPr lang="en-US" sz="2000" dirty="0">
                <a:solidFill>
                  <a:prstClr val="white"/>
                </a:solidFill>
                <a:latin typeface="Calibri" panose="020F0502020204030204"/>
              </a:rPr>
              <a:t>(services not involving clinicians like AA)</a:t>
            </a:r>
          </a:p>
          <a:p>
            <a:pPr indent="-228600" defTabSz="914400">
              <a:lnSpc>
                <a:spcPct val="90000"/>
              </a:lnSpc>
              <a:spcAft>
                <a:spcPts val="600"/>
              </a:spcAft>
              <a:buFont typeface="Arial" panose="020B0604020202020204" pitchFamily="34" charset="0"/>
              <a:buChar char="•"/>
              <a:defRPr/>
            </a:pPr>
            <a:endParaRPr lang="en-US" sz="2000" dirty="0">
              <a:solidFill>
                <a:prstClr val="white"/>
              </a:solidFill>
              <a:latin typeface="Calibri" panose="020F0502020204030204"/>
            </a:endParaRPr>
          </a:p>
          <a:p>
            <a:pPr indent="-228600" defTabSz="914400">
              <a:lnSpc>
                <a:spcPct val="90000"/>
              </a:lnSpc>
              <a:spcAft>
                <a:spcPts val="600"/>
              </a:spcAft>
              <a:buFont typeface="Arial" panose="020B0604020202020204" pitchFamily="34" charset="0"/>
              <a:buChar char="•"/>
              <a:defRPr/>
            </a:pPr>
            <a:r>
              <a:rPr lang="en-US" sz="2000" u="sng" dirty="0">
                <a:solidFill>
                  <a:prstClr val="white"/>
                </a:solidFill>
                <a:latin typeface="Calibri" panose="020F0502020204030204"/>
              </a:rPr>
              <a:t>Self-management pathways </a:t>
            </a:r>
            <a:r>
              <a:rPr lang="en-US" sz="2000" dirty="0">
                <a:solidFill>
                  <a:prstClr val="white"/>
                </a:solidFill>
                <a:latin typeface="Calibri" panose="020F0502020204030204"/>
              </a:rPr>
              <a:t>(recovery change processes that involve no formal services, sometimes referred to as “natural recovery”).</a:t>
            </a:r>
          </a:p>
        </p:txBody>
      </p:sp>
      <p:sp>
        <p:nvSpPr>
          <p:cNvPr id="18"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61086"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pic>
        <p:nvPicPr>
          <p:cNvPr id="2" name="Picture 1"/>
          <p:cNvPicPr>
            <a:picLocks noChangeAspect="1"/>
          </p:cNvPicPr>
          <p:nvPr/>
        </p:nvPicPr>
        <p:blipFill rotWithShape="1">
          <a:blip r:embed="rId3"/>
          <a:srcRect l="21615" r="24255" b="1"/>
          <a:stretch/>
        </p:blipFill>
        <p:spPr>
          <a:xfrm>
            <a:off x="6586606" y="-2"/>
            <a:ext cx="4081395"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pSp>
        <p:nvGrpSpPr>
          <p:cNvPr id="6" name="Group 5">
            <a:extLst>
              <a:ext uri="{FF2B5EF4-FFF2-40B4-BE49-F238E27FC236}">
                <a16:creationId xmlns:a16="http://schemas.microsoft.com/office/drawing/2014/main" id="{B038194B-967B-49C1-9A1E-69AC07A9807D}"/>
              </a:ext>
            </a:extLst>
          </p:cNvPr>
          <p:cNvGrpSpPr/>
          <p:nvPr/>
        </p:nvGrpSpPr>
        <p:grpSpPr>
          <a:xfrm>
            <a:off x="8896574" y="-2008"/>
            <a:ext cx="1771427" cy="432314"/>
            <a:chOff x="1198575" y="4186237"/>
            <a:chExt cx="7537267" cy="1438276"/>
          </a:xfrm>
        </p:grpSpPr>
        <p:pic>
          <p:nvPicPr>
            <p:cNvPr id="7" name="Picture 2" descr="https://www.recoveryanswers.org/ui/images/logo-hmsth.png">
              <a:extLst>
                <a:ext uri="{FF2B5EF4-FFF2-40B4-BE49-F238E27FC236}">
                  <a16:creationId xmlns:a16="http://schemas.microsoft.com/office/drawing/2014/main" id="{D8B2B19B-E5E8-461B-A64C-ABECEB000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842" y="4957763"/>
              <a:ext cx="3810000" cy="666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recoveryanswers.org/ui/images/logo-mgh.png">
              <a:extLst>
                <a:ext uri="{FF2B5EF4-FFF2-40B4-BE49-F238E27FC236}">
                  <a16:creationId xmlns:a16="http://schemas.microsoft.com/office/drawing/2014/main" id="{1F667EB9-0594-4C66-8D21-6A2891980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5842" y="4186238"/>
              <a:ext cx="37719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covery Research Institute">
              <a:extLst>
                <a:ext uri="{FF2B5EF4-FFF2-40B4-BE49-F238E27FC236}">
                  <a16:creationId xmlns:a16="http://schemas.microsoft.com/office/drawing/2014/main" id="{D76CA6F9-2EC3-46F1-AB40-E439DD9F6F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575" y="4186237"/>
              <a:ext cx="3657621" cy="13984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56707815"/>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EEB4-C87F-42CF-A6FE-969D9ECF66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5D5F15-EE45-4666-A4CD-4257C575EEFC}"/>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DBA774A2-E0CA-4E96-9514-E10B55DC30C4}"/>
              </a:ext>
            </a:extLst>
          </p:cNvPr>
          <p:cNvGraphicFramePr>
            <a:graphicFrameLocks/>
          </p:cNvGraphicFramePr>
          <p:nvPr>
            <p:extLst>
              <p:ext uri="{D42A27DB-BD31-4B8C-83A1-F6EECF244321}">
                <p14:modId xmlns:p14="http://schemas.microsoft.com/office/powerpoint/2010/main" val="2949438407"/>
              </p:ext>
            </p:extLst>
          </p:nvPr>
        </p:nvGraphicFramePr>
        <p:xfrm>
          <a:off x="1474839" y="365127"/>
          <a:ext cx="10019071" cy="55243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4144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89ACC-D939-423F-A73E-ACF2D14E85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939C2E-7D90-4915-A412-115D223EA7D4}"/>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11652517-AA8D-498D-8AC8-16B604D759B0}"/>
              </a:ext>
            </a:extLst>
          </p:cNvPr>
          <p:cNvGraphicFramePr>
            <a:graphicFrameLocks/>
          </p:cNvGraphicFramePr>
          <p:nvPr>
            <p:extLst>
              <p:ext uri="{D42A27DB-BD31-4B8C-83A1-F6EECF244321}">
                <p14:modId xmlns:p14="http://schemas.microsoft.com/office/powerpoint/2010/main" val="3966326283"/>
              </p:ext>
            </p:extLst>
          </p:nvPr>
        </p:nvGraphicFramePr>
        <p:xfrm>
          <a:off x="403123" y="167148"/>
          <a:ext cx="10950677" cy="64696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5152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1" name="Picture 3" descr="Picture 3"/>
          <p:cNvPicPr>
            <a:picLocks noChangeAspect="1"/>
          </p:cNvPicPr>
          <p:nvPr/>
        </p:nvPicPr>
        <p:blipFill>
          <a:blip r:embed="rId2"/>
          <a:srcRect r="3533"/>
          <a:stretch>
            <a:fillRect/>
          </a:stretch>
        </p:blipFill>
        <p:spPr>
          <a:xfrm>
            <a:off x="4114800" y="26276"/>
            <a:ext cx="4648200" cy="6473188"/>
          </a:xfrm>
          <a:prstGeom prst="rect">
            <a:avLst/>
          </a:prstGeom>
          <a:ln w="12700">
            <a:miter lim="400000"/>
          </a:ln>
        </p:spPr>
      </p:pic>
    </p:spTree>
    <p:extLst>
      <p:ext uri="{BB962C8B-B14F-4D97-AF65-F5344CB8AC3E}">
        <p14:creationId xmlns:p14="http://schemas.microsoft.com/office/powerpoint/2010/main" val="223378756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317E8-E1C7-4AFD-80BE-0A166D4C28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883142-3A40-4AAB-BB80-9434500805C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4220F4C-41F8-4C15-8263-49864F6E3401}"/>
              </a:ext>
            </a:extLst>
          </p:cNvPr>
          <p:cNvPicPr>
            <a:picLocks noChangeAspect="1"/>
          </p:cNvPicPr>
          <p:nvPr/>
        </p:nvPicPr>
        <p:blipFill>
          <a:blip r:embed="rId2"/>
          <a:stretch>
            <a:fillRect/>
          </a:stretch>
        </p:blipFill>
        <p:spPr>
          <a:xfrm>
            <a:off x="1569599" y="0"/>
            <a:ext cx="9052803" cy="6858000"/>
          </a:xfrm>
          <a:prstGeom prst="rect">
            <a:avLst/>
          </a:prstGeom>
        </p:spPr>
      </p:pic>
    </p:spTree>
    <p:extLst>
      <p:ext uri="{BB962C8B-B14F-4D97-AF65-F5344CB8AC3E}">
        <p14:creationId xmlns:p14="http://schemas.microsoft.com/office/powerpoint/2010/main" val="4157812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2C80-5F84-4719-BD5D-1291CB7C6E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008CF3-3C31-4754-828E-5D749D3383B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14B4EF8-0113-420E-90F1-3484081685D5}"/>
              </a:ext>
            </a:extLst>
          </p:cNvPr>
          <p:cNvPicPr>
            <a:picLocks noChangeAspect="1"/>
          </p:cNvPicPr>
          <p:nvPr/>
        </p:nvPicPr>
        <p:blipFill>
          <a:blip r:embed="rId2"/>
          <a:stretch>
            <a:fillRect/>
          </a:stretch>
        </p:blipFill>
        <p:spPr>
          <a:xfrm>
            <a:off x="1569599" y="0"/>
            <a:ext cx="9052803" cy="6858000"/>
          </a:xfrm>
          <a:prstGeom prst="rect">
            <a:avLst/>
          </a:prstGeom>
        </p:spPr>
      </p:pic>
    </p:spTree>
    <p:extLst>
      <p:ext uri="{BB962C8B-B14F-4D97-AF65-F5344CB8AC3E}">
        <p14:creationId xmlns:p14="http://schemas.microsoft.com/office/powerpoint/2010/main" val="3015648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hart 1"/>
          <p:cNvGraphicFramePr/>
          <p:nvPr/>
        </p:nvGraphicFramePr>
        <p:xfrm>
          <a:off x="2209800" y="1828800"/>
          <a:ext cx="7772400" cy="41656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txBox="1">
            <a:spLocks noChangeArrowheads="1"/>
          </p:cNvSpPr>
          <p:nvPr/>
        </p:nvSpPr>
        <p:spPr>
          <a:xfrm>
            <a:off x="1828800" y="76200"/>
            <a:ext cx="8839200" cy="914400"/>
          </a:xfrm>
          <a:prstGeom prst="rect">
            <a:avLst/>
          </a:prstGeom>
        </p:spPr>
        <p:txBody>
          <a:bodyPr anchor="b">
            <a:noAutofit/>
          </a:bodyPr>
          <a:lstStyle/>
          <a:p>
            <a:pPr algn="ctr" defTabSz="914400" fontAlgn="base">
              <a:spcBef>
                <a:spcPct val="0"/>
              </a:spcBef>
              <a:spcAft>
                <a:spcPct val="0"/>
              </a:spcAft>
              <a:defRPr/>
            </a:pPr>
            <a:r>
              <a:rPr lang="en-US" sz="2800" cap="small" dirty="0">
                <a:solidFill>
                  <a:prstClr val="black"/>
                </a:solidFill>
                <a:latin typeface="Arial" charset="0"/>
                <a:cs typeface="Arial" charset="0"/>
              </a:rPr>
              <a:t>Health Care cost offset</a:t>
            </a:r>
          </a:p>
          <a:p>
            <a:pPr algn="ctr" defTabSz="914400" fontAlgn="base">
              <a:spcBef>
                <a:spcPct val="0"/>
              </a:spcBef>
              <a:spcAft>
                <a:spcPct val="0"/>
              </a:spcAft>
              <a:defRPr/>
            </a:pPr>
            <a:r>
              <a:rPr lang="en-US" sz="2800" cap="small" dirty="0">
                <a:solidFill>
                  <a:prstClr val="black"/>
                </a:solidFill>
                <a:latin typeface="Arial" charset="0"/>
                <a:cs typeface="Arial" charset="0"/>
              </a:rPr>
              <a:t> CBT VS 12-STEP RESIDENTIAL TREATMENT</a:t>
            </a:r>
          </a:p>
        </p:txBody>
      </p:sp>
      <p:sp>
        <p:nvSpPr>
          <p:cNvPr id="4" name="TextBox 3"/>
          <p:cNvSpPr txBox="1"/>
          <p:nvPr/>
        </p:nvSpPr>
        <p:spPr>
          <a:xfrm>
            <a:off x="8001000" y="1219201"/>
            <a:ext cx="2590800" cy="2062103"/>
          </a:xfrm>
          <a:prstGeom prst="rect">
            <a:avLst/>
          </a:prstGeom>
          <a:solidFill>
            <a:srgbClr val="FF0000"/>
          </a:solidFill>
        </p:spPr>
        <p:txBody>
          <a:bodyPr wrap="square" rtlCol="0">
            <a:spAutoFit/>
          </a:bodyPr>
          <a:lstStyle/>
          <a:p>
            <a:pPr defTabSz="914400" fontAlgn="base">
              <a:spcBef>
                <a:spcPct val="0"/>
              </a:spcBef>
              <a:spcAft>
                <a:spcPct val="0"/>
              </a:spcAft>
            </a:pPr>
            <a:r>
              <a:rPr lang="en-US" sz="1600" dirty="0">
                <a:solidFill>
                  <a:prstClr val="white"/>
                </a:solidFill>
                <a:latin typeface="Arial" charset="0"/>
                <a:cs typeface="Arial" charset="0"/>
              </a:rPr>
              <a:t>Compared to CBT-treated patients, 12-step treated patients more likely to be abstinent, at a $8,000 lower cost per </a:t>
            </a:r>
            <a:r>
              <a:rPr lang="en-US" sz="1600" dirty="0" err="1">
                <a:solidFill>
                  <a:prstClr val="white"/>
                </a:solidFill>
                <a:latin typeface="Arial" charset="0"/>
                <a:cs typeface="Arial" charset="0"/>
              </a:rPr>
              <a:t>pt</a:t>
            </a:r>
            <a:r>
              <a:rPr lang="en-US" sz="1600" dirty="0">
                <a:solidFill>
                  <a:prstClr val="white"/>
                </a:solidFill>
                <a:latin typeface="Arial" charset="0"/>
                <a:cs typeface="Arial" charset="0"/>
              </a:rPr>
              <a:t> over 2 </a:t>
            </a:r>
            <a:r>
              <a:rPr lang="en-US" sz="1600" dirty="0" err="1">
                <a:solidFill>
                  <a:prstClr val="white"/>
                </a:solidFill>
                <a:latin typeface="Arial" charset="0"/>
                <a:cs typeface="Arial" charset="0"/>
              </a:rPr>
              <a:t>yrs</a:t>
            </a:r>
            <a:r>
              <a:rPr lang="en-US" sz="1600" dirty="0">
                <a:solidFill>
                  <a:prstClr val="white"/>
                </a:solidFill>
                <a:latin typeface="Arial" charset="0"/>
                <a:cs typeface="Arial" charset="0"/>
              </a:rPr>
              <a:t> (potential $15 billion  total savings for AUD patients nationally)</a:t>
            </a:r>
          </a:p>
        </p:txBody>
      </p:sp>
      <p:sp>
        <p:nvSpPr>
          <p:cNvPr id="6" name="Line Callout 2 5"/>
          <p:cNvSpPr/>
          <p:nvPr/>
        </p:nvSpPr>
        <p:spPr>
          <a:xfrm>
            <a:off x="9499964" y="4724400"/>
            <a:ext cx="1140525" cy="2133600"/>
          </a:xfrm>
          <a:prstGeom prst="borderCallout2">
            <a:avLst>
              <a:gd name="adj1" fmla="val -1199"/>
              <a:gd name="adj2" fmla="val 45392"/>
              <a:gd name="adj3" fmla="val -24618"/>
              <a:gd name="adj4" fmla="val 48629"/>
              <a:gd name="adj5" fmla="val -25844"/>
              <a:gd name="adj6" fmla="val 47076"/>
            </a:avLst>
          </a:prstGeom>
        </p:spPr>
        <p:style>
          <a:lnRef idx="1">
            <a:schemeClr val="accent2"/>
          </a:lnRef>
          <a:fillRef idx="3">
            <a:schemeClr val="accent2"/>
          </a:fillRef>
          <a:effectRef idx="2">
            <a:schemeClr val="accent2"/>
          </a:effectRef>
          <a:fontRef idx="minor">
            <a:schemeClr val="lt1"/>
          </a:fontRef>
        </p:style>
        <p:txBody>
          <a:bodyPr anchor="ctr"/>
          <a:lstStyle/>
          <a:p>
            <a:pPr algn="ctr" defTabSz="914400" fontAlgn="base">
              <a:spcBef>
                <a:spcPct val="0"/>
              </a:spcBef>
              <a:spcAft>
                <a:spcPct val="0"/>
              </a:spcAft>
              <a:defRPr/>
            </a:pPr>
            <a:r>
              <a:rPr lang="en-US" sz="1200" dirty="0">
                <a:solidFill>
                  <a:prstClr val="white"/>
                </a:solidFill>
                <a:latin typeface="Century Schoolbook"/>
              </a:rPr>
              <a:t>Also, higher remission rates, means decreased disease and deaths, increased quality of life for sufferers and their families  </a:t>
            </a:r>
          </a:p>
        </p:txBody>
      </p:sp>
    </p:spTree>
    <p:extLst>
      <p:ext uri="{BB962C8B-B14F-4D97-AF65-F5344CB8AC3E}">
        <p14:creationId xmlns:p14="http://schemas.microsoft.com/office/powerpoint/2010/main" val="7225070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1" name="Title 1"/>
          <p:cNvSpPr txBox="1">
            <a:spLocks noGrp="1"/>
          </p:cNvSpPr>
          <p:nvPr>
            <p:ph type="title"/>
          </p:nvPr>
        </p:nvSpPr>
        <p:spPr>
          <a:prstGeom prst="rect">
            <a:avLst/>
          </a:prstGeom>
        </p:spPr>
        <p:txBody>
          <a:bodyPr/>
          <a:lstStyle/>
          <a:p>
            <a:endParaRPr/>
          </a:p>
        </p:txBody>
      </p:sp>
      <p:sp>
        <p:nvSpPr>
          <p:cNvPr id="302" name="Content Placeholder 2"/>
          <p:cNvSpPr txBox="1">
            <a:spLocks noGrp="1"/>
          </p:cNvSpPr>
          <p:nvPr>
            <p:ph type="body" idx="1"/>
          </p:nvPr>
        </p:nvSpPr>
        <p:spPr>
          <a:prstGeom prst="rect">
            <a:avLst/>
          </a:prstGeom>
        </p:spPr>
        <p:txBody>
          <a:bodyPr/>
          <a:lstStyle/>
          <a:p>
            <a:endParaRPr/>
          </a:p>
        </p:txBody>
      </p:sp>
      <p:pic>
        <p:nvPicPr>
          <p:cNvPr id="303" name="Picture 3" descr="Picture 3"/>
          <p:cNvPicPr>
            <a:picLocks noChangeAspect="1"/>
          </p:cNvPicPr>
          <p:nvPr/>
        </p:nvPicPr>
        <p:blipFill>
          <a:blip r:embed="rId2"/>
          <a:stretch>
            <a:fillRect/>
          </a:stretch>
        </p:blipFill>
        <p:spPr>
          <a:xfrm>
            <a:off x="3269012" y="242477"/>
            <a:ext cx="6141689" cy="6367070"/>
          </a:xfrm>
          <a:prstGeom prst="rect">
            <a:avLst/>
          </a:prstGeom>
          <a:ln w="12700">
            <a:miter lim="400000"/>
          </a:ln>
        </p:spPr>
      </p:pic>
      <p:pic>
        <p:nvPicPr>
          <p:cNvPr id="304" name="Picture 5" descr="Picture 5"/>
          <p:cNvPicPr>
            <a:picLocks noChangeAspect="1"/>
          </p:cNvPicPr>
          <p:nvPr/>
        </p:nvPicPr>
        <p:blipFill>
          <a:blip r:embed="rId3"/>
          <a:stretch>
            <a:fillRect/>
          </a:stretch>
        </p:blipFill>
        <p:spPr>
          <a:xfrm>
            <a:off x="2152650" y="2566379"/>
            <a:ext cx="5086350" cy="4165816"/>
          </a:xfrm>
          <a:prstGeom prst="rect">
            <a:avLst/>
          </a:prstGeom>
          <a:ln w="12700">
            <a:miter lim="400000"/>
          </a:ln>
        </p:spPr>
      </p:pic>
      <p:sp>
        <p:nvSpPr>
          <p:cNvPr id="305" name="TextBox 6"/>
          <p:cNvSpPr txBox="1"/>
          <p:nvPr/>
        </p:nvSpPr>
        <p:spPr>
          <a:xfrm>
            <a:off x="7553297" y="1813337"/>
            <a:ext cx="3000376" cy="2585323"/>
          </a:xfrm>
          <a:prstGeom prst="rect">
            <a:avLst/>
          </a:prstGeom>
          <a:solidFill>
            <a:srgbClr val="C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fontAlgn="base">
              <a:spcBef>
                <a:spcPct val="0"/>
              </a:spcBef>
              <a:spcAft>
                <a:spcPct val="0"/>
              </a:spcAft>
              <a:defRPr>
                <a:solidFill>
                  <a:srgbClr val="FFFFFF"/>
                </a:solidFill>
                <a:latin typeface="Arial"/>
                <a:ea typeface="Arial"/>
                <a:cs typeface="Arial"/>
                <a:sym typeface="Arial"/>
              </a:defRPr>
            </a:pPr>
            <a:r>
              <a:rPr>
                <a:solidFill>
                  <a:srgbClr val="FFFFFF"/>
                </a:solidFill>
                <a:latin typeface="Arial"/>
                <a:cs typeface="Arial"/>
                <a:sym typeface="Arial"/>
              </a:rPr>
              <a:t>TSF often produces significantly better outcomes relative to active comparison conditions (e.g., CBT)</a:t>
            </a:r>
          </a:p>
          <a:p>
            <a:pPr defTabSz="914400" fontAlgn="base">
              <a:spcBef>
                <a:spcPct val="0"/>
              </a:spcBef>
              <a:spcAft>
                <a:spcPct val="0"/>
              </a:spcAft>
              <a:defRPr>
                <a:solidFill>
                  <a:srgbClr val="FFFFFF"/>
                </a:solidFill>
                <a:latin typeface="Arial"/>
                <a:ea typeface="Arial"/>
                <a:cs typeface="Arial"/>
                <a:sym typeface="Arial"/>
              </a:defRPr>
            </a:pPr>
            <a:endParaRPr>
              <a:solidFill>
                <a:srgbClr val="FFFFFF"/>
              </a:solidFill>
              <a:latin typeface="Arial"/>
              <a:cs typeface="Arial"/>
              <a:sym typeface="Arial"/>
            </a:endParaRPr>
          </a:p>
          <a:p>
            <a:pPr defTabSz="914400" fontAlgn="base">
              <a:spcBef>
                <a:spcPct val="0"/>
              </a:spcBef>
              <a:spcAft>
                <a:spcPct val="0"/>
              </a:spcAft>
              <a:defRPr>
                <a:solidFill>
                  <a:srgbClr val="FFFFFF"/>
                </a:solidFill>
                <a:latin typeface="Arial"/>
                <a:ea typeface="Arial"/>
                <a:cs typeface="Arial"/>
                <a:sym typeface="Arial"/>
              </a:defRPr>
            </a:pPr>
            <a:r>
              <a:rPr>
                <a:solidFill>
                  <a:srgbClr val="FFFFFF"/>
                </a:solidFill>
                <a:latin typeface="Arial"/>
                <a:cs typeface="Arial"/>
                <a:sym typeface="Arial"/>
              </a:rPr>
              <a:t>Although TSF is not “AA”, it’s beneficial effect is explained by AA involvement post-treatment. </a:t>
            </a:r>
          </a:p>
        </p:txBody>
      </p:sp>
    </p:spTree>
    <p:extLst>
      <p:ext uri="{BB962C8B-B14F-4D97-AF65-F5344CB8AC3E}">
        <p14:creationId xmlns:p14="http://schemas.microsoft.com/office/powerpoint/2010/main" val="394850756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 name="Title 1"/>
          <p:cNvSpPr txBox="1">
            <a:spLocks noGrp="1"/>
          </p:cNvSpPr>
          <p:nvPr>
            <p:ph type="title"/>
          </p:nvPr>
        </p:nvSpPr>
        <p:spPr>
          <a:prstGeom prst="rect">
            <a:avLst/>
          </a:prstGeom>
        </p:spPr>
        <p:txBody>
          <a:bodyPr/>
          <a:lstStyle/>
          <a:p>
            <a:r>
              <a:t>TSF-AA-OUTCOME Causal chain supported…</a:t>
            </a:r>
          </a:p>
        </p:txBody>
      </p:sp>
      <p:sp>
        <p:nvSpPr>
          <p:cNvPr id="308" name="Content Placeholder 2"/>
          <p:cNvSpPr txBox="1">
            <a:spLocks noGrp="1"/>
          </p:cNvSpPr>
          <p:nvPr>
            <p:ph type="body" idx="1"/>
          </p:nvPr>
        </p:nvSpPr>
        <p:spPr>
          <a:prstGeom prst="rect">
            <a:avLst/>
          </a:prstGeom>
        </p:spPr>
        <p:txBody>
          <a:bodyPr/>
          <a:lstStyle/>
          <a:p>
            <a:endParaRPr/>
          </a:p>
        </p:txBody>
      </p:sp>
      <p:grpSp>
        <p:nvGrpSpPr>
          <p:cNvPr id="311" name="Rectangle 3"/>
          <p:cNvGrpSpPr/>
          <p:nvPr/>
        </p:nvGrpSpPr>
        <p:grpSpPr>
          <a:xfrm>
            <a:off x="3524250" y="3505200"/>
            <a:ext cx="914400" cy="914400"/>
            <a:chOff x="0" y="0"/>
            <a:chExt cx="1219200" cy="914400"/>
          </a:xfrm>
        </p:grpSpPr>
        <p:sp>
          <p:nvSpPr>
            <p:cNvPr id="309" name="Rectangle"/>
            <p:cNvSpPr/>
            <p:nvPr/>
          </p:nvSpPr>
          <p:spPr>
            <a:xfrm>
              <a:off x="0" y="0"/>
              <a:ext cx="1219200" cy="914400"/>
            </a:xfrm>
            <a:prstGeom prst="rect">
              <a:avLst/>
            </a:prstGeom>
            <a:solidFill>
              <a:schemeClr val="accent1"/>
            </a:solidFill>
            <a:ln w="12700" cap="flat">
              <a:solidFill>
                <a:srgbClr val="42719B"/>
              </a:solidFill>
              <a:prstDash val="solid"/>
              <a:miter lim="800000"/>
            </a:ln>
            <a:effectLst/>
          </p:spPr>
          <p:txBody>
            <a:bodyPr wrap="square" lIns="45719" tIns="45719" rIns="45719" bIns="45719" numCol="1" anchor="ctr">
              <a:noAutofit/>
            </a:bodyPr>
            <a:lstStyle/>
            <a:p>
              <a:pPr algn="ctr" defTabSz="914400" fontAlgn="base">
                <a:spcBef>
                  <a:spcPct val="0"/>
                </a:spcBef>
                <a:spcAft>
                  <a:spcPct val="0"/>
                </a:spcAft>
                <a:defRPr>
                  <a:solidFill>
                    <a:srgbClr val="FFFFFF"/>
                  </a:solidFill>
                </a:defRPr>
              </a:pPr>
              <a:endParaRPr>
                <a:solidFill>
                  <a:srgbClr val="FFFFFF"/>
                </a:solidFill>
                <a:latin typeface="Arial" charset="0"/>
                <a:cs typeface="Arial" charset="0"/>
              </a:endParaRPr>
            </a:p>
          </p:txBody>
        </p:sp>
        <p:sp>
          <p:nvSpPr>
            <p:cNvPr id="310" name="TSF"/>
            <p:cNvSpPr txBox="1"/>
            <p:nvPr/>
          </p:nvSpPr>
          <p:spPr>
            <a:xfrm>
              <a:off x="0" y="272536"/>
              <a:ext cx="1219200" cy="3693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pPr defTabSz="914400" fontAlgn="base">
                <a:spcBef>
                  <a:spcPct val="0"/>
                </a:spcBef>
                <a:spcAft>
                  <a:spcPct val="0"/>
                </a:spcAft>
              </a:pPr>
              <a:r>
                <a:rPr>
                  <a:latin typeface="Arial" charset="0"/>
                  <a:cs typeface="Arial" charset="0"/>
                </a:rPr>
                <a:t>TSF</a:t>
              </a:r>
            </a:p>
          </p:txBody>
        </p:sp>
      </p:grpSp>
      <p:grpSp>
        <p:nvGrpSpPr>
          <p:cNvPr id="314" name="Rectangle 6"/>
          <p:cNvGrpSpPr/>
          <p:nvPr/>
        </p:nvGrpSpPr>
        <p:grpSpPr>
          <a:xfrm>
            <a:off x="5467350" y="3505200"/>
            <a:ext cx="914400" cy="914400"/>
            <a:chOff x="0" y="0"/>
            <a:chExt cx="1219200" cy="914400"/>
          </a:xfrm>
        </p:grpSpPr>
        <p:sp>
          <p:nvSpPr>
            <p:cNvPr id="312" name="Rectangle"/>
            <p:cNvSpPr/>
            <p:nvPr/>
          </p:nvSpPr>
          <p:spPr>
            <a:xfrm>
              <a:off x="0" y="0"/>
              <a:ext cx="1219200" cy="914400"/>
            </a:xfrm>
            <a:prstGeom prst="rect">
              <a:avLst/>
            </a:prstGeom>
            <a:solidFill>
              <a:schemeClr val="accent1"/>
            </a:solidFill>
            <a:ln w="12700" cap="flat">
              <a:solidFill>
                <a:srgbClr val="42719B"/>
              </a:solidFill>
              <a:prstDash val="solid"/>
              <a:miter lim="800000"/>
            </a:ln>
            <a:effectLst/>
          </p:spPr>
          <p:txBody>
            <a:bodyPr wrap="square" lIns="45719" tIns="45719" rIns="45719" bIns="45719" numCol="1" anchor="ctr">
              <a:noAutofit/>
            </a:bodyPr>
            <a:lstStyle/>
            <a:p>
              <a:pPr algn="ctr" defTabSz="914400" fontAlgn="base">
                <a:spcBef>
                  <a:spcPct val="0"/>
                </a:spcBef>
                <a:spcAft>
                  <a:spcPct val="0"/>
                </a:spcAft>
                <a:defRPr>
                  <a:solidFill>
                    <a:srgbClr val="FFFFFF"/>
                  </a:solidFill>
                </a:defRPr>
              </a:pPr>
              <a:endParaRPr>
                <a:solidFill>
                  <a:srgbClr val="FFFFFF"/>
                </a:solidFill>
                <a:latin typeface="Arial" charset="0"/>
                <a:cs typeface="Arial" charset="0"/>
              </a:endParaRPr>
            </a:p>
          </p:txBody>
        </p:sp>
        <p:sp>
          <p:nvSpPr>
            <p:cNvPr id="313" name="AA"/>
            <p:cNvSpPr txBox="1"/>
            <p:nvPr/>
          </p:nvSpPr>
          <p:spPr>
            <a:xfrm>
              <a:off x="0" y="272536"/>
              <a:ext cx="1219200" cy="3693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pPr defTabSz="914400" fontAlgn="base">
                <a:spcBef>
                  <a:spcPct val="0"/>
                </a:spcBef>
                <a:spcAft>
                  <a:spcPct val="0"/>
                </a:spcAft>
              </a:pPr>
              <a:r>
                <a:rPr>
                  <a:latin typeface="Arial" charset="0"/>
                  <a:cs typeface="Arial" charset="0"/>
                </a:rPr>
                <a:t>AA</a:t>
              </a:r>
            </a:p>
          </p:txBody>
        </p:sp>
      </p:grpSp>
      <p:grpSp>
        <p:nvGrpSpPr>
          <p:cNvPr id="317" name="Rectangle 7"/>
          <p:cNvGrpSpPr/>
          <p:nvPr/>
        </p:nvGrpSpPr>
        <p:grpSpPr>
          <a:xfrm>
            <a:off x="7511546" y="3505200"/>
            <a:ext cx="1403854" cy="914400"/>
            <a:chOff x="0" y="0"/>
            <a:chExt cx="1447800" cy="914400"/>
          </a:xfrm>
        </p:grpSpPr>
        <p:sp>
          <p:nvSpPr>
            <p:cNvPr id="315" name="Rectangle"/>
            <p:cNvSpPr/>
            <p:nvPr/>
          </p:nvSpPr>
          <p:spPr>
            <a:xfrm>
              <a:off x="0" y="0"/>
              <a:ext cx="1447800" cy="914400"/>
            </a:xfrm>
            <a:prstGeom prst="rect">
              <a:avLst/>
            </a:prstGeom>
            <a:solidFill>
              <a:schemeClr val="accent1"/>
            </a:solidFill>
            <a:ln w="12700" cap="flat">
              <a:solidFill>
                <a:srgbClr val="42719B"/>
              </a:solidFill>
              <a:prstDash val="solid"/>
              <a:miter lim="800000"/>
            </a:ln>
            <a:effectLst/>
          </p:spPr>
          <p:txBody>
            <a:bodyPr wrap="square" lIns="45719" tIns="45719" rIns="45719" bIns="45719" numCol="1" anchor="ctr">
              <a:noAutofit/>
            </a:bodyPr>
            <a:lstStyle/>
            <a:p>
              <a:pPr algn="ctr" defTabSz="914400" fontAlgn="base">
                <a:spcBef>
                  <a:spcPct val="0"/>
                </a:spcBef>
                <a:spcAft>
                  <a:spcPct val="0"/>
                </a:spcAft>
                <a:defRPr>
                  <a:solidFill>
                    <a:srgbClr val="FFFFFF"/>
                  </a:solidFill>
                </a:defRPr>
              </a:pPr>
              <a:endParaRPr>
                <a:solidFill>
                  <a:srgbClr val="FFFFFF"/>
                </a:solidFill>
                <a:latin typeface="Arial" charset="0"/>
                <a:cs typeface="Arial" charset="0"/>
              </a:endParaRPr>
            </a:p>
          </p:txBody>
        </p:sp>
        <p:sp>
          <p:nvSpPr>
            <p:cNvPr id="316" name="BETTER OUTCOME"/>
            <p:cNvSpPr txBox="1"/>
            <p:nvPr/>
          </p:nvSpPr>
          <p:spPr>
            <a:xfrm>
              <a:off x="0" y="134035"/>
              <a:ext cx="1447800" cy="646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pPr defTabSz="914400" fontAlgn="base">
                <a:spcBef>
                  <a:spcPct val="0"/>
                </a:spcBef>
                <a:spcAft>
                  <a:spcPct val="0"/>
                </a:spcAft>
              </a:pPr>
              <a:r>
                <a:rPr dirty="0">
                  <a:latin typeface="Arial" charset="0"/>
                  <a:cs typeface="Arial" charset="0"/>
                </a:rPr>
                <a:t>BETTER OUTCOME</a:t>
              </a:r>
            </a:p>
          </p:txBody>
        </p:sp>
      </p:grpSp>
      <p:sp>
        <p:nvSpPr>
          <p:cNvPr id="318" name="Straight Arrow Connector 9"/>
          <p:cNvSpPr/>
          <p:nvPr/>
        </p:nvSpPr>
        <p:spPr>
          <a:xfrm>
            <a:off x="4438650" y="3962400"/>
            <a:ext cx="1028700" cy="0"/>
          </a:xfrm>
          <a:prstGeom prst="line">
            <a:avLst/>
          </a:prstGeom>
          <a:ln w="6350">
            <a:solidFill>
              <a:schemeClr val="accent1"/>
            </a:solidFill>
            <a:miter/>
            <a:tailEnd type="triangle"/>
          </a:ln>
        </p:spPr>
        <p:txBody>
          <a:bodyPr lIns="45719" rIns="45719"/>
          <a:lstStyle/>
          <a:p>
            <a:pPr defTabSz="914400" fontAlgn="base">
              <a:spcBef>
                <a:spcPct val="0"/>
              </a:spcBef>
              <a:spcAft>
                <a:spcPct val="0"/>
              </a:spcAft>
            </a:pPr>
            <a:endParaRPr>
              <a:solidFill>
                <a:prstClr val="white"/>
              </a:solidFill>
              <a:latin typeface="Arial" charset="0"/>
              <a:cs typeface="Arial" charset="0"/>
            </a:endParaRPr>
          </a:p>
        </p:txBody>
      </p:sp>
      <p:sp>
        <p:nvSpPr>
          <p:cNvPr id="319" name="Straight Arrow Connector 10"/>
          <p:cNvSpPr/>
          <p:nvPr/>
        </p:nvSpPr>
        <p:spPr>
          <a:xfrm>
            <a:off x="6438900" y="3965554"/>
            <a:ext cx="1028700" cy="1"/>
          </a:xfrm>
          <a:prstGeom prst="line">
            <a:avLst/>
          </a:prstGeom>
          <a:ln w="6350">
            <a:solidFill>
              <a:schemeClr val="accent1"/>
            </a:solidFill>
            <a:miter/>
            <a:tailEnd type="triangle"/>
          </a:ln>
        </p:spPr>
        <p:txBody>
          <a:bodyPr lIns="45719" rIns="45719"/>
          <a:lstStyle/>
          <a:p>
            <a:pPr defTabSz="914400" fontAlgn="base">
              <a:spcBef>
                <a:spcPct val="0"/>
              </a:spcBef>
              <a:spcAft>
                <a:spcPct val="0"/>
              </a:spcAft>
            </a:pPr>
            <a:endParaRPr>
              <a:solidFill>
                <a:prstClr val="white"/>
              </a:solidFill>
              <a:latin typeface="Arial" charset="0"/>
              <a:cs typeface="Arial" charset="0"/>
            </a:endParaRPr>
          </a:p>
        </p:txBody>
      </p:sp>
    </p:spTree>
    <p:extLst>
      <p:ext uri="{BB962C8B-B14F-4D97-AF65-F5344CB8AC3E}">
        <p14:creationId xmlns:p14="http://schemas.microsoft.com/office/powerpoint/2010/main" val="24643339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1" name="Title 1"/>
          <p:cNvSpPr txBox="1">
            <a:spLocks noGrp="1"/>
          </p:cNvSpPr>
          <p:nvPr>
            <p:ph type="title"/>
          </p:nvPr>
        </p:nvSpPr>
        <p:spPr>
          <a:prstGeom prst="rect">
            <a:avLst/>
          </a:prstGeom>
        </p:spPr>
        <p:txBody>
          <a:bodyPr>
            <a:normAutofit/>
          </a:bodyPr>
          <a:lstStyle/>
          <a:p>
            <a:r>
              <a:t>What about support for causal chain of purported mobc of AA on outcomes?</a:t>
            </a:r>
          </a:p>
        </p:txBody>
      </p:sp>
      <p:sp>
        <p:nvSpPr>
          <p:cNvPr id="322" name="Content Placeholder 2"/>
          <p:cNvSpPr txBox="1">
            <a:spLocks noGrp="1"/>
          </p:cNvSpPr>
          <p:nvPr>
            <p:ph type="body" idx="1"/>
          </p:nvPr>
        </p:nvSpPr>
        <p:spPr>
          <a:prstGeom prst="rect">
            <a:avLst/>
          </a:prstGeom>
        </p:spPr>
        <p:txBody>
          <a:bodyPr/>
          <a:lstStyle/>
          <a:p>
            <a:endParaRPr/>
          </a:p>
        </p:txBody>
      </p:sp>
      <p:grpSp>
        <p:nvGrpSpPr>
          <p:cNvPr id="325" name="Rectangle 3"/>
          <p:cNvGrpSpPr/>
          <p:nvPr/>
        </p:nvGrpSpPr>
        <p:grpSpPr>
          <a:xfrm>
            <a:off x="3524250" y="3505200"/>
            <a:ext cx="914400" cy="914400"/>
            <a:chOff x="0" y="0"/>
            <a:chExt cx="1219200" cy="914400"/>
          </a:xfrm>
        </p:grpSpPr>
        <p:sp>
          <p:nvSpPr>
            <p:cNvPr id="323" name="Rectangle"/>
            <p:cNvSpPr/>
            <p:nvPr/>
          </p:nvSpPr>
          <p:spPr>
            <a:xfrm>
              <a:off x="0" y="0"/>
              <a:ext cx="1219200" cy="914400"/>
            </a:xfrm>
            <a:prstGeom prst="rect">
              <a:avLst/>
            </a:prstGeom>
            <a:solidFill>
              <a:schemeClr val="accent1"/>
            </a:solidFill>
            <a:ln w="12700" cap="flat">
              <a:solidFill>
                <a:srgbClr val="42719B"/>
              </a:solidFill>
              <a:prstDash val="solid"/>
              <a:miter lim="800000"/>
            </a:ln>
            <a:effectLst/>
          </p:spPr>
          <p:txBody>
            <a:bodyPr wrap="square" lIns="45719" tIns="45719" rIns="45719" bIns="45719" numCol="1" anchor="ctr">
              <a:noAutofit/>
            </a:bodyPr>
            <a:lstStyle/>
            <a:p>
              <a:pPr algn="ctr" defTabSz="914400" fontAlgn="base">
                <a:spcBef>
                  <a:spcPct val="0"/>
                </a:spcBef>
                <a:spcAft>
                  <a:spcPct val="0"/>
                </a:spcAft>
                <a:defRPr>
                  <a:solidFill>
                    <a:srgbClr val="FFFFFF"/>
                  </a:solidFill>
                </a:defRPr>
              </a:pPr>
              <a:endParaRPr>
                <a:solidFill>
                  <a:srgbClr val="FFFFFF"/>
                </a:solidFill>
                <a:latin typeface="Arial" charset="0"/>
                <a:cs typeface="Arial" charset="0"/>
              </a:endParaRPr>
            </a:p>
          </p:txBody>
        </p:sp>
        <p:sp>
          <p:nvSpPr>
            <p:cNvPr id="324" name="TSF"/>
            <p:cNvSpPr txBox="1"/>
            <p:nvPr/>
          </p:nvSpPr>
          <p:spPr>
            <a:xfrm>
              <a:off x="0" y="272536"/>
              <a:ext cx="1219200" cy="3693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pPr defTabSz="914400" fontAlgn="base">
                <a:spcBef>
                  <a:spcPct val="0"/>
                </a:spcBef>
                <a:spcAft>
                  <a:spcPct val="0"/>
                </a:spcAft>
              </a:pPr>
              <a:r>
                <a:rPr>
                  <a:latin typeface="Arial" charset="0"/>
                  <a:cs typeface="Arial" charset="0"/>
                </a:rPr>
                <a:t>TSF</a:t>
              </a:r>
            </a:p>
          </p:txBody>
        </p:sp>
      </p:grpSp>
      <p:grpSp>
        <p:nvGrpSpPr>
          <p:cNvPr id="328" name="Rectangle 6"/>
          <p:cNvGrpSpPr/>
          <p:nvPr/>
        </p:nvGrpSpPr>
        <p:grpSpPr>
          <a:xfrm>
            <a:off x="5467350" y="3505200"/>
            <a:ext cx="914400" cy="914400"/>
            <a:chOff x="0" y="0"/>
            <a:chExt cx="1219200" cy="914400"/>
          </a:xfrm>
        </p:grpSpPr>
        <p:sp>
          <p:nvSpPr>
            <p:cNvPr id="326" name="Rectangle"/>
            <p:cNvSpPr/>
            <p:nvPr/>
          </p:nvSpPr>
          <p:spPr>
            <a:xfrm>
              <a:off x="0" y="0"/>
              <a:ext cx="1219200" cy="914400"/>
            </a:xfrm>
            <a:prstGeom prst="rect">
              <a:avLst/>
            </a:prstGeom>
            <a:solidFill>
              <a:schemeClr val="accent1"/>
            </a:solidFill>
            <a:ln w="12700" cap="flat">
              <a:solidFill>
                <a:srgbClr val="42719B"/>
              </a:solidFill>
              <a:prstDash val="solid"/>
              <a:miter lim="800000"/>
            </a:ln>
            <a:effectLst/>
          </p:spPr>
          <p:txBody>
            <a:bodyPr wrap="square" lIns="45719" tIns="45719" rIns="45719" bIns="45719" numCol="1" anchor="ctr">
              <a:noAutofit/>
            </a:bodyPr>
            <a:lstStyle/>
            <a:p>
              <a:pPr algn="ctr" defTabSz="914400" fontAlgn="base">
                <a:spcBef>
                  <a:spcPct val="0"/>
                </a:spcBef>
                <a:spcAft>
                  <a:spcPct val="0"/>
                </a:spcAft>
                <a:defRPr>
                  <a:solidFill>
                    <a:srgbClr val="FFFFFF"/>
                  </a:solidFill>
                </a:defRPr>
              </a:pPr>
              <a:endParaRPr>
                <a:solidFill>
                  <a:srgbClr val="FFFFFF"/>
                </a:solidFill>
                <a:latin typeface="Arial" charset="0"/>
                <a:cs typeface="Arial" charset="0"/>
              </a:endParaRPr>
            </a:p>
          </p:txBody>
        </p:sp>
        <p:sp>
          <p:nvSpPr>
            <p:cNvPr id="327" name="AA"/>
            <p:cNvSpPr txBox="1"/>
            <p:nvPr/>
          </p:nvSpPr>
          <p:spPr>
            <a:xfrm>
              <a:off x="0" y="272536"/>
              <a:ext cx="1219200" cy="3693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pPr defTabSz="914400" fontAlgn="base">
                <a:spcBef>
                  <a:spcPct val="0"/>
                </a:spcBef>
                <a:spcAft>
                  <a:spcPct val="0"/>
                </a:spcAft>
              </a:pPr>
              <a:r>
                <a:rPr>
                  <a:latin typeface="Arial" charset="0"/>
                  <a:cs typeface="Arial" charset="0"/>
                </a:rPr>
                <a:t>AA</a:t>
              </a:r>
            </a:p>
          </p:txBody>
        </p:sp>
      </p:grpSp>
      <p:grpSp>
        <p:nvGrpSpPr>
          <p:cNvPr id="331" name="Rectangle 7"/>
          <p:cNvGrpSpPr/>
          <p:nvPr/>
        </p:nvGrpSpPr>
        <p:grpSpPr>
          <a:xfrm>
            <a:off x="7511546" y="3505200"/>
            <a:ext cx="1480054" cy="914400"/>
            <a:chOff x="0" y="0"/>
            <a:chExt cx="1447800" cy="914400"/>
          </a:xfrm>
        </p:grpSpPr>
        <p:sp>
          <p:nvSpPr>
            <p:cNvPr id="329" name="Rectangle"/>
            <p:cNvSpPr/>
            <p:nvPr/>
          </p:nvSpPr>
          <p:spPr>
            <a:xfrm>
              <a:off x="0" y="0"/>
              <a:ext cx="1447800" cy="914400"/>
            </a:xfrm>
            <a:prstGeom prst="rect">
              <a:avLst/>
            </a:prstGeom>
            <a:solidFill>
              <a:schemeClr val="accent1"/>
            </a:solidFill>
            <a:ln w="12700" cap="flat">
              <a:solidFill>
                <a:srgbClr val="42719B"/>
              </a:solidFill>
              <a:prstDash val="solid"/>
              <a:miter lim="800000"/>
            </a:ln>
            <a:effectLst/>
          </p:spPr>
          <p:txBody>
            <a:bodyPr wrap="square" lIns="45719" tIns="45719" rIns="45719" bIns="45719" numCol="1" anchor="ctr">
              <a:noAutofit/>
            </a:bodyPr>
            <a:lstStyle/>
            <a:p>
              <a:pPr algn="ctr" defTabSz="914400" fontAlgn="base">
                <a:spcBef>
                  <a:spcPct val="0"/>
                </a:spcBef>
                <a:spcAft>
                  <a:spcPct val="0"/>
                </a:spcAft>
                <a:defRPr>
                  <a:solidFill>
                    <a:srgbClr val="FFFFFF"/>
                  </a:solidFill>
                </a:defRPr>
              </a:pPr>
              <a:endParaRPr>
                <a:solidFill>
                  <a:srgbClr val="FFFFFF"/>
                </a:solidFill>
                <a:latin typeface="Arial" charset="0"/>
                <a:cs typeface="Arial" charset="0"/>
              </a:endParaRPr>
            </a:p>
          </p:txBody>
        </p:sp>
        <p:sp>
          <p:nvSpPr>
            <p:cNvPr id="330" name="BETTER OUTCOME"/>
            <p:cNvSpPr txBox="1"/>
            <p:nvPr/>
          </p:nvSpPr>
          <p:spPr>
            <a:xfrm>
              <a:off x="0" y="134035"/>
              <a:ext cx="1447800" cy="646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pPr defTabSz="914400" fontAlgn="base">
                <a:spcBef>
                  <a:spcPct val="0"/>
                </a:spcBef>
                <a:spcAft>
                  <a:spcPct val="0"/>
                </a:spcAft>
              </a:pPr>
              <a:r>
                <a:rPr dirty="0">
                  <a:latin typeface="Arial" charset="0"/>
                  <a:cs typeface="Arial" charset="0"/>
                </a:rPr>
                <a:t>BETTER OUTCOME</a:t>
              </a:r>
            </a:p>
          </p:txBody>
        </p:sp>
      </p:grpSp>
      <p:sp>
        <p:nvSpPr>
          <p:cNvPr id="332" name="Straight Arrow Connector 9"/>
          <p:cNvSpPr/>
          <p:nvPr/>
        </p:nvSpPr>
        <p:spPr>
          <a:xfrm>
            <a:off x="4438650" y="3962400"/>
            <a:ext cx="1028700" cy="0"/>
          </a:xfrm>
          <a:prstGeom prst="line">
            <a:avLst/>
          </a:prstGeom>
          <a:ln w="6350">
            <a:solidFill>
              <a:schemeClr val="accent1"/>
            </a:solidFill>
            <a:miter/>
            <a:tailEnd type="triangle"/>
          </a:ln>
        </p:spPr>
        <p:txBody>
          <a:bodyPr lIns="45719" rIns="45719"/>
          <a:lstStyle/>
          <a:p>
            <a:pPr defTabSz="914400" fontAlgn="base">
              <a:spcBef>
                <a:spcPct val="0"/>
              </a:spcBef>
              <a:spcAft>
                <a:spcPct val="0"/>
              </a:spcAft>
            </a:pPr>
            <a:endParaRPr>
              <a:solidFill>
                <a:prstClr val="white"/>
              </a:solidFill>
              <a:latin typeface="Arial" charset="0"/>
              <a:cs typeface="Arial" charset="0"/>
            </a:endParaRPr>
          </a:p>
        </p:txBody>
      </p:sp>
      <p:sp>
        <p:nvSpPr>
          <p:cNvPr id="333" name="Straight Arrow Connector 10"/>
          <p:cNvSpPr/>
          <p:nvPr/>
        </p:nvSpPr>
        <p:spPr>
          <a:xfrm>
            <a:off x="6438900" y="3965554"/>
            <a:ext cx="1028700" cy="1"/>
          </a:xfrm>
          <a:prstGeom prst="line">
            <a:avLst/>
          </a:prstGeom>
          <a:ln w="6350">
            <a:solidFill>
              <a:schemeClr val="accent1"/>
            </a:solidFill>
            <a:miter/>
            <a:tailEnd type="triangle"/>
          </a:ln>
        </p:spPr>
        <p:txBody>
          <a:bodyPr lIns="45719" rIns="45719"/>
          <a:lstStyle/>
          <a:p>
            <a:pPr defTabSz="914400" fontAlgn="base">
              <a:spcBef>
                <a:spcPct val="0"/>
              </a:spcBef>
              <a:spcAft>
                <a:spcPct val="0"/>
              </a:spcAft>
            </a:pPr>
            <a:endParaRPr>
              <a:solidFill>
                <a:prstClr val="white"/>
              </a:solidFill>
              <a:latin typeface="Arial" charset="0"/>
              <a:cs typeface="Arial" charset="0"/>
            </a:endParaRPr>
          </a:p>
        </p:txBody>
      </p:sp>
      <p:grpSp>
        <p:nvGrpSpPr>
          <p:cNvPr id="336" name="Rectangle 11"/>
          <p:cNvGrpSpPr/>
          <p:nvPr/>
        </p:nvGrpSpPr>
        <p:grpSpPr>
          <a:xfrm>
            <a:off x="6553200" y="2057400"/>
            <a:ext cx="914400" cy="914400"/>
            <a:chOff x="0" y="0"/>
            <a:chExt cx="1219200" cy="914400"/>
          </a:xfrm>
        </p:grpSpPr>
        <p:sp>
          <p:nvSpPr>
            <p:cNvPr id="334" name="Rectangle"/>
            <p:cNvSpPr/>
            <p:nvPr/>
          </p:nvSpPr>
          <p:spPr>
            <a:xfrm>
              <a:off x="0" y="0"/>
              <a:ext cx="1219200" cy="914400"/>
            </a:xfrm>
            <a:prstGeom prst="rect">
              <a:avLst/>
            </a:prstGeom>
            <a:solidFill>
              <a:schemeClr val="accent1"/>
            </a:solidFill>
            <a:ln w="12700" cap="flat">
              <a:solidFill>
                <a:srgbClr val="42719B"/>
              </a:solidFill>
              <a:prstDash val="solid"/>
              <a:miter lim="800000"/>
            </a:ln>
            <a:effectLst/>
          </p:spPr>
          <p:txBody>
            <a:bodyPr wrap="square" lIns="45719" tIns="45719" rIns="45719" bIns="45719" numCol="1" anchor="ctr">
              <a:noAutofit/>
            </a:bodyPr>
            <a:lstStyle/>
            <a:p>
              <a:pPr algn="ctr" defTabSz="914400" fontAlgn="base">
                <a:spcBef>
                  <a:spcPct val="0"/>
                </a:spcBef>
                <a:spcAft>
                  <a:spcPct val="0"/>
                </a:spcAft>
                <a:defRPr>
                  <a:solidFill>
                    <a:srgbClr val="FFFFFF"/>
                  </a:solidFill>
                </a:defRPr>
              </a:pPr>
              <a:endParaRPr>
                <a:solidFill>
                  <a:srgbClr val="FFFFFF"/>
                </a:solidFill>
                <a:latin typeface="Arial" charset="0"/>
                <a:cs typeface="Arial" charset="0"/>
              </a:endParaRPr>
            </a:p>
          </p:txBody>
        </p:sp>
        <p:sp>
          <p:nvSpPr>
            <p:cNvPr id="335" name="MOBC?"/>
            <p:cNvSpPr txBox="1"/>
            <p:nvPr/>
          </p:nvSpPr>
          <p:spPr>
            <a:xfrm>
              <a:off x="0" y="272536"/>
              <a:ext cx="1219200" cy="3693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pPr defTabSz="914400" fontAlgn="base">
                <a:spcBef>
                  <a:spcPct val="0"/>
                </a:spcBef>
                <a:spcAft>
                  <a:spcPct val="0"/>
                </a:spcAft>
              </a:pPr>
              <a:r>
                <a:rPr>
                  <a:latin typeface="Arial" charset="0"/>
                  <a:cs typeface="Arial" charset="0"/>
                </a:rPr>
                <a:t>MOBC?</a:t>
              </a:r>
            </a:p>
          </p:txBody>
        </p:sp>
      </p:grpSp>
      <p:sp>
        <p:nvSpPr>
          <p:cNvPr id="337" name="Straight Arrow Connector 12"/>
          <p:cNvSpPr/>
          <p:nvPr/>
        </p:nvSpPr>
        <p:spPr>
          <a:xfrm>
            <a:off x="7471543" y="2514599"/>
            <a:ext cx="681859" cy="990602"/>
          </a:xfrm>
          <a:prstGeom prst="line">
            <a:avLst/>
          </a:prstGeom>
          <a:ln w="6350">
            <a:solidFill>
              <a:schemeClr val="accent1"/>
            </a:solidFill>
            <a:miter/>
            <a:tailEnd type="triangle"/>
          </a:ln>
        </p:spPr>
        <p:txBody>
          <a:bodyPr lIns="45719" rIns="45719"/>
          <a:lstStyle/>
          <a:p>
            <a:pPr defTabSz="914400" fontAlgn="base">
              <a:spcBef>
                <a:spcPct val="0"/>
              </a:spcBef>
              <a:spcAft>
                <a:spcPct val="0"/>
              </a:spcAft>
            </a:pPr>
            <a:endParaRPr>
              <a:solidFill>
                <a:prstClr val="white"/>
              </a:solidFill>
              <a:latin typeface="Arial" charset="0"/>
              <a:cs typeface="Arial" charset="0"/>
            </a:endParaRPr>
          </a:p>
        </p:txBody>
      </p:sp>
      <p:sp>
        <p:nvSpPr>
          <p:cNvPr id="338" name="Straight Arrow Connector 13"/>
          <p:cNvSpPr/>
          <p:nvPr/>
        </p:nvSpPr>
        <p:spPr>
          <a:xfrm flipV="1">
            <a:off x="5924551" y="2514599"/>
            <a:ext cx="628651" cy="990602"/>
          </a:xfrm>
          <a:prstGeom prst="line">
            <a:avLst/>
          </a:prstGeom>
          <a:ln w="6350">
            <a:solidFill>
              <a:schemeClr val="accent1"/>
            </a:solidFill>
            <a:miter/>
            <a:tailEnd type="triangle"/>
          </a:ln>
        </p:spPr>
        <p:txBody>
          <a:bodyPr lIns="45719" rIns="45719"/>
          <a:lstStyle/>
          <a:p>
            <a:pPr defTabSz="914400" fontAlgn="base">
              <a:spcBef>
                <a:spcPct val="0"/>
              </a:spcBef>
              <a:spcAft>
                <a:spcPct val="0"/>
              </a:spcAft>
            </a:pPr>
            <a:endParaRPr>
              <a:solidFill>
                <a:prstClr val="white"/>
              </a:solidFill>
              <a:latin typeface="Arial" charset="0"/>
              <a:cs typeface="Arial" charset="0"/>
            </a:endParaRPr>
          </a:p>
        </p:txBody>
      </p:sp>
    </p:spTree>
    <p:extLst>
      <p:ext uri="{BB962C8B-B14F-4D97-AF65-F5344CB8AC3E}">
        <p14:creationId xmlns:p14="http://schemas.microsoft.com/office/powerpoint/2010/main" val="387445690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981200" y="1524000"/>
            <a:ext cx="8305800" cy="3732810"/>
            <a:chOff x="76200" y="1600200"/>
            <a:chExt cx="8305800" cy="4037610"/>
          </a:xfrm>
        </p:grpSpPr>
        <p:cxnSp>
          <p:nvCxnSpPr>
            <p:cNvPr id="27" name="Straight Connector 26"/>
            <p:cNvCxnSpPr/>
            <p:nvPr/>
          </p:nvCxnSpPr>
          <p:spPr>
            <a:xfrm>
              <a:off x="609600" y="3048000"/>
              <a:ext cx="0" cy="457200"/>
            </a:xfrm>
            <a:prstGeom prst="line">
              <a:avLst/>
            </a:prstGeom>
            <a:noFill/>
            <a:ln w="10000" cap="flat" cmpd="sng" algn="ctr">
              <a:solidFill>
                <a:sysClr val="windowText" lastClr="000000">
                  <a:lumMod val="95000"/>
                  <a:lumOff val="5000"/>
                </a:sysClr>
              </a:solidFill>
              <a:prstDash val="solid"/>
            </a:ln>
            <a:effectLst/>
          </p:spPr>
        </p:cxnSp>
        <p:cxnSp>
          <p:nvCxnSpPr>
            <p:cNvPr id="28" name="Straight Connector 27"/>
            <p:cNvCxnSpPr/>
            <p:nvPr/>
          </p:nvCxnSpPr>
          <p:spPr>
            <a:xfrm>
              <a:off x="2057400" y="3048000"/>
              <a:ext cx="0" cy="457200"/>
            </a:xfrm>
            <a:prstGeom prst="line">
              <a:avLst/>
            </a:prstGeom>
            <a:noFill/>
            <a:ln w="10000" cap="flat" cmpd="sng" algn="ctr">
              <a:solidFill>
                <a:sysClr val="windowText" lastClr="000000">
                  <a:lumMod val="95000"/>
                  <a:lumOff val="5000"/>
                </a:sysClr>
              </a:solidFill>
              <a:prstDash val="solid"/>
            </a:ln>
            <a:effectLst/>
          </p:spPr>
        </p:cxnSp>
        <p:cxnSp>
          <p:nvCxnSpPr>
            <p:cNvPr id="29" name="Straight Connector 28"/>
            <p:cNvCxnSpPr/>
            <p:nvPr/>
          </p:nvCxnSpPr>
          <p:spPr>
            <a:xfrm>
              <a:off x="5334000" y="3048000"/>
              <a:ext cx="0" cy="457200"/>
            </a:xfrm>
            <a:prstGeom prst="line">
              <a:avLst/>
            </a:prstGeom>
            <a:noFill/>
            <a:ln w="10000" cap="flat" cmpd="sng" algn="ctr">
              <a:solidFill>
                <a:sysClr val="windowText" lastClr="000000">
                  <a:lumMod val="95000"/>
                  <a:lumOff val="5000"/>
                </a:sysClr>
              </a:solidFill>
              <a:prstDash val="solid"/>
            </a:ln>
            <a:effectLst/>
          </p:spPr>
        </p:cxnSp>
        <p:cxnSp>
          <p:nvCxnSpPr>
            <p:cNvPr id="30" name="Straight Connector 29"/>
            <p:cNvCxnSpPr/>
            <p:nvPr/>
          </p:nvCxnSpPr>
          <p:spPr>
            <a:xfrm>
              <a:off x="7391400" y="3048000"/>
              <a:ext cx="0" cy="457200"/>
            </a:xfrm>
            <a:prstGeom prst="line">
              <a:avLst/>
            </a:prstGeom>
            <a:noFill/>
            <a:ln w="10000" cap="flat" cmpd="sng" algn="ctr">
              <a:solidFill>
                <a:sysClr val="windowText" lastClr="000000">
                  <a:lumMod val="95000"/>
                  <a:lumOff val="5000"/>
                </a:sysClr>
              </a:solidFill>
              <a:prstDash val="solid"/>
            </a:ln>
            <a:effectLst/>
          </p:spPr>
        </p:cxnSp>
        <p:sp>
          <p:nvSpPr>
            <p:cNvPr id="31" name="Flowchart: Alternate Process 30"/>
            <p:cNvSpPr/>
            <p:nvPr/>
          </p:nvSpPr>
          <p:spPr>
            <a:xfrm>
              <a:off x="76200" y="1600200"/>
              <a:ext cx="1295400" cy="789864"/>
            </a:xfrm>
            <a:prstGeom prst="flowChartAlternateProcess">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algn="ctr" defTabSz="914400">
                <a:defRPr/>
              </a:pPr>
              <a:r>
                <a:rPr lang="en-US" kern="0" dirty="0">
                  <a:solidFill>
                    <a:prstClr val="white"/>
                  </a:solidFill>
                  <a:latin typeface="Franklin Gothic Book"/>
                </a:rPr>
                <a:t>Addiction Onset</a:t>
              </a:r>
            </a:p>
          </p:txBody>
        </p:sp>
        <p:sp>
          <p:nvSpPr>
            <p:cNvPr id="32" name="Down Arrow 31"/>
            <p:cNvSpPr/>
            <p:nvPr/>
          </p:nvSpPr>
          <p:spPr>
            <a:xfrm>
              <a:off x="533400" y="2514600"/>
              <a:ext cx="160019" cy="457200"/>
            </a:xfrm>
            <a:prstGeom prst="downArrow">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algn="ctr" defTabSz="914400">
                <a:defRPr/>
              </a:pPr>
              <a:endParaRPr lang="en-US" kern="0">
                <a:solidFill>
                  <a:prstClr val="white"/>
                </a:solidFill>
                <a:latin typeface="Franklin Gothic Book"/>
              </a:endParaRPr>
            </a:p>
          </p:txBody>
        </p:sp>
        <p:sp>
          <p:nvSpPr>
            <p:cNvPr id="33" name="Flowchart: Alternate Process 32"/>
            <p:cNvSpPr/>
            <p:nvPr/>
          </p:nvSpPr>
          <p:spPr>
            <a:xfrm>
              <a:off x="1447800" y="1600200"/>
              <a:ext cx="1295400" cy="789864"/>
            </a:xfrm>
            <a:prstGeom prst="flowChartAlternateProcess">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algn="ctr" defTabSz="914400">
                <a:defRPr/>
              </a:pPr>
              <a:r>
                <a:rPr lang="en-US" sz="2000" kern="0" dirty="0">
                  <a:solidFill>
                    <a:prstClr val="white"/>
                  </a:solidFill>
                  <a:latin typeface="Franklin Gothic Book"/>
                </a:rPr>
                <a:t>Help Seeking</a:t>
              </a:r>
            </a:p>
          </p:txBody>
        </p:sp>
        <p:sp>
          <p:nvSpPr>
            <p:cNvPr id="34" name="Down Arrow 33"/>
            <p:cNvSpPr/>
            <p:nvPr/>
          </p:nvSpPr>
          <p:spPr>
            <a:xfrm>
              <a:off x="1973581" y="2514600"/>
              <a:ext cx="160019" cy="457200"/>
            </a:xfrm>
            <a:prstGeom prst="downArrow">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algn="ctr" defTabSz="914400">
                <a:defRPr/>
              </a:pPr>
              <a:endParaRPr lang="en-US" kern="0">
                <a:solidFill>
                  <a:prstClr val="white"/>
                </a:solidFill>
                <a:latin typeface="Franklin Gothic Book"/>
              </a:endParaRPr>
            </a:p>
          </p:txBody>
        </p:sp>
        <p:sp>
          <p:nvSpPr>
            <p:cNvPr id="35" name="Flowchart: Alternate Process 34"/>
            <p:cNvSpPr/>
            <p:nvPr/>
          </p:nvSpPr>
          <p:spPr>
            <a:xfrm>
              <a:off x="4724400" y="1600200"/>
              <a:ext cx="1295400" cy="789864"/>
            </a:xfrm>
            <a:prstGeom prst="flowChartAlternateProcess">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algn="ctr" defTabSz="914400">
                <a:defRPr/>
              </a:pPr>
              <a:r>
                <a:rPr lang="en-US" sz="1200" kern="0" dirty="0">
                  <a:solidFill>
                    <a:prstClr val="white"/>
                  </a:solidFill>
                  <a:latin typeface="Franklin Gothic Book"/>
                </a:rPr>
                <a:t>Full Sustained Remission (1 year abstinent)</a:t>
              </a:r>
            </a:p>
          </p:txBody>
        </p:sp>
        <p:sp>
          <p:nvSpPr>
            <p:cNvPr id="36" name="Down Arrow 35"/>
            <p:cNvSpPr/>
            <p:nvPr/>
          </p:nvSpPr>
          <p:spPr>
            <a:xfrm>
              <a:off x="5257800" y="2514600"/>
              <a:ext cx="160019" cy="457200"/>
            </a:xfrm>
            <a:prstGeom prst="downArrow">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algn="ctr" defTabSz="914400">
                <a:defRPr/>
              </a:pPr>
              <a:endParaRPr lang="en-US" kern="0">
                <a:solidFill>
                  <a:prstClr val="white"/>
                </a:solidFill>
                <a:latin typeface="Franklin Gothic Book"/>
              </a:endParaRPr>
            </a:p>
          </p:txBody>
        </p:sp>
        <p:sp>
          <p:nvSpPr>
            <p:cNvPr id="37" name="Flowchart: Alternate Process 36"/>
            <p:cNvSpPr/>
            <p:nvPr/>
          </p:nvSpPr>
          <p:spPr>
            <a:xfrm>
              <a:off x="6743700" y="1600200"/>
              <a:ext cx="1295400" cy="789864"/>
            </a:xfrm>
            <a:prstGeom prst="flowChartAlternateProcess">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algn="ctr" defTabSz="914400">
                <a:defRPr/>
              </a:pPr>
              <a:r>
                <a:rPr lang="en-US" sz="1200" kern="0" dirty="0">
                  <a:solidFill>
                    <a:prstClr val="white"/>
                  </a:solidFill>
                  <a:latin typeface="Franklin Gothic Book"/>
                </a:rPr>
                <a:t>Relapse</a:t>
              </a:r>
              <a:r>
                <a:rPr lang="en-US" sz="2000" kern="0" dirty="0">
                  <a:solidFill>
                    <a:prstClr val="white"/>
                  </a:solidFill>
                  <a:latin typeface="Franklin Gothic Book"/>
                </a:rPr>
                <a:t> </a:t>
              </a:r>
              <a:r>
                <a:rPr lang="en-US" sz="1200" kern="0" dirty="0">
                  <a:solidFill>
                    <a:prstClr val="white"/>
                  </a:solidFill>
                  <a:latin typeface="Franklin Gothic Book"/>
                </a:rPr>
                <a:t>Risk drops below 15%</a:t>
              </a:r>
            </a:p>
          </p:txBody>
        </p:sp>
        <p:sp>
          <p:nvSpPr>
            <p:cNvPr id="38" name="Down Arrow 37"/>
            <p:cNvSpPr/>
            <p:nvPr/>
          </p:nvSpPr>
          <p:spPr>
            <a:xfrm>
              <a:off x="7311390" y="2490849"/>
              <a:ext cx="160019" cy="457200"/>
            </a:xfrm>
            <a:prstGeom prst="downArrow">
              <a:avLst/>
            </a:prstGeom>
            <a:solidFill>
              <a:srgbClr val="B58B80"/>
            </a:solidFill>
            <a:ln w="25400" cap="flat" cmpd="sng" algn="ctr">
              <a:solidFill>
                <a:sysClr val="windowText" lastClr="000000">
                  <a:lumMod val="95000"/>
                  <a:lumOff val="5000"/>
                </a:sysClr>
              </a:solidFill>
              <a:prstDash val="solid"/>
            </a:ln>
            <a:effectLst/>
          </p:spPr>
          <p:txBody>
            <a:bodyPr rtlCol="0" anchor="ctr"/>
            <a:lstStyle/>
            <a:p>
              <a:pPr algn="ctr" defTabSz="914400">
                <a:defRPr/>
              </a:pPr>
              <a:endParaRPr lang="en-US" kern="0">
                <a:solidFill>
                  <a:prstClr val="white"/>
                </a:solidFill>
                <a:latin typeface="Franklin Gothic Book"/>
              </a:endParaRPr>
            </a:p>
          </p:txBody>
        </p:sp>
        <p:sp>
          <p:nvSpPr>
            <p:cNvPr id="39" name="TextBox 38"/>
            <p:cNvSpPr txBox="1"/>
            <p:nvPr/>
          </p:nvSpPr>
          <p:spPr>
            <a:xfrm>
              <a:off x="838200" y="3276600"/>
              <a:ext cx="1143000" cy="399490"/>
            </a:xfrm>
            <a:prstGeom prst="rect">
              <a:avLst/>
            </a:prstGeom>
            <a:noFill/>
            <a:ln>
              <a:noFill/>
            </a:ln>
          </p:spPr>
          <p:txBody>
            <a:bodyPr wrap="square" rtlCol="0">
              <a:spAutoFit/>
            </a:bodyPr>
            <a:lstStyle/>
            <a:p>
              <a:pPr algn="ctr" defTabSz="914400">
                <a:defRPr/>
              </a:pPr>
              <a:r>
                <a:rPr lang="en-US" kern="0" dirty="0">
                  <a:solidFill>
                    <a:prstClr val="black"/>
                  </a:solidFill>
                  <a:latin typeface="Arial" pitchFamily="34" charset="0"/>
                  <a:cs typeface="Arial" pitchFamily="34" charset="0"/>
                </a:rPr>
                <a:t>4-5 years</a:t>
              </a:r>
            </a:p>
          </p:txBody>
        </p:sp>
        <p:sp>
          <p:nvSpPr>
            <p:cNvPr id="40" name="TextBox 39"/>
            <p:cNvSpPr txBox="1"/>
            <p:nvPr/>
          </p:nvSpPr>
          <p:spPr>
            <a:xfrm>
              <a:off x="3276600" y="3288268"/>
              <a:ext cx="1143000" cy="399490"/>
            </a:xfrm>
            <a:prstGeom prst="rect">
              <a:avLst/>
            </a:prstGeom>
            <a:noFill/>
            <a:ln>
              <a:noFill/>
            </a:ln>
          </p:spPr>
          <p:txBody>
            <a:bodyPr wrap="square" rtlCol="0">
              <a:spAutoFit/>
            </a:bodyPr>
            <a:lstStyle/>
            <a:p>
              <a:pPr algn="ctr" defTabSz="914400">
                <a:defRPr/>
              </a:pPr>
              <a:r>
                <a:rPr lang="en-US" kern="0" dirty="0">
                  <a:solidFill>
                    <a:prstClr val="black"/>
                  </a:solidFill>
                  <a:latin typeface="Arial" pitchFamily="34" charset="0"/>
                  <a:cs typeface="Arial" pitchFamily="34" charset="0"/>
                </a:rPr>
                <a:t>8 years</a:t>
              </a:r>
            </a:p>
          </p:txBody>
        </p:sp>
        <p:sp>
          <p:nvSpPr>
            <p:cNvPr id="41" name="TextBox 40"/>
            <p:cNvSpPr txBox="1"/>
            <p:nvPr/>
          </p:nvSpPr>
          <p:spPr>
            <a:xfrm>
              <a:off x="6013862" y="3276600"/>
              <a:ext cx="1143000" cy="399490"/>
            </a:xfrm>
            <a:prstGeom prst="rect">
              <a:avLst/>
            </a:prstGeom>
            <a:noFill/>
            <a:ln>
              <a:noFill/>
            </a:ln>
          </p:spPr>
          <p:txBody>
            <a:bodyPr wrap="square" rtlCol="0">
              <a:spAutoFit/>
            </a:bodyPr>
            <a:lstStyle/>
            <a:p>
              <a:pPr algn="ctr" defTabSz="914400">
                <a:defRPr/>
              </a:pPr>
              <a:r>
                <a:rPr lang="en-US" kern="0" dirty="0">
                  <a:solidFill>
                    <a:prstClr val="black"/>
                  </a:solidFill>
                  <a:latin typeface="Arial" pitchFamily="34" charset="0"/>
                  <a:cs typeface="Arial" pitchFamily="34" charset="0"/>
                </a:rPr>
                <a:t>5 years</a:t>
              </a:r>
            </a:p>
          </p:txBody>
        </p:sp>
        <p:sp>
          <p:nvSpPr>
            <p:cNvPr id="42" name="Flowchart: Alternate Process 41"/>
            <p:cNvSpPr/>
            <p:nvPr/>
          </p:nvSpPr>
          <p:spPr>
            <a:xfrm>
              <a:off x="633053" y="4402777"/>
              <a:ext cx="1295400" cy="1143000"/>
            </a:xfrm>
            <a:prstGeom prst="flowChartAlternateProcess">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algn="ctr" defTabSz="914400">
                <a:defRPr/>
              </a:pPr>
              <a:r>
                <a:rPr lang="en-US" kern="0" dirty="0">
                  <a:solidFill>
                    <a:prstClr val="white"/>
                  </a:solidFill>
                  <a:latin typeface="Franklin Gothic Book"/>
                </a:rPr>
                <a:t>Self-initiated cessation attempts</a:t>
              </a:r>
            </a:p>
          </p:txBody>
        </p:sp>
        <p:sp>
          <p:nvSpPr>
            <p:cNvPr id="43" name="Down Arrow 42"/>
            <p:cNvSpPr/>
            <p:nvPr/>
          </p:nvSpPr>
          <p:spPr>
            <a:xfrm flipH="1" flipV="1">
              <a:off x="1226819" y="3866983"/>
              <a:ext cx="144781" cy="456210"/>
            </a:xfrm>
            <a:prstGeom prst="downArrow">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algn="ctr" defTabSz="914400">
                <a:defRPr/>
              </a:pPr>
              <a:endParaRPr lang="en-US" kern="0">
                <a:solidFill>
                  <a:prstClr val="white"/>
                </a:solidFill>
                <a:latin typeface="Franklin Gothic Book"/>
              </a:endParaRPr>
            </a:p>
          </p:txBody>
        </p:sp>
        <p:sp>
          <p:nvSpPr>
            <p:cNvPr id="44" name="Flowchart: Alternate Process 43"/>
            <p:cNvSpPr/>
            <p:nvPr/>
          </p:nvSpPr>
          <p:spPr>
            <a:xfrm>
              <a:off x="3124200" y="4342409"/>
              <a:ext cx="1295400" cy="1238993"/>
            </a:xfrm>
            <a:prstGeom prst="flowChartAlternateProcess">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algn="ctr" defTabSz="914400">
                <a:defRPr/>
              </a:pPr>
              <a:r>
                <a:rPr lang="en-US" sz="1600" kern="0" dirty="0">
                  <a:solidFill>
                    <a:prstClr val="white"/>
                  </a:solidFill>
                  <a:latin typeface="Franklin Gothic Book"/>
                </a:rPr>
                <a:t>4-5 Treatment episodes/</a:t>
              </a:r>
            </a:p>
            <a:p>
              <a:pPr algn="ctr" defTabSz="914400">
                <a:defRPr/>
              </a:pPr>
              <a:r>
                <a:rPr lang="en-US" sz="1600" kern="0" dirty="0">
                  <a:solidFill>
                    <a:prstClr val="white"/>
                  </a:solidFill>
                  <a:latin typeface="Franklin Gothic Book"/>
                </a:rPr>
                <a:t>mutual-help</a:t>
              </a:r>
            </a:p>
          </p:txBody>
        </p:sp>
        <p:sp>
          <p:nvSpPr>
            <p:cNvPr id="45" name="Down Arrow 44"/>
            <p:cNvSpPr/>
            <p:nvPr/>
          </p:nvSpPr>
          <p:spPr>
            <a:xfrm flipH="1" flipV="1">
              <a:off x="3703319" y="3810495"/>
              <a:ext cx="144781" cy="456210"/>
            </a:xfrm>
            <a:prstGeom prst="downArrow">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algn="ctr" defTabSz="914400">
                <a:defRPr/>
              </a:pPr>
              <a:endParaRPr lang="en-US" kern="0">
                <a:solidFill>
                  <a:prstClr val="white"/>
                </a:solidFill>
                <a:latin typeface="Franklin Gothic Book"/>
              </a:endParaRPr>
            </a:p>
          </p:txBody>
        </p:sp>
        <p:sp>
          <p:nvSpPr>
            <p:cNvPr id="46" name="Flowchart: Alternate Process 45"/>
            <p:cNvSpPr/>
            <p:nvPr/>
          </p:nvSpPr>
          <p:spPr>
            <a:xfrm>
              <a:off x="5791200" y="4438403"/>
              <a:ext cx="1295400" cy="1199407"/>
            </a:xfrm>
            <a:prstGeom prst="flowChartAlternateProcess">
              <a:avLst/>
            </a:prstGeom>
            <a:solidFill>
              <a:srgbClr val="C3986D"/>
            </a:solidFill>
            <a:ln w="25400" cap="flat" cmpd="sng" algn="ctr">
              <a:solidFill>
                <a:sysClr val="windowText" lastClr="000000">
                  <a:lumMod val="95000"/>
                  <a:lumOff val="5000"/>
                </a:sysClr>
              </a:solidFill>
              <a:prstDash val="solid"/>
            </a:ln>
            <a:effectLst/>
          </p:spPr>
          <p:txBody>
            <a:bodyPr rtlCol="0" anchor="t"/>
            <a:lstStyle/>
            <a:p>
              <a:pPr algn="ctr" defTabSz="914400">
                <a:defRPr/>
              </a:pPr>
              <a:r>
                <a:rPr lang="en-US" sz="1600" kern="0" dirty="0">
                  <a:solidFill>
                    <a:prstClr val="white"/>
                  </a:solidFill>
                  <a:latin typeface="Franklin Gothic Book"/>
                </a:rPr>
                <a:t>Continuing care/</a:t>
              </a:r>
            </a:p>
            <a:p>
              <a:pPr algn="ctr" defTabSz="914400">
                <a:defRPr/>
              </a:pPr>
              <a:r>
                <a:rPr lang="en-US" sz="1600" kern="0" dirty="0">
                  <a:solidFill>
                    <a:prstClr val="white"/>
                  </a:solidFill>
                  <a:latin typeface="Franklin Gothic Book"/>
                </a:rPr>
                <a:t>mutual-help</a:t>
              </a:r>
            </a:p>
          </p:txBody>
        </p:sp>
        <p:sp>
          <p:nvSpPr>
            <p:cNvPr id="47" name="Down Arrow 46"/>
            <p:cNvSpPr/>
            <p:nvPr/>
          </p:nvSpPr>
          <p:spPr>
            <a:xfrm flipH="1" flipV="1">
              <a:off x="6362056" y="3865993"/>
              <a:ext cx="144781" cy="456210"/>
            </a:xfrm>
            <a:prstGeom prst="downArrow">
              <a:avLst/>
            </a:prstGeom>
            <a:solidFill>
              <a:srgbClr val="C3986D"/>
            </a:solidFill>
            <a:ln w="25400" cap="flat" cmpd="sng" algn="ctr">
              <a:solidFill>
                <a:sysClr val="windowText" lastClr="000000">
                  <a:lumMod val="95000"/>
                  <a:lumOff val="5000"/>
                </a:sysClr>
              </a:solidFill>
              <a:prstDash val="solid"/>
            </a:ln>
            <a:effectLst/>
          </p:spPr>
          <p:txBody>
            <a:bodyPr rtlCol="0" anchor="ctr"/>
            <a:lstStyle/>
            <a:p>
              <a:pPr algn="ctr" defTabSz="914400">
                <a:defRPr/>
              </a:pPr>
              <a:endParaRPr lang="en-US" kern="0">
                <a:solidFill>
                  <a:prstClr val="white"/>
                </a:solidFill>
                <a:latin typeface="Franklin Gothic Book"/>
              </a:endParaRPr>
            </a:p>
          </p:txBody>
        </p:sp>
        <p:cxnSp>
          <p:nvCxnSpPr>
            <p:cNvPr id="48" name="Straight Arrow Connector 47"/>
            <p:cNvCxnSpPr/>
            <p:nvPr/>
          </p:nvCxnSpPr>
          <p:spPr>
            <a:xfrm>
              <a:off x="613409" y="3256312"/>
              <a:ext cx="7768591" cy="0"/>
            </a:xfrm>
            <a:prstGeom prst="straightConnector1">
              <a:avLst/>
            </a:prstGeom>
            <a:noFill/>
            <a:ln w="10000" cap="flat" cmpd="sng" algn="ctr">
              <a:solidFill>
                <a:sysClr val="windowText" lastClr="000000">
                  <a:lumMod val="95000"/>
                  <a:lumOff val="5000"/>
                </a:sysClr>
              </a:solidFill>
              <a:prstDash val="solid"/>
              <a:tailEnd type="arrow"/>
            </a:ln>
            <a:effectLst/>
          </p:spPr>
        </p:cxnSp>
      </p:grpSp>
      <p:sp>
        <p:nvSpPr>
          <p:cNvPr id="50" name="TextBox 49"/>
          <p:cNvSpPr txBox="1"/>
          <p:nvPr/>
        </p:nvSpPr>
        <p:spPr>
          <a:xfrm>
            <a:off x="1534212" y="-25063"/>
            <a:ext cx="9133788" cy="954107"/>
          </a:xfrm>
          <a:prstGeom prst="rect">
            <a:avLst/>
          </a:prstGeom>
          <a:noFill/>
        </p:spPr>
        <p:txBody>
          <a:bodyPr wrap="square" rtlCol="0">
            <a:spAutoFit/>
          </a:bodyPr>
          <a:lstStyle/>
          <a:p>
            <a:pPr algn="ctr" defTabSz="914400"/>
            <a:r>
              <a:rPr lang="en-US" sz="2800" dirty="0">
                <a:solidFill>
                  <a:prstClr val="black"/>
                </a:solidFill>
                <a:latin typeface="Calibri" panose="020F0502020204030204"/>
              </a:rPr>
              <a:t> </a:t>
            </a:r>
            <a:r>
              <a:rPr lang="en-US" sz="2800" u="sng" dirty="0">
                <a:solidFill>
                  <a:prstClr val="black"/>
                </a:solidFill>
                <a:latin typeface="Calibri" panose="020F0502020204030204"/>
              </a:rPr>
              <a:t>The clinical course </a:t>
            </a:r>
            <a:r>
              <a:rPr lang="en-US" sz="2800" dirty="0">
                <a:solidFill>
                  <a:prstClr val="black"/>
                </a:solidFill>
                <a:latin typeface="Calibri" panose="020F0502020204030204"/>
              </a:rPr>
              <a:t>of addiction and achievement of stable recovery can take a long time …</a:t>
            </a:r>
          </a:p>
        </p:txBody>
      </p:sp>
      <p:sp>
        <p:nvSpPr>
          <p:cNvPr id="51" name="Line Callout 2 50"/>
          <p:cNvSpPr/>
          <p:nvPr/>
        </p:nvSpPr>
        <p:spPr>
          <a:xfrm>
            <a:off x="9601200" y="4057403"/>
            <a:ext cx="884822" cy="2366068"/>
          </a:xfrm>
          <a:prstGeom prst="borderCallout2">
            <a:avLst>
              <a:gd name="adj1" fmla="val -1199"/>
              <a:gd name="adj2" fmla="val 45392"/>
              <a:gd name="adj3" fmla="val -24618"/>
              <a:gd name="adj4" fmla="val 48629"/>
              <a:gd name="adj5" fmla="val -36875"/>
              <a:gd name="adj6" fmla="val 45531"/>
            </a:avLst>
          </a:prstGeom>
        </p:spPr>
        <p:style>
          <a:lnRef idx="1">
            <a:schemeClr val="accent2"/>
          </a:lnRef>
          <a:fillRef idx="3">
            <a:schemeClr val="accent2"/>
          </a:fillRef>
          <a:effectRef idx="2">
            <a:schemeClr val="accent2"/>
          </a:effectRef>
          <a:fontRef idx="minor">
            <a:schemeClr val="lt1"/>
          </a:fontRef>
        </p:style>
        <p:txBody>
          <a:bodyPr anchor="ctr"/>
          <a:lstStyle/>
          <a:p>
            <a:pPr algn="ctr" defTabSz="914400">
              <a:defRPr/>
            </a:pPr>
            <a:r>
              <a:rPr lang="en-US" sz="1200" dirty="0">
                <a:solidFill>
                  <a:prstClr val="white"/>
                </a:solidFill>
                <a:latin typeface="Calibri" panose="020F0502020204030204"/>
              </a:rPr>
              <a:t>50-60% of individuals with addiction will achieve full sustained remission</a:t>
            </a:r>
          </a:p>
        </p:txBody>
      </p:sp>
      <p:sp>
        <p:nvSpPr>
          <p:cNvPr id="49" name="Oval 48"/>
          <p:cNvSpPr/>
          <p:nvPr/>
        </p:nvSpPr>
        <p:spPr>
          <a:xfrm>
            <a:off x="2270758" y="5899666"/>
            <a:ext cx="1846461" cy="843281"/>
          </a:xfrm>
          <a:prstGeom prst="ellipse">
            <a:avLst/>
          </a:prstGeom>
          <a:solidFill>
            <a:schemeClr val="accent4">
              <a:lumMod val="50000"/>
            </a:schemeClr>
          </a:solidFill>
          <a:effectLst>
            <a:glow rad="228600">
              <a:schemeClr val="accent1">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defTabSz="914400"/>
            <a:r>
              <a:rPr lang="en-US" dirty="0">
                <a:solidFill>
                  <a:prstClr val="white"/>
                </a:solidFill>
                <a:latin typeface="Calibri" panose="020F0502020204030204"/>
              </a:rPr>
              <a:t>Recovery Priming</a:t>
            </a:r>
          </a:p>
        </p:txBody>
      </p:sp>
      <p:sp>
        <p:nvSpPr>
          <p:cNvPr id="53" name="Oval 52"/>
          <p:cNvSpPr/>
          <p:nvPr/>
        </p:nvSpPr>
        <p:spPr>
          <a:xfrm>
            <a:off x="7477765" y="5947304"/>
            <a:ext cx="2004902" cy="843281"/>
          </a:xfrm>
          <a:prstGeom prst="ellipse">
            <a:avLst/>
          </a:prstGeom>
          <a:solidFill>
            <a:schemeClr val="accent4">
              <a:lumMod val="50000"/>
            </a:schemeClr>
          </a:solidFill>
          <a:effectLst>
            <a:glow rad="228600">
              <a:schemeClr val="accent1">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defTabSz="914400"/>
            <a:r>
              <a:rPr lang="en-US" dirty="0">
                <a:solidFill>
                  <a:prstClr val="white"/>
                </a:solidFill>
                <a:latin typeface="Calibri" panose="020F0502020204030204"/>
              </a:rPr>
              <a:t>Recovery Monitoring</a:t>
            </a:r>
          </a:p>
        </p:txBody>
      </p:sp>
      <p:sp>
        <p:nvSpPr>
          <p:cNvPr id="54" name="Oval 53"/>
          <p:cNvSpPr/>
          <p:nvPr/>
        </p:nvSpPr>
        <p:spPr>
          <a:xfrm>
            <a:off x="4883236" y="5947304"/>
            <a:ext cx="1875583" cy="843281"/>
          </a:xfrm>
          <a:prstGeom prst="ellipse">
            <a:avLst/>
          </a:prstGeom>
          <a:solidFill>
            <a:schemeClr val="accent4">
              <a:lumMod val="50000"/>
            </a:schemeClr>
          </a:solidFill>
          <a:effectLst>
            <a:glow rad="228600">
              <a:schemeClr val="accent1">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defTabSz="914400"/>
            <a:r>
              <a:rPr lang="en-US" dirty="0">
                <a:solidFill>
                  <a:prstClr val="white"/>
                </a:solidFill>
                <a:latin typeface="Calibri" panose="020F0502020204030204"/>
              </a:rPr>
              <a:t>Recovery Mentoring</a:t>
            </a:r>
          </a:p>
        </p:txBody>
      </p:sp>
      <p:sp>
        <p:nvSpPr>
          <p:cNvPr id="52" name="Line Callout 2 51"/>
          <p:cNvSpPr/>
          <p:nvPr/>
        </p:nvSpPr>
        <p:spPr>
          <a:xfrm>
            <a:off x="1524001" y="3766066"/>
            <a:ext cx="974715" cy="1720334"/>
          </a:xfrm>
          <a:prstGeom prst="borderCallout2">
            <a:avLst>
              <a:gd name="adj1" fmla="val -1199"/>
              <a:gd name="adj2" fmla="val 45392"/>
              <a:gd name="adj3" fmla="val -24618"/>
              <a:gd name="adj4" fmla="val 48629"/>
              <a:gd name="adj5" fmla="val -35397"/>
              <a:gd name="adj6" fmla="val 114813"/>
            </a:avLst>
          </a:prstGeom>
        </p:spPr>
        <p:style>
          <a:lnRef idx="1">
            <a:schemeClr val="accent2"/>
          </a:lnRef>
          <a:fillRef idx="3">
            <a:schemeClr val="accent2"/>
          </a:fillRef>
          <a:effectRef idx="2">
            <a:schemeClr val="accent2"/>
          </a:effectRef>
          <a:fontRef idx="minor">
            <a:schemeClr val="lt1"/>
          </a:fontRef>
        </p:style>
        <p:txBody>
          <a:bodyPr anchor="ctr"/>
          <a:lstStyle/>
          <a:p>
            <a:pPr algn="ctr" defTabSz="914400">
              <a:defRPr/>
            </a:pPr>
            <a:r>
              <a:rPr lang="en-US" sz="1000" dirty="0">
                <a:solidFill>
                  <a:prstClr val="white"/>
                </a:solidFill>
                <a:latin typeface="Calibri" panose="020F0502020204030204"/>
              </a:rPr>
              <a:t>Opportunity for earlier detection through screening in non-specialty settings like primary care/ED</a:t>
            </a:r>
          </a:p>
        </p:txBody>
      </p:sp>
    </p:spTree>
    <p:extLst>
      <p:ext uri="{BB962C8B-B14F-4D97-AF65-F5344CB8AC3E}">
        <p14:creationId xmlns:p14="http://schemas.microsoft.com/office/powerpoint/2010/main" val="272695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val 9"/>
          <p:cNvSpPr/>
          <p:nvPr/>
        </p:nvSpPr>
        <p:spPr>
          <a:xfrm>
            <a:off x="5128668" y="3650725"/>
            <a:ext cx="2552700" cy="228599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600" dirty="0">
                <a:solidFill>
                  <a:prstClr val="white"/>
                </a:solidFill>
                <a:latin typeface="Century Schoolbook"/>
              </a:rPr>
              <a:t>Negative Affect Abstinence self-efficacy</a:t>
            </a:r>
          </a:p>
        </p:txBody>
      </p:sp>
      <p:sp>
        <p:nvSpPr>
          <p:cNvPr id="23" name="Oval 22"/>
          <p:cNvSpPr/>
          <p:nvPr/>
        </p:nvSpPr>
        <p:spPr>
          <a:xfrm>
            <a:off x="2077138" y="293213"/>
            <a:ext cx="3716124" cy="3504806"/>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600" dirty="0">
                <a:solidFill>
                  <a:prstClr val="white"/>
                </a:solidFill>
                <a:latin typeface="Century Schoolbook"/>
              </a:rPr>
              <a:t>Social network</a:t>
            </a:r>
          </a:p>
          <a:p>
            <a:pPr algn="ctr" defTabSz="914400" fontAlgn="base">
              <a:spcBef>
                <a:spcPct val="0"/>
              </a:spcBef>
              <a:spcAft>
                <a:spcPct val="0"/>
              </a:spcAft>
            </a:pPr>
            <a:endParaRPr lang="en-US" sz="1600" dirty="0">
              <a:solidFill>
                <a:prstClr val="white"/>
              </a:solidFill>
              <a:latin typeface="Century Schoolbook"/>
            </a:endParaRPr>
          </a:p>
        </p:txBody>
      </p:sp>
      <p:sp>
        <p:nvSpPr>
          <p:cNvPr id="17" name="Oval 16"/>
          <p:cNvSpPr/>
          <p:nvPr/>
        </p:nvSpPr>
        <p:spPr>
          <a:xfrm>
            <a:off x="6140924" y="987064"/>
            <a:ext cx="1830764" cy="15471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600" dirty="0">
                <a:solidFill>
                  <a:prstClr val="white"/>
                </a:solidFill>
                <a:latin typeface="Century Schoolbook"/>
              </a:rPr>
              <a:t>Spirituality</a:t>
            </a:r>
          </a:p>
        </p:txBody>
      </p:sp>
      <p:sp>
        <p:nvSpPr>
          <p:cNvPr id="18" name="Oval 17"/>
          <p:cNvSpPr/>
          <p:nvPr/>
        </p:nvSpPr>
        <p:spPr>
          <a:xfrm>
            <a:off x="4469139" y="1807983"/>
            <a:ext cx="2552700" cy="2285999"/>
          </a:xfrm>
          <a:prstGeom prst="ellipse">
            <a:avLst/>
          </a:prstGeom>
          <a:solidFill>
            <a:srgbClr val="08CE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600" dirty="0">
                <a:solidFill>
                  <a:prstClr val="white"/>
                </a:solidFill>
                <a:latin typeface="Century Schoolbook"/>
              </a:rPr>
              <a:t>Social Abstinence self-efficacy</a:t>
            </a:r>
          </a:p>
        </p:txBody>
      </p:sp>
      <p:sp>
        <p:nvSpPr>
          <p:cNvPr id="19" name="Oval 18"/>
          <p:cNvSpPr/>
          <p:nvPr/>
        </p:nvSpPr>
        <p:spPr>
          <a:xfrm>
            <a:off x="2688894" y="3403862"/>
            <a:ext cx="2194484" cy="19254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600" dirty="0">
                <a:solidFill>
                  <a:prstClr val="white"/>
                </a:solidFill>
                <a:latin typeface="Century Schoolbook"/>
              </a:rPr>
              <a:t>Recovery motivation</a:t>
            </a:r>
          </a:p>
        </p:txBody>
      </p:sp>
      <p:sp>
        <p:nvSpPr>
          <p:cNvPr id="20" name="Oval 19"/>
          <p:cNvSpPr/>
          <p:nvPr/>
        </p:nvSpPr>
        <p:spPr>
          <a:xfrm>
            <a:off x="3872991" y="4808650"/>
            <a:ext cx="1828800" cy="16002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600" dirty="0">
                <a:solidFill>
                  <a:prstClr val="white"/>
                </a:solidFill>
                <a:latin typeface="Century Schoolbook"/>
              </a:rPr>
              <a:t>Impulsivity</a:t>
            </a:r>
          </a:p>
        </p:txBody>
      </p:sp>
      <p:sp>
        <p:nvSpPr>
          <p:cNvPr id="21" name="Oval 20"/>
          <p:cNvSpPr/>
          <p:nvPr/>
        </p:nvSpPr>
        <p:spPr>
          <a:xfrm>
            <a:off x="6807830" y="4704757"/>
            <a:ext cx="1664804" cy="1559743"/>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600" dirty="0">
                <a:solidFill>
                  <a:prstClr val="white"/>
                </a:solidFill>
                <a:latin typeface="Century Schoolbook"/>
              </a:rPr>
              <a:t>Craving</a:t>
            </a:r>
          </a:p>
        </p:txBody>
      </p:sp>
      <p:sp>
        <p:nvSpPr>
          <p:cNvPr id="22" name="Oval 21"/>
          <p:cNvSpPr/>
          <p:nvPr/>
        </p:nvSpPr>
        <p:spPr>
          <a:xfrm>
            <a:off x="6814919" y="2546613"/>
            <a:ext cx="1983655" cy="1819961"/>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600" dirty="0">
                <a:solidFill>
                  <a:prstClr val="white"/>
                </a:solidFill>
                <a:latin typeface="Century Schoolbook"/>
              </a:rPr>
              <a:t>Coping skills</a:t>
            </a:r>
          </a:p>
        </p:txBody>
      </p:sp>
      <p:sp>
        <p:nvSpPr>
          <p:cNvPr id="2" name="TextBox 1"/>
          <p:cNvSpPr txBox="1"/>
          <p:nvPr/>
        </p:nvSpPr>
        <p:spPr>
          <a:xfrm>
            <a:off x="3353446" y="-20747"/>
            <a:ext cx="6699398" cy="369332"/>
          </a:xfrm>
          <a:prstGeom prst="rect">
            <a:avLst/>
          </a:prstGeom>
          <a:noFill/>
        </p:spPr>
        <p:txBody>
          <a:bodyPr wrap="none" rtlCol="0">
            <a:spAutoFit/>
          </a:bodyPr>
          <a:lstStyle/>
          <a:p>
            <a:pPr defTabSz="914400" fontAlgn="base">
              <a:spcBef>
                <a:spcPct val="0"/>
              </a:spcBef>
              <a:spcAft>
                <a:spcPct val="0"/>
              </a:spcAft>
            </a:pPr>
            <a:r>
              <a:rPr lang="en-US" dirty="0">
                <a:solidFill>
                  <a:prstClr val="black"/>
                </a:solidFill>
                <a:latin typeface="Arial" charset="0"/>
                <a:cs typeface="Arial" charset="0"/>
              </a:rPr>
              <a:t>Empirically-supported MOBCs through which AA confers benefit</a:t>
            </a:r>
          </a:p>
        </p:txBody>
      </p:sp>
    </p:spTree>
    <p:extLst>
      <p:ext uri="{BB962C8B-B14F-4D97-AF65-F5344CB8AC3E}">
        <p14:creationId xmlns:p14="http://schemas.microsoft.com/office/powerpoint/2010/main" val="1582664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A65F08-A70C-4176-846B-DD4969D34980}"/>
              </a:ext>
            </a:extLst>
          </p:cNvPr>
          <p:cNvSpPr>
            <a:spLocks noGrp="1"/>
          </p:cNvSpPr>
          <p:nvPr>
            <p:ph type="title"/>
          </p:nvPr>
        </p:nvSpPr>
        <p:spPr>
          <a:xfrm>
            <a:off x="640079" y="2023236"/>
            <a:ext cx="3659777" cy="2820908"/>
          </a:xfrm>
        </p:spPr>
        <p:txBody>
          <a:bodyPr>
            <a:normAutofit/>
          </a:bodyPr>
          <a:lstStyle/>
          <a:p>
            <a:r>
              <a:rPr lang="en-US" sz="4000" dirty="0">
                <a:solidFill>
                  <a:srgbClr val="FFFFFF"/>
                </a:solidFill>
              </a:rPr>
              <a:t>Recovery Research</a:t>
            </a:r>
          </a:p>
        </p:txBody>
      </p:sp>
      <p:graphicFrame>
        <p:nvGraphicFramePr>
          <p:cNvPr id="5" name="Content Placeholder 2">
            <a:extLst>
              <a:ext uri="{FF2B5EF4-FFF2-40B4-BE49-F238E27FC236}">
                <a16:creationId xmlns:a16="http://schemas.microsoft.com/office/drawing/2014/main" id="{55C0BE22-B0F1-4433-BB21-9107AD281B5E}"/>
              </a:ext>
            </a:extLst>
          </p:cNvPr>
          <p:cNvGraphicFramePr>
            <a:graphicFrameLocks noGrp="1"/>
          </p:cNvGraphicFramePr>
          <p:nvPr>
            <p:ph idx="1"/>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Oval 5">
            <a:extLst>
              <a:ext uri="{FF2B5EF4-FFF2-40B4-BE49-F238E27FC236}">
                <a16:creationId xmlns:a16="http://schemas.microsoft.com/office/drawing/2014/main" id="{F5C7AFE4-FDDE-423C-B943-5033345DC4D7}"/>
              </a:ext>
            </a:extLst>
          </p:cNvPr>
          <p:cNvSpPr/>
          <p:nvPr/>
        </p:nvSpPr>
        <p:spPr>
          <a:xfrm>
            <a:off x="6096000" y="4378284"/>
            <a:ext cx="2392069" cy="1524063"/>
          </a:xfrm>
          <a:prstGeom prst="ellipse">
            <a:avLst/>
          </a:prstGeom>
          <a:noFill/>
          <a:ln w="60325" cap="sq" cmpd="sng" algn="ctr">
            <a:solidFill>
              <a:srgbClr val="C00000"/>
            </a:solidFill>
            <a:prstDash val="solid"/>
            <a:bevel/>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C503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376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718A715F-09C7-4425-82C6-8AB4BFA6240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8426" y="820447"/>
            <a:ext cx="10569677" cy="5571067"/>
          </a:xfrm>
          <a:prstGeom prst="rect">
            <a:avLst/>
          </a:prstGeom>
          <a:noFill/>
        </p:spPr>
      </p:pic>
      <p:sp>
        <p:nvSpPr>
          <p:cNvPr id="5" name="TextBox 4">
            <a:extLst>
              <a:ext uri="{FF2B5EF4-FFF2-40B4-BE49-F238E27FC236}">
                <a16:creationId xmlns:a16="http://schemas.microsoft.com/office/drawing/2014/main" id="{62B0D8D7-909A-4EF4-BDDC-6815BE67DF32}"/>
              </a:ext>
            </a:extLst>
          </p:cNvPr>
          <p:cNvSpPr txBox="1"/>
          <p:nvPr/>
        </p:nvSpPr>
        <p:spPr>
          <a:xfrm flipH="1">
            <a:off x="478187" y="143320"/>
            <a:ext cx="11484077" cy="646331"/>
          </a:xfrm>
          <a:prstGeom prst="rect">
            <a:avLst/>
          </a:prstGeom>
          <a:noFill/>
        </p:spPr>
        <p:txBody>
          <a:bodyPr wrap="square" rtlCol="0">
            <a:spAutoFit/>
          </a:bodyPr>
          <a:lstStyle/>
          <a:p>
            <a:pPr algn="ctr"/>
            <a:r>
              <a:rPr lang="en-US" dirty="0"/>
              <a:t>Frequency Distribution of Serious Recovery Attempts Prior to Successful Resolution</a:t>
            </a:r>
          </a:p>
          <a:p>
            <a:pPr algn="ctr"/>
            <a:r>
              <a:rPr lang="en-US" dirty="0"/>
              <a:t>(LEFT: Full sample	RIGHT PANEL: Outliers removed)</a:t>
            </a:r>
          </a:p>
        </p:txBody>
      </p:sp>
    </p:spTree>
    <p:extLst>
      <p:ext uri="{BB962C8B-B14F-4D97-AF65-F5344CB8AC3E}">
        <p14:creationId xmlns:p14="http://schemas.microsoft.com/office/powerpoint/2010/main" val="4133655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718A715F-09C7-4425-82C6-8AB4BFA6240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8426" y="820447"/>
            <a:ext cx="10569677" cy="5571067"/>
          </a:xfrm>
          <a:prstGeom prst="rect">
            <a:avLst/>
          </a:prstGeom>
          <a:noFill/>
        </p:spPr>
      </p:pic>
      <p:sp>
        <p:nvSpPr>
          <p:cNvPr id="5" name="TextBox 4">
            <a:extLst>
              <a:ext uri="{FF2B5EF4-FFF2-40B4-BE49-F238E27FC236}">
                <a16:creationId xmlns:a16="http://schemas.microsoft.com/office/drawing/2014/main" id="{62B0D8D7-909A-4EF4-BDDC-6815BE67DF32}"/>
              </a:ext>
            </a:extLst>
          </p:cNvPr>
          <p:cNvSpPr txBox="1"/>
          <p:nvPr/>
        </p:nvSpPr>
        <p:spPr>
          <a:xfrm flipH="1">
            <a:off x="478187" y="143320"/>
            <a:ext cx="11484077" cy="646331"/>
          </a:xfrm>
          <a:prstGeom prst="rect">
            <a:avLst/>
          </a:prstGeom>
          <a:noFill/>
        </p:spPr>
        <p:txBody>
          <a:bodyPr wrap="square" rtlCol="0">
            <a:spAutoFit/>
          </a:bodyPr>
          <a:lstStyle/>
          <a:p>
            <a:pPr algn="ctr"/>
            <a:r>
              <a:rPr lang="en-US" dirty="0"/>
              <a:t>Frequency Distribution of Serious Recovery Attempts Prior to Successful Resolution</a:t>
            </a:r>
          </a:p>
          <a:p>
            <a:pPr algn="ctr"/>
            <a:r>
              <a:rPr lang="en-US" dirty="0"/>
              <a:t>(LEFT: Full sample	RIGHT PANEL: Outliers removed)</a:t>
            </a:r>
          </a:p>
        </p:txBody>
      </p:sp>
      <p:sp>
        <p:nvSpPr>
          <p:cNvPr id="4" name="Rectangle 3">
            <a:extLst>
              <a:ext uri="{FF2B5EF4-FFF2-40B4-BE49-F238E27FC236}">
                <a16:creationId xmlns:a16="http://schemas.microsoft.com/office/drawing/2014/main" id="{77471348-78C3-43C7-A3F1-C027814FC59E}"/>
              </a:ext>
            </a:extLst>
          </p:cNvPr>
          <p:cNvSpPr/>
          <p:nvPr/>
        </p:nvSpPr>
        <p:spPr>
          <a:xfrm>
            <a:off x="678425" y="1266064"/>
            <a:ext cx="1056967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3200" dirty="0">
                <a:latin typeface="Arial" panose="020B0604020202020204" pitchFamily="34" charset="0"/>
                <a:ea typeface="Calibri" panose="020F0502020204030204" pitchFamily="34" charset="0"/>
              </a:rPr>
              <a:t>Skewness=5.89, SE=0.57; Kurtosis=50.27, SE=9.66</a:t>
            </a:r>
            <a:endParaRPr lang="en-US" sz="3200" dirty="0"/>
          </a:p>
        </p:txBody>
      </p:sp>
    </p:spTree>
    <p:extLst>
      <p:ext uri="{BB962C8B-B14F-4D97-AF65-F5344CB8AC3E}">
        <p14:creationId xmlns:p14="http://schemas.microsoft.com/office/powerpoint/2010/main" val="1571493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718A715F-09C7-4425-82C6-8AB4BFA6240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8426" y="820447"/>
            <a:ext cx="10569677" cy="5571067"/>
          </a:xfrm>
          <a:prstGeom prst="rect">
            <a:avLst/>
          </a:prstGeom>
          <a:noFill/>
        </p:spPr>
      </p:pic>
      <p:sp>
        <p:nvSpPr>
          <p:cNvPr id="5" name="TextBox 4">
            <a:extLst>
              <a:ext uri="{FF2B5EF4-FFF2-40B4-BE49-F238E27FC236}">
                <a16:creationId xmlns:a16="http://schemas.microsoft.com/office/drawing/2014/main" id="{62B0D8D7-909A-4EF4-BDDC-6815BE67DF32}"/>
              </a:ext>
            </a:extLst>
          </p:cNvPr>
          <p:cNvSpPr txBox="1"/>
          <p:nvPr/>
        </p:nvSpPr>
        <p:spPr>
          <a:xfrm flipH="1">
            <a:off x="478187" y="143320"/>
            <a:ext cx="11484077" cy="646331"/>
          </a:xfrm>
          <a:prstGeom prst="rect">
            <a:avLst/>
          </a:prstGeom>
          <a:noFill/>
        </p:spPr>
        <p:txBody>
          <a:bodyPr wrap="square" rtlCol="0">
            <a:spAutoFit/>
          </a:bodyPr>
          <a:lstStyle/>
          <a:p>
            <a:pPr algn="ctr"/>
            <a:r>
              <a:rPr lang="en-US" dirty="0"/>
              <a:t>Frequency Distribution of Serious Recovery Attempts Prior to Successful Resolution</a:t>
            </a:r>
          </a:p>
          <a:p>
            <a:pPr algn="ctr"/>
            <a:r>
              <a:rPr lang="en-US" dirty="0"/>
              <a:t>(LEFT: Full sample	RIGHT PANEL: Outliers removed)</a:t>
            </a:r>
          </a:p>
        </p:txBody>
      </p:sp>
      <p:graphicFrame>
        <p:nvGraphicFramePr>
          <p:cNvPr id="4" name="Table 3">
            <a:extLst>
              <a:ext uri="{FF2B5EF4-FFF2-40B4-BE49-F238E27FC236}">
                <a16:creationId xmlns:a16="http://schemas.microsoft.com/office/drawing/2014/main" id="{2C69AAF8-249A-4116-B0AC-6131881D7A01}"/>
              </a:ext>
            </a:extLst>
          </p:cNvPr>
          <p:cNvGraphicFramePr>
            <a:graphicFrameLocks noGrp="1"/>
          </p:cNvGraphicFramePr>
          <p:nvPr>
            <p:extLst>
              <p:ext uri="{D42A27DB-BD31-4B8C-83A1-F6EECF244321}">
                <p14:modId xmlns:p14="http://schemas.microsoft.com/office/powerpoint/2010/main" val="1293470365"/>
              </p:ext>
            </p:extLst>
          </p:nvPr>
        </p:nvGraphicFramePr>
        <p:xfrm>
          <a:off x="2877582" y="1055077"/>
          <a:ext cx="5642163" cy="1491826"/>
        </p:xfrm>
        <a:graphic>
          <a:graphicData uri="http://schemas.openxmlformats.org/drawingml/2006/table">
            <a:tbl>
              <a:tblPr firstRow="1" firstCol="1" bandRow="1">
                <a:tableStyleId>{5C22544A-7EE6-4342-B048-85BDC9FD1C3A}</a:tableStyleId>
              </a:tblPr>
              <a:tblGrid>
                <a:gridCol w="2105576">
                  <a:extLst>
                    <a:ext uri="{9D8B030D-6E8A-4147-A177-3AD203B41FA5}">
                      <a16:colId xmlns:a16="http://schemas.microsoft.com/office/drawing/2014/main" val="327839337"/>
                    </a:ext>
                  </a:extLst>
                </a:gridCol>
                <a:gridCol w="1823252">
                  <a:extLst>
                    <a:ext uri="{9D8B030D-6E8A-4147-A177-3AD203B41FA5}">
                      <a16:colId xmlns:a16="http://schemas.microsoft.com/office/drawing/2014/main" val="2645162640"/>
                    </a:ext>
                  </a:extLst>
                </a:gridCol>
                <a:gridCol w="1713335">
                  <a:extLst>
                    <a:ext uri="{9D8B030D-6E8A-4147-A177-3AD203B41FA5}">
                      <a16:colId xmlns:a16="http://schemas.microsoft.com/office/drawing/2014/main" val="3784925922"/>
                    </a:ext>
                  </a:extLst>
                </a:gridCol>
              </a:tblGrid>
              <a:tr h="711075">
                <a:tc>
                  <a:txBody>
                    <a:bodyPr/>
                    <a:lstStyle/>
                    <a:p>
                      <a:pPr marL="0" marR="0">
                        <a:spcBef>
                          <a:spcPts val="0"/>
                        </a:spcBef>
                        <a:spcAft>
                          <a:spcPts val="0"/>
                        </a:spcAft>
                      </a:pPr>
                      <a:endParaRPr lang="en-US" sz="2300" dirty="0">
                        <a:effectLst/>
                        <a:latin typeface="Arial" panose="020B0604020202020204" pitchFamily="34" charset="0"/>
                        <a:ea typeface="Calibri" panose="020F0502020204030204" pitchFamily="34" charset="0"/>
                      </a:endParaRPr>
                    </a:p>
                  </a:txBody>
                  <a:tcPr marL="143991" marR="143991" marT="0" marB="0"/>
                </a:tc>
                <a:tc>
                  <a:txBody>
                    <a:bodyPr/>
                    <a:lstStyle/>
                    <a:p>
                      <a:pPr marL="0" marR="0" algn="ctr">
                        <a:spcBef>
                          <a:spcPts val="0"/>
                        </a:spcBef>
                        <a:spcAft>
                          <a:spcPts val="0"/>
                        </a:spcAft>
                      </a:pPr>
                      <a:r>
                        <a:rPr lang="en-US" sz="2300" dirty="0">
                          <a:effectLst/>
                          <a:latin typeface="Arial" panose="020B0604020202020204" pitchFamily="34" charset="0"/>
                          <a:ea typeface="Calibri" panose="020F0502020204030204" pitchFamily="34" charset="0"/>
                        </a:rPr>
                        <a:t>Mean</a:t>
                      </a:r>
                    </a:p>
                  </a:txBody>
                  <a:tcPr marL="143991" marR="143991" marT="0" marB="0"/>
                </a:tc>
                <a:tc>
                  <a:txBody>
                    <a:bodyPr/>
                    <a:lstStyle/>
                    <a:p>
                      <a:pPr marL="0" marR="0" algn="ctr">
                        <a:spcBef>
                          <a:spcPts val="0"/>
                        </a:spcBef>
                        <a:spcAft>
                          <a:spcPts val="0"/>
                        </a:spcAft>
                      </a:pPr>
                      <a:r>
                        <a:rPr lang="en-US" sz="2300" dirty="0">
                          <a:effectLst/>
                          <a:latin typeface="Arial" panose="020B0604020202020204" pitchFamily="34" charset="0"/>
                          <a:ea typeface="Calibri" panose="020F0502020204030204" pitchFamily="34" charset="0"/>
                        </a:rPr>
                        <a:t>Median</a:t>
                      </a:r>
                    </a:p>
                  </a:txBody>
                  <a:tcPr marL="143991" marR="143991" marT="0" marB="0"/>
                </a:tc>
                <a:extLst>
                  <a:ext uri="{0D108BD9-81ED-4DB2-BD59-A6C34878D82A}">
                    <a16:rowId xmlns:a16="http://schemas.microsoft.com/office/drawing/2014/main" val="3621880996"/>
                  </a:ext>
                </a:extLst>
              </a:tr>
              <a:tr h="780751">
                <a:tc>
                  <a:txBody>
                    <a:bodyPr/>
                    <a:lstStyle/>
                    <a:p>
                      <a:pPr marL="0" marR="0">
                        <a:spcBef>
                          <a:spcPts val="0"/>
                        </a:spcBef>
                        <a:spcAft>
                          <a:spcPts val="0"/>
                        </a:spcAft>
                      </a:pPr>
                      <a:r>
                        <a:rPr lang="en-US" sz="2300" dirty="0">
                          <a:effectLst/>
                        </a:rPr>
                        <a:t>Full Sample</a:t>
                      </a:r>
                      <a:endParaRPr lang="en-US" sz="2300" dirty="0">
                        <a:effectLst/>
                        <a:latin typeface="Arial" panose="020B0604020202020204" pitchFamily="34" charset="0"/>
                        <a:ea typeface="Calibri" panose="020F0502020204030204" pitchFamily="34" charset="0"/>
                      </a:endParaRPr>
                    </a:p>
                  </a:txBody>
                  <a:tcPr marL="143991" marR="143991" marT="0" marB="0"/>
                </a:tc>
                <a:tc>
                  <a:txBody>
                    <a:bodyPr/>
                    <a:lstStyle/>
                    <a:p>
                      <a:pPr marL="0" marR="0" algn="ctr">
                        <a:spcBef>
                          <a:spcPts val="0"/>
                        </a:spcBef>
                        <a:spcAft>
                          <a:spcPts val="0"/>
                        </a:spcAft>
                      </a:pPr>
                      <a:r>
                        <a:rPr lang="en-US" sz="2300">
                          <a:effectLst/>
                        </a:rPr>
                        <a:t>5.35 (13.41)</a:t>
                      </a:r>
                      <a:endParaRPr lang="en-US" sz="2300">
                        <a:effectLst/>
                        <a:latin typeface="Arial" panose="020B0604020202020204" pitchFamily="34" charset="0"/>
                        <a:ea typeface="Calibri" panose="020F0502020204030204" pitchFamily="34" charset="0"/>
                      </a:endParaRPr>
                    </a:p>
                  </a:txBody>
                  <a:tcPr marL="143991" marR="143991" marT="0" marB="0"/>
                </a:tc>
                <a:tc>
                  <a:txBody>
                    <a:bodyPr/>
                    <a:lstStyle/>
                    <a:p>
                      <a:pPr marL="0" marR="0" algn="ctr">
                        <a:spcBef>
                          <a:spcPts val="0"/>
                        </a:spcBef>
                        <a:spcAft>
                          <a:spcPts val="0"/>
                        </a:spcAft>
                      </a:pPr>
                      <a:r>
                        <a:rPr lang="en-US" sz="2300" dirty="0">
                          <a:effectLst/>
                        </a:rPr>
                        <a:t>2 (1, 4)</a:t>
                      </a:r>
                      <a:endParaRPr lang="en-US" sz="2300" dirty="0">
                        <a:effectLst/>
                        <a:latin typeface="Arial" panose="020B0604020202020204" pitchFamily="34" charset="0"/>
                        <a:ea typeface="Calibri" panose="020F0502020204030204" pitchFamily="34" charset="0"/>
                      </a:endParaRPr>
                    </a:p>
                  </a:txBody>
                  <a:tcPr marL="143991" marR="143991" marT="0" marB="0"/>
                </a:tc>
                <a:extLst>
                  <a:ext uri="{0D108BD9-81ED-4DB2-BD59-A6C34878D82A}">
                    <a16:rowId xmlns:a16="http://schemas.microsoft.com/office/drawing/2014/main" val="3242918353"/>
                  </a:ext>
                </a:extLst>
              </a:tr>
            </a:tbl>
          </a:graphicData>
        </a:graphic>
      </p:graphicFrame>
    </p:spTree>
    <p:extLst>
      <p:ext uri="{BB962C8B-B14F-4D97-AF65-F5344CB8AC3E}">
        <p14:creationId xmlns:p14="http://schemas.microsoft.com/office/powerpoint/2010/main" val="1721709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9776-B2E6-4502-9928-388B978C19F5}"/>
              </a:ext>
            </a:extLst>
          </p:cNvPr>
          <p:cNvSpPr>
            <a:spLocks noGrp="1"/>
          </p:cNvSpPr>
          <p:nvPr>
            <p:ph type="title"/>
          </p:nvPr>
        </p:nvSpPr>
        <p:spPr>
          <a:xfrm>
            <a:off x="838200" y="93662"/>
            <a:ext cx="10515600" cy="1325563"/>
          </a:xfrm>
        </p:spPr>
        <p:txBody>
          <a:bodyPr/>
          <a:lstStyle/>
          <a:p>
            <a:r>
              <a:rPr lang="en-US" dirty="0"/>
              <a:t>Median Recovery Attempts by Primary Drug</a:t>
            </a:r>
          </a:p>
        </p:txBody>
      </p:sp>
      <p:sp>
        <p:nvSpPr>
          <p:cNvPr id="3" name="Content Placeholder 2">
            <a:extLst>
              <a:ext uri="{FF2B5EF4-FFF2-40B4-BE49-F238E27FC236}">
                <a16:creationId xmlns:a16="http://schemas.microsoft.com/office/drawing/2014/main" id="{1CFBDC58-1A39-4A12-8B4D-71F752A9FE3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D682057-41E4-4FDB-B419-C779273BBB1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07691" y="1170040"/>
            <a:ext cx="9311148" cy="5413324"/>
          </a:xfrm>
          <a:prstGeom prst="rect">
            <a:avLst/>
          </a:prstGeom>
          <a:solidFill>
            <a:schemeClr val="tx2">
              <a:lumMod val="40000"/>
              <a:lumOff val="60000"/>
            </a:schemeClr>
          </a:solidFill>
          <a:ln>
            <a:noFill/>
          </a:ln>
        </p:spPr>
      </p:pic>
    </p:spTree>
    <p:extLst>
      <p:ext uri="{BB962C8B-B14F-4D97-AF65-F5344CB8AC3E}">
        <p14:creationId xmlns:p14="http://schemas.microsoft.com/office/powerpoint/2010/main" val="3758768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74C1837F-D647-420E-ADCF-AA0584CFDB5E}"/>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60206" y="698091"/>
            <a:ext cx="9537291" cy="6159910"/>
          </a:xfrm>
          <a:prstGeom prst="rect">
            <a:avLst/>
          </a:prstGeom>
          <a:noFill/>
        </p:spPr>
      </p:pic>
      <p:sp>
        <p:nvSpPr>
          <p:cNvPr id="5" name="TextBox 4">
            <a:extLst>
              <a:ext uri="{FF2B5EF4-FFF2-40B4-BE49-F238E27FC236}">
                <a16:creationId xmlns:a16="http://schemas.microsoft.com/office/drawing/2014/main" id="{CCD74F4B-6884-49F8-B217-F83043CBC99E}"/>
              </a:ext>
            </a:extLst>
          </p:cNvPr>
          <p:cNvSpPr txBox="1"/>
          <p:nvPr/>
        </p:nvSpPr>
        <p:spPr>
          <a:xfrm flipH="1">
            <a:off x="2208814" y="147484"/>
            <a:ext cx="8321533" cy="369332"/>
          </a:xfrm>
          <a:prstGeom prst="rect">
            <a:avLst/>
          </a:prstGeom>
          <a:noFill/>
        </p:spPr>
        <p:txBody>
          <a:bodyPr wrap="square" rtlCol="0">
            <a:spAutoFit/>
          </a:bodyPr>
          <a:lstStyle/>
          <a:p>
            <a:r>
              <a:rPr lang="en-US" dirty="0"/>
              <a:t>Number of Recovery Attempts by Clinical and Recovery Support Services Use</a:t>
            </a:r>
          </a:p>
        </p:txBody>
      </p:sp>
    </p:spTree>
    <p:extLst>
      <p:ext uri="{BB962C8B-B14F-4D97-AF65-F5344CB8AC3E}">
        <p14:creationId xmlns:p14="http://schemas.microsoft.com/office/powerpoint/2010/main" val="1138054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A65F08-A70C-4176-846B-DD4969D34980}"/>
              </a:ext>
            </a:extLst>
          </p:cNvPr>
          <p:cNvSpPr>
            <a:spLocks noGrp="1"/>
          </p:cNvSpPr>
          <p:nvPr>
            <p:ph type="title"/>
          </p:nvPr>
        </p:nvSpPr>
        <p:spPr>
          <a:xfrm>
            <a:off x="640079" y="2023236"/>
            <a:ext cx="3659777" cy="2820908"/>
          </a:xfrm>
        </p:spPr>
        <p:txBody>
          <a:bodyPr>
            <a:normAutofit/>
          </a:bodyPr>
          <a:lstStyle/>
          <a:p>
            <a:r>
              <a:rPr lang="en-US" sz="4000" dirty="0">
                <a:solidFill>
                  <a:srgbClr val="FFFFFF"/>
                </a:solidFill>
              </a:rPr>
              <a:t>Recovery Research</a:t>
            </a:r>
          </a:p>
        </p:txBody>
      </p:sp>
      <p:graphicFrame>
        <p:nvGraphicFramePr>
          <p:cNvPr id="5" name="Content Placeholder 2">
            <a:extLst>
              <a:ext uri="{FF2B5EF4-FFF2-40B4-BE49-F238E27FC236}">
                <a16:creationId xmlns:a16="http://schemas.microsoft.com/office/drawing/2014/main" id="{55C0BE22-B0F1-4433-BB21-9107AD281B5E}"/>
              </a:ext>
            </a:extLst>
          </p:cNvPr>
          <p:cNvGraphicFramePr>
            <a:graphicFrameLocks noGrp="1"/>
          </p:cNvGraphicFramePr>
          <p:nvPr>
            <p:ph idx="1"/>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Oval 5">
            <a:extLst>
              <a:ext uri="{FF2B5EF4-FFF2-40B4-BE49-F238E27FC236}">
                <a16:creationId xmlns:a16="http://schemas.microsoft.com/office/drawing/2014/main" id="{F5C7AFE4-FDDE-423C-B943-5033345DC4D7}"/>
              </a:ext>
            </a:extLst>
          </p:cNvPr>
          <p:cNvSpPr/>
          <p:nvPr/>
        </p:nvSpPr>
        <p:spPr>
          <a:xfrm>
            <a:off x="8648983" y="4312042"/>
            <a:ext cx="2725033" cy="1590305"/>
          </a:xfrm>
          <a:prstGeom prst="ellipse">
            <a:avLst/>
          </a:prstGeom>
          <a:noFill/>
          <a:ln w="60325" cap="sq" cmpd="sng" algn="ctr">
            <a:solidFill>
              <a:srgbClr val="C00000"/>
            </a:solidFill>
            <a:prstDash val="solid"/>
            <a:bevel/>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C503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886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Image result for alcoholism acer">
            <a:extLst>
              <a:ext uri="{FF2B5EF4-FFF2-40B4-BE49-F238E27FC236}">
                <a16:creationId xmlns:a16="http://schemas.microsoft.com/office/drawing/2014/main" id="{91EEE746-1BD5-46FF-A09D-F2E75AD1A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500" y="643467"/>
            <a:ext cx="4119600" cy="557106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a:extLst>
              <a:ext uri="{FF2B5EF4-FFF2-40B4-BE49-F238E27FC236}">
                <a16:creationId xmlns:a16="http://schemas.microsoft.com/office/drawing/2014/main" id="{2DEC044C-0181-4D07-B5AE-1E175A2DA803}"/>
              </a:ext>
            </a:extLst>
          </p:cNvPr>
          <p:cNvPicPr>
            <a:picLocks noGrp="1" noChangeAspect="1"/>
          </p:cNvPicPr>
          <p:nvPr>
            <p:ph idx="1"/>
          </p:nvPr>
        </p:nvPicPr>
        <p:blipFill>
          <a:blip r:embed="rId3"/>
          <a:stretch>
            <a:fillRect/>
          </a:stretch>
        </p:blipFill>
        <p:spPr>
          <a:xfrm>
            <a:off x="6096000" y="643467"/>
            <a:ext cx="5823474" cy="5571065"/>
          </a:xfrm>
          <a:prstGeom prst="rect">
            <a:avLst/>
          </a:prstGeom>
        </p:spPr>
      </p:pic>
    </p:spTree>
    <p:extLst>
      <p:ext uri="{BB962C8B-B14F-4D97-AF65-F5344CB8AC3E}">
        <p14:creationId xmlns:p14="http://schemas.microsoft.com/office/powerpoint/2010/main" val="4166818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575F8-5BAD-4AD9-A769-F7EAB9880D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570D68-BC88-4B9B-AD6A-A0151D4EEAF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3FF8BED-21BF-4B3A-AF05-5D0427552FC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44090" y="1131094"/>
            <a:ext cx="7326630" cy="4675346"/>
          </a:xfrm>
          <a:prstGeom prst="rect">
            <a:avLst/>
          </a:prstGeom>
          <a:noFill/>
          <a:ln>
            <a:noFill/>
          </a:ln>
        </p:spPr>
      </p:pic>
      <p:cxnSp>
        <p:nvCxnSpPr>
          <p:cNvPr id="5" name="Straight Arrow Connector 4">
            <a:extLst>
              <a:ext uri="{FF2B5EF4-FFF2-40B4-BE49-F238E27FC236}">
                <a16:creationId xmlns:a16="http://schemas.microsoft.com/office/drawing/2014/main" id="{58A03EEE-3037-468A-8FF7-182B9CA6F818}"/>
              </a:ext>
            </a:extLst>
          </p:cNvPr>
          <p:cNvCxnSpPr>
            <a:cxnSpLocks/>
          </p:cNvCxnSpPr>
          <p:nvPr/>
        </p:nvCxnSpPr>
        <p:spPr>
          <a:xfrm flipV="1">
            <a:off x="3797400" y="3265970"/>
            <a:ext cx="0" cy="103108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B5435D1-BA91-4E12-8DBB-1F46E4271935}"/>
              </a:ext>
            </a:extLst>
          </p:cNvPr>
          <p:cNvCxnSpPr>
            <a:cxnSpLocks/>
          </p:cNvCxnSpPr>
          <p:nvPr/>
        </p:nvCxnSpPr>
        <p:spPr>
          <a:xfrm flipV="1">
            <a:off x="3862200" y="2822852"/>
            <a:ext cx="0" cy="147419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EA497E-9191-4251-872C-2939781256BC}"/>
              </a:ext>
            </a:extLst>
          </p:cNvPr>
          <p:cNvSpPr txBox="1"/>
          <p:nvPr/>
        </p:nvSpPr>
        <p:spPr>
          <a:xfrm>
            <a:off x="3381601" y="1760369"/>
            <a:ext cx="2353145" cy="300082"/>
          </a:xfrm>
          <a:prstGeom prst="rect">
            <a:avLst/>
          </a:prstGeom>
          <a:solidFill>
            <a:srgbClr val="FF0000"/>
          </a:solidFill>
        </p:spPr>
        <p:txBody>
          <a:bodyPr wrap="none" rtlCol="0">
            <a:spAutoFit/>
          </a:bodyPr>
          <a:lstStyle/>
          <a:p>
            <a:pPr defTabSz="342900">
              <a:defRPr/>
            </a:pPr>
            <a:r>
              <a:rPr lang="en-US" sz="1350" dirty="0">
                <a:solidFill>
                  <a:prstClr val="white"/>
                </a:solidFill>
                <a:latin typeface="Calibri" panose="020F0502020204030204"/>
              </a:rPr>
              <a:t>Inflection point at around 5 </a:t>
            </a:r>
            <a:r>
              <a:rPr lang="en-US" sz="1350" dirty="0" err="1">
                <a:solidFill>
                  <a:prstClr val="white"/>
                </a:solidFill>
                <a:latin typeface="Calibri" panose="020F0502020204030204"/>
              </a:rPr>
              <a:t>yrs</a:t>
            </a:r>
            <a:endParaRPr lang="en-US" sz="1350" dirty="0">
              <a:solidFill>
                <a:prstClr val="white"/>
              </a:solidFill>
              <a:latin typeface="Calibri" panose="020F0502020204030204"/>
            </a:endParaRPr>
          </a:p>
        </p:txBody>
      </p:sp>
      <p:cxnSp>
        <p:nvCxnSpPr>
          <p:cNvPr id="12" name="Straight Connector 11">
            <a:extLst>
              <a:ext uri="{FF2B5EF4-FFF2-40B4-BE49-F238E27FC236}">
                <a16:creationId xmlns:a16="http://schemas.microsoft.com/office/drawing/2014/main" id="{7F5E5003-F646-4D18-8EAD-41239E17F332}"/>
              </a:ext>
            </a:extLst>
          </p:cNvPr>
          <p:cNvCxnSpPr>
            <a:cxnSpLocks/>
            <a:endCxn id="10" idx="2"/>
          </p:cNvCxnSpPr>
          <p:nvPr/>
        </p:nvCxnSpPr>
        <p:spPr>
          <a:xfrm flipV="1">
            <a:off x="3862201" y="2060451"/>
            <a:ext cx="695973" cy="2236600"/>
          </a:xfrm>
          <a:prstGeom prst="line">
            <a:avLst/>
          </a:prstGeom>
          <a:ln w="19050">
            <a:solidFill>
              <a:srgbClr val="FF0000"/>
            </a:solidFill>
            <a:head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805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2521" y="515566"/>
            <a:ext cx="1781573" cy="1600200"/>
          </a:xfrm>
        </p:spPr>
        <p:txBody>
          <a:bodyPr>
            <a:normAutofit fontScale="90000"/>
          </a:bodyPr>
          <a:lstStyle/>
          <a:p>
            <a:r>
              <a:rPr lang="en-US" dirty="0"/>
              <a:t>Circuits Involved in Drug Use and Addiction</a:t>
            </a:r>
          </a:p>
        </p:txBody>
      </p:sp>
      <p:sp>
        <p:nvSpPr>
          <p:cNvPr id="5" name="Text Placeholder 4"/>
          <p:cNvSpPr>
            <a:spLocks noGrp="1"/>
          </p:cNvSpPr>
          <p:nvPr>
            <p:ph type="body" idx="2"/>
          </p:nvPr>
        </p:nvSpPr>
        <p:spPr>
          <a:xfrm>
            <a:off x="3319346" y="5355102"/>
            <a:ext cx="6598846" cy="914400"/>
          </a:xfrm>
        </p:spPr>
        <p:txBody>
          <a:bodyPr>
            <a:normAutofit/>
          </a:bodyPr>
          <a:lstStyle/>
          <a:p>
            <a:r>
              <a:rPr lang="en-US" dirty="0"/>
              <a:t>All of these brain regions must be considered in developing strategies to effectively treat addiction.</a:t>
            </a:r>
          </a:p>
        </p:txBody>
      </p:sp>
      <p:pic>
        <p:nvPicPr>
          <p:cNvPr id="6" name="Picture 2" descr="Circuits Involved in Drug Abuse and Addiction"/>
          <p:cNvPicPr>
            <a:picLocks noGrp="1" noChangeArrowheads="1"/>
          </p:cNvPicPr>
          <p:nvPr>
            <p:ph sz="half" idx="1"/>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l="15281" t="18000" r="15954" b="16151"/>
          <a:stretch>
            <a:fillRect/>
          </a:stretch>
        </p:blipFill>
        <p:spPr bwMode="auto">
          <a:xfrm>
            <a:off x="2809532" y="103878"/>
            <a:ext cx="6572936" cy="47206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72521" y="2183941"/>
            <a:ext cx="2148840" cy="173736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defTabSz="95235">
              <a:defRPr/>
            </a:pPr>
            <a:r>
              <a:rPr lang="en-US" sz="1200" b="1" dirty="0">
                <a:solidFill>
                  <a:srgbClr val="669900"/>
                </a:solidFill>
                <a:latin typeface="Calibri"/>
              </a:rPr>
              <a:t>Key:</a:t>
            </a:r>
            <a:br>
              <a:rPr lang="en-US" sz="1200" dirty="0">
                <a:solidFill>
                  <a:prstClr val="black"/>
                </a:solidFill>
                <a:latin typeface="Calibri"/>
              </a:rPr>
            </a:br>
            <a:r>
              <a:rPr lang="en-US" sz="1200" b="1" dirty="0">
                <a:solidFill>
                  <a:prstClr val="black"/>
                </a:solidFill>
                <a:latin typeface="Calibri"/>
              </a:rPr>
              <a:t>PFC</a:t>
            </a:r>
            <a:r>
              <a:rPr lang="en-US" sz="1200" dirty="0">
                <a:solidFill>
                  <a:prstClr val="black"/>
                </a:solidFill>
                <a:latin typeface="Calibri"/>
              </a:rPr>
              <a:t>: 		prefrontal cortex</a:t>
            </a:r>
            <a:br>
              <a:rPr lang="en-US" sz="1200" dirty="0">
                <a:solidFill>
                  <a:prstClr val="black"/>
                </a:solidFill>
                <a:latin typeface="Calibri"/>
              </a:rPr>
            </a:br>
            <a:r>
              <a:rPr lang="en-US" sz="1200" b="1" dirty="0">
                <a:solidFill>
                  <a:prstClr val="black"/>
                </a:solidFill>
                <a:latin typeface="Calibri"/>
              </a:rPr>
              <a:t>ACG:		</a:t>
            </a:r>
            <a:r>
              <a:rPr lang="en-US" sz="1200" dirty="0">
                <a:solidFill>
                  <a:prstClr val="black"/>
                </a:solidFill>
                <a:latin typeface="Calibri"/>
              </a:rPr>
              <a:t>anterior </a:t>
            </a:r>
            <a:r>
              <a:rPr lang="en-US" sz="1200" dirty="0" err="1">
                <a:solidFill>
                  <a:prstClr val="black"/>
                </a:solidFill>
                <a:latin typeface="Calibri"/>
              </a:rPr>
              <a:t>cingulate</a:t>
            </a:r>
            <a:r>
              <a:rPr lang="en-US" sz="1200" dirty="0">
                <a:solidFill>
                  <a:prstClr val="black"/>
                </a:solidFill>
                <a:latin typeface="Calibri"/>
              </a:rPr>
              <a:t> </a:t>
            </a:r>
            <a:r>
              <a:rPr lang="en-US" sz="1200" dirty="0" err="1">
                <a:solidFill>
                  <a:prstClr val="black"/>
                </a:solidFill>
                <a:latin typeface="Calibri"/>
              </a:rPr>
              <a:t>gyrus</a:t>
            </a:r>
            <a:br>
              <a:rPr lang="en-US" sz="1200" dirty="0">
                <a:solidFill>
                  <a:prstClr val="black"/>
                </a:solidFill>
                <a:latin typeface="Calibri"/>
              </a:rPr>
            </a:br>
            <a:r>
              <a:rPr lang="en-US" sz="1200" b="1" dirty="0">
                <a:solidFill>
                  <a:prstClr val="black"/>
                </a:solidFill>
                <a:latin typeface="Calibri"/>
              </a:rPr>
              <a:t>OFC:		</a:t>
            </a:r>
            <a:r>
              <a:rPr lang="en-US" sz="1200" dirty="0" err="1">
                <a:solidFill>
                  <a:prstClr val="black"/>
                </a:solidFill>
                <a:latin typeface="Calibri"/>
              </a:rPr>
              <a:t>orbitofrontal</a:t>
            </a:r>
            <a:r>
              <a:rPr lang="en-US" sz="1200" dirty="0">
                <a:solidFill>
                  <a:prstClr val="black"/>
                </a:solidFill>
                <a:latin typeface="Calibri"/>
              </a:rPr>
              <a:t> cortex</a:t>
            </a:r>
            <a:br>
              <a:rPr lang="en-US" sz="1200" dirty="0">
                <a:solidFill>
                  <a:prstClr val="black"/>
                </a:solidFill>
                <a:latin typeface="Calibri"/>
              </a:rPr>
            </a:br>
            <a:r>
              <a:rPr lang="en-US" sz="1200" b="1" dirty="0">
                <a:solidFill>
                  <a:prstClr val="black"/>
                </a:solidFill>
                <a:latin typeface="Calibri"/>
              </a:rPr>
              <a:t>SCC:			</a:t>
            </a:r>
            <a:r>
              <a:rPr lang="en-US" sz="1200" dirty="0" err="1">
                <a:solidFill>
                  <a:prstClr val="black"/>
                </a:solidFill>
                <a:latin typeface="Calibri"/>
              </a:rPr>
              <a:t>subcallosal</a:t>
            </a:r>
            <a:r>
              <a:rPr lang="en-US" sz="1200" dirty="0">
                <a:solidFill>
                  <a:prstClr val="black"/>
                </a:solidFill>
                <a:latin typeface="Calibri"/>
              </a:rPr>
              <a:t> cortex</a:t>
            </a:r>
            <a:br>
              <a:rPr lang="en-US" sz="1200" dirty="0">
                <a:solidFill>
                  <a:prstClr val="black"/>
                </a:solidFill>
                <a:latin typeface="Calibri"/>
              </a:rPr>
            </a:br>
            <a:r>
              <a:rPr lang="en-US" sz="1200" b="1" dirty="0" err="1">
                <a:solidFill>
                  <a:prstClr val="black"/>
                </a:solidFill>
                <a:latin typeface="Calibri"/>
              </a:rPr>
              <a:t>NAc</a:t>
            </a:r>
            <a:r>
              <a:rPr lang="en-US" sz="1200" b="1" dirty="0">
                <a:solidFill>
                  <a:prstClr val="black"/>
                </a:solidFill>
                <a:latin typeface="Calibri"/>
              </a:rPr>
              <a:t>:		</a:t>
            </a:r>
            <a:r>
              <a:rPr lang="en-US" sz="1200" dirty="0">
                <a:solidFill>
                  <a:prstClr val="black"/>
                </a:solidFill>
                <a:latin typeface="Calibri"/>
              </a:rPr>
              <a:t>nucleus </a:t>
            </a:r>
            <a:r>
              <a:rPr lang="en-US" sz="1200" dirty="0" err="1">
                <a:solidFill>
                  <a:prstClr val="black"/>
                </a:solidFill>
                <a:latin typeface="Calibri"/>
              </a:rPr>
              <a:t>accumbens</a:t>
            </a:r>
            <a:br>
              <a:rPr lang="en-US" sz="1200" dirty="0">
                <a:solidFill>
                  <a:prstClr val="black"/>
                </a:solidFill>
                <a:latin typeface="Calibri"/>
              </a:rPr>
            </a:br>
            <a:r>
              <a:rPr lang="en-US" sz="1200" b="1" dirty="0">
                <a:solidFill>
                  <a:prstClr val="black"/>
                </a:solidFill>
                <a:latin typeface="Calibri"/>
              </a:rPr>
              <a:t>VP:			</a:t>
            </a:r>
            <a:r>
              <a:rPr lang="en-US" sz="1200" dirty="0">
                <a:solidFill>
                  <a:prstClr val="black"/>
                </a:solidFill>
                <a:latin typeface="Calibri"/>
              </a:rPr>
              <a:t>ventral </a:t>
            </a:r>
            <a:r>
              <a:rPr lang="en-US" sz="1200" dirty="0" err="1">
                <a:solidFill>
                  <a:prstClr val="black"/>
                </a:solidFill>
                <a:latin typeface="Calibri"/>
              </a:rPr>
              <a:t>pallidum</a:t>
            </a:r>
            <a:br>
              <a:rPr lang="en-US" sz="1200" dirty="0">
                <a:solidFill>
                  <a:prstClr val="black"/>
                </a:solidFill>
                <a:latin typeface="Calibri"/>
              </a:rPr>
            </a:br>
            <a:r>
              <a:rPr lang="en-US" sz="1200" b="1" dirty="0" err="1">
                <a:solidFill>
                  <a:prstClr val="black"/>
                </a:solidFill>
                <a:latin typeface="Calibri"/>
              </a:rPr>
              <a:t>Hipp</a:t>
            </a:r>
            <a:r>
              <a:rPr lang="en-US" sz="1200" b="1" dirty="0">
                <a:solidFill>
                  <a:prstClr val="black"/>
                </a:solidFill>
                <a:latin typeface="Calibri"/>
              </a:rPr>
              <a:t>:		</a:t>
            </a:r>
            <a:r>
              <a:rPr lang="en-US" sz="1200" dirty="0">
                <a:solidFill>
                  <a:prstClr val="black"/>
                </a:solidFill>
                <a:latin typeface="Calibri"/>
              </a:rPr>
              <a:t>hippocampus</a:t>
            </a:r>
            <a:br>
              <a:rPr lang="en-US" sz="1200" dirty="0">
                <a:solidFill>
                  <a:prstClr val="black"/>
                </a:solidFill>
                <a:latin typeface="Calibri"/>
              </a:rPr>
            </a:br>
            <a:r>
              <a:rPr lang="en-US" sz="1200" b="1" dirty="0" err="1">
                <a:solidFill>
                  <a:prstClr val="black"/>
                </a:solidFill>
                <a:latin typeface="Calibri"/>
              </a:rPr>
              <a:t>Amyg</a:t>
            </a:r>
            <a:r>
              <a:rPr lang="en-US" sz="1200" b="1" dirty="0">
                <a:solidFill>
                  <a:prstClr val="black"/>
                </a:solidFill>
                <a:latin typeface="Calibri"/>
              </a:rPr>
              <a:t>:		</a:t>
            </a:r>
            <a:r>
              <a:rPr lang="en-US" sz="1200" dirty="0" err="1">
                <a:solidFill>
                  <a:prstClr val="black"/>
                </a:solidFill>
                <a:latin typeface="Calibri"/>
              </a:rPr>
              <a:t>amygdala</a:t>
            </a:r>
            <a:endParaRPr lang="en-US" sz="1200" dirty="0">
              <a:solidFill>
                <a:prstClr val="black"/>
              </a:solidFill>
              <a:latin typeface="Calibri"/>
            </a:endParaRPr>
          </a:p>
        </p:txBody>
      </p:sp>
    </p:spTree>
    <p:extLst>
      <p:ext uri="{BB962C8B-B14F-4D97-AF65-F5344CB8AC3E}">
        <p14:creationId xmlns:p14="http://schemas.microsoft.com/office/powerpoint/2010/main" val="38440858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575F8-5BAD-4AD9-A769-F7EAB9880D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570D68-BC88-4B9B-AD6A-A0151D4EEAF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3FF8BED-21BF-4B3A-AF05-5D0427552FC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44090" y="1131094"/>
            <a:ext cx="7326630" cy="4675346"/>
          </a:xfrm>
          <a:prstGeom prst="rect">
            <a:avLst/>
          </a:prstGeom>
          <a:noFill/>
          <a:ln>
            <a:noFill/>
          </a:ln>
        </p:spPr>
      </p:pic>
      <p:cxnSp>
        <p:nvCxnSpPr>
          <p:cNvPr id="6" name="Straight Arrow Connector 5">
            <a:extLst>
              <a:ext uri="{FF2B5EF4-FFF2-40B4-BE49-F238E27FC236}">
                <a16:creationId xmlns:a16="http://schemas.microsoft.com/office/drawing/2014/main" id="{9EDE8307-621A-4141-8AA5-1EE9292AD1FE}"/>
              </a:ext>
            </a:extLst>
          </p:cNvPr>
          <p:cNvCxnSpPr>
            <a:cxnSpLocks/>
          </p:cNvCxnSpPr>
          <p:nvPr/>
        </p:nvCxnSpPr>
        <p:spPr>
          <a:xfrm>
            <a:off x="5325600" y="1824169"/>
            <a:ext cx="0" cy="8046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C2FF05-F886-45E1-BEEF-CF879C1A8370}"/>
              </a:ext>
            </a:extLst>
          </p:cNvPr>
          <p:cNvCxnSpPr>
            <a:cxnSpLocks/>
          </p:cNvCxnSpPr>
          <p:nvPr/>
        </p:nvCxnSpPr>
        <p:spPr>
          <a:xfrm>
            <a:off x="5325600" y="2671650"/>
            <a:ext cx="0" cy="163620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BCA96E9-6B65-442E-BBBF-28022FB6ABD6}"/>
              </a:ext>
            </a:extLst>
          </p:cNvPr>
          <p:cNvSpPr txBox="1"/>
          <p:nvPr/>
        </p:nvSpPr>
        <p:spPr>
          <a:xfrm>
            <a:off x="5067285" y="1547170"/>
            <a:ext cx="564835" cy="300082"/>
          </a:xfrm>
          <a:prstGeom prst="rect">
            <a:avLst/>
          </a:prstGeom>
          <a:noFill/>
        </p:spPr>
        <p:txBody>
          <a:bodyPr wrap="none" rtlCol="0">
            <a:spAutoFit/>
          </a:bodyPr>
          <a:lstStyle/>
          <a:p>
            <a:pPr defTabSz="342900">
              <a:defRPr/>
            </a:pPr>
            <a:r>
              <a:rPr lang="en-US" sz="1350" dirty="0">
                <a:solidFill>
                  <a:prstClr val="black"/>
                </a:solidFill>
                <a:latin typeface="Calibri" panose="020F0502020204030204"/>
              </a:rPr>
              <a:t>15yrs</a:t>
            </a:r>
          </a:p>
        </p:txBody>
      </p:sp>
      <p:sp>
        <p:nvSpPr>
          <p:cNvPr id="8" name="TextBox 7">
            <a:extLst>
              <a:ext uri="{FF2B5EF4-FFF2-40B4-BE49-F238E27FC236}">
                <a16:creationId xmlns:a16="http://schemas.microsoft.com/office/drawing/2014/main" id="{F106D1B3-6D5A-4A16-A74B-AA92513934D2}"/>
              </a:ext>
            </a:extLst>
          </p:cNvPr>
          <p:cNvSpPr txBox="1"/>
          <p:nvPr/>
        </p:nvSpPr>
        <p:spPr>
          <a:xfrm>
            <a:off x="6032461" y="2702419"/>
            <a:ext cx="1839158" cy="715581"/>
          </a:xfrm>
          <a:prstGeom prst="rect">
            <a:avLst/>
          </a:prstGeom>
          <a:solidFill>
            <a:srgbClr val="FF0000"/>
          </a:solidFill>
        </p:spPr>
        <p:txBody>
          <a:bodyPr wrap="none" rtlCol="0">
            <a:spAutoFit/>
          </a:bodyPr>
          <a:lstStyle/>
          <a:p>
            <a:pPr algn="ctr" defTabSz="342900">
              <a:defRPr/>
            </a:pPr>
            <a:r>
              <a:rPr lang="en-US" sz="1350" dirty="0">
                <a:solidFill>
                  <a:prstClr val="white"/>
                </a:solidFill>
                <a:latin typeface="Calibri" panose="020F0502020204030204"/>
              </a:rPr>
              <a:t>Same QOL as gen. pop. </a:t>
            </a:r>
          </a:p>
          <a:p>
            <a:pPr algn="ctr" defTabSz="342900">
              <a:defRPr/>
            </a:pPr>
            <a:r>
              <a:rPr lang="en-US" sz="1350" dirty="0">
                <a:solidFill>
                  <a:prstClr val="white"/>
                </a:solidFill>
                <a:latin typeface="Calibri" panose="020F0502020204030204"/>
              </a:rPr>
              <a:t>n</a:t>
            </a:r>
            <a:r>
              <a:rPr lang="en-US" sz="1350" dirty="0" err="1">
                <a:solidFill>
                  <a:prstClr val="white"/>
                </a:solidFill>
                <a:latin typeface="Calibri" panose="020F0502020204030204"/>
              </a:rPr>
              <a:t>ot</a:t>
            </a:r>
            <a:r>
              <a:rPr lang="en-US" sz="1350" dirty="0">
                <a:solidFill>
                  <a:prstClr val="white"/>
                </a:solidFill>
                <a:latin typeface="Calibri" panose="020F0502020204030204"/>
              </a:rPr>
              <a:t> </a:t>
            </a:r>
            <a:r>
              <a:rPr lang="en-US" sz="1350" dirty="0" err="1">
                <a:solidFill>
                  <a:prstClr val="white"/>
                </a:solidFill>
                <a:latin typeface="Calibri" panose="020F0502020204030204"/>
              </a:rPr>
              <a:t>achiev</a:t>
            </a:r>
            <a:r>
              <a:rPr lang="en-US" sz="1350" dirty="0">
                <a:solidFill>
                  <a:prstClr val="white"/>
                </a:solidFill>
                <a:latin typeface="Calibri" panose="020F0502020204030204"/>
              </a:rPr>
              <a:t>ed until </a:t>
            </a:r>
          </a:p>
          <a:p>
            <a:pPr algn="ctr" defTabSz="342900">
              <a:defRPr/>
            </a:pPr>
            <a:r>
              <a:rPr lang="en-US" sz="1350" dirty="0">
                <a:solidFill>
                  <a:prstClr val="white"/>
                </a:solidFill>
                <a:latin typeface="Calibri" panose="020F0502020204030204"/>
              </a:rPr>
              <a:t>around 15yrs</a:t>
            </a:r>
          </a:p>
        </p:txBody>
      </p:sp>
    </p:spTree>
    <p:extLst>
      <p:ext uri="{BB962C8B-B14F-4D97-AF65-F5344CB8AC3E}">
        <p14:creationId xmlns:p14="http://schemas.microsoft.com/office/powerpoint/2010/main" val="19855502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3" name="Title 2">
            <a:extLst>
              <a:ext uri="{FF2B5EF4-FFF2-40B4-BE49-F238E27FC236}">
                <a16:creationId xmlns:a16="http://schemas.microsoft.com/office/drawing/2014/main" id="{A4F0E1F5-B588-44D5-AC44-7B98BED28A33}"/>
              </a:ext>
            </a:extLst>
          </p:cNvPr>
          <p:cNvSpPr>
            <a:spLocks noGrp="1"/>
          </p:cNvSpPr>
          <p:nvPr>
            <p:ph type="title"/>
          </p:nvPr>
        </p:nvSpPr>
        <p:spPr>
          <a:xfrm>
            <a:off x="2006600" y="226701"/>
            <a:ext cx="2522980" cy="1597315"/>
          </a:xfrm>
          <a:noFill/>
          <a:ln w="19050">
            <a:solidFill>
              <a:schemeClr val="bg1"/>
            </a:solidFill>
          </a:ln>
        </p:spPr>
        <p:txBody>
          <a:bodyPr wrap="square">
            <a:normAutofit/>
          </a:bodyPr>
          <a:lstStyle/>
          <a:p>
            <a:pPr algn="ctr"/>
            <a:r>
              <a:rPr lang="en-US" sz="2200">
                <a:solidFill>
                  <a:schemeClr val="bg1"/>
                </a:solidFill>
              </a:rPr>
              <a:t>Traditional addiction treatment approach: Burning building analogy</a:t>
            </a:r>
          </a:p>
        </p:txBody>
      </p:sp>
      <p:sp>
        <p:nvSpPr>
          <p:cNvPr id="2" name="Content Placeholder 1">
            <a:extLst>
              <a:ext uri="{FF2B5EF4-FFF2-40B4-BE49-F238E27FC236}">
                <a16:creationId xmlns:a16="http://schemas.microsoft.com/office/drawing/2014/main" id="{387E56FB-FC0C-4C44-84FD-45E63FB5644B}"/>
              </a:ext>
            </a:extLst>
          </p:cNvPr>
          <p:cNvSpPr>
            <a:spLocks noGrp="1"/>
          </p:cNvSpPr>
          <p:nvPr>
            <p:ph idx="1"/>
          </p:nvPr>
        </p:nvSpPr>
        <p:spPr>
          <a:xfrm>
            <a:off x="1524000" y="1940767"/>
            <a:ext cx="3490723" cy="3671250"/>
          </a:xfrm>
        </p:spPr>
        <p:txBody>
          <a:bodyPr>
            <a:noAutofit/>
          </a:bodyPr>
          <a:lstStyle/>
          <a:p>
            <a:r>
              <a:rPr lang="en-US" sz="2000" b="1" u="sng" dirty="0">
                <a:solidFill>
                  <a:schemeClr val="bg1"/>
                </a:solidFill>
              </a:rPr>
              <a:t>Putting out the fire </a:t>
            </a:r>
            <a:r>
              <a:rPr lang="en-US" sz="2000" dirty="0">
                <a:solidFill>
                  <a:schemeClr val="bg1"/>
                </a:solidFill>
              </a:rPr>
              <a:t>-good job</a:t>
            </a:r>
          </a:p>
          <a:p>
            <a:endParaRPr lang="en-US" sz="2000" dirty="0">
              <a:solidFill>
                <a:schemeClr val="bg1"/>
              </a:solidFill>
            </a:endParaRPr>
          </a:p>
          <a:p>
            <a:r>
              <a:rPr lang="en-US" sz="2000" b="1" u="sng" dirty="0">
                <a:solidFill>
                  <a:schemeClr val="bg1"/>
                </a:solidFill>
              </a:rPr>
              <a:t>Preventing it from re-igniting </a:t>
            </a:r>
            <a:r>
              <a:rPr lang="en-US" sz="2000" dirty="0">
                <a:solidFill>
                  <a:schemeClr val="bg1"/>
                </a:solidFill>
              </a:rPr>
              <a:t>(RP) - less emphasis</a:t>
            </a:r>
          </a:p>
          <a:p>
            <a:endParaRPr lang="en-US" sz="2000" dirty="0">
              <a:solidFill>
                <a:schemeClr val="bg1"/>
              </a:solidFill>
            </a:endParaRPr>
          </a:p>
          <a:p>
            <a:r>
              <a:rPr lang="en-US" sz="2000" b="1" u="sng" dirty="0">
                <a:solidFill>
                  <a:schemeClr val="bg1"/>
                </a:solidFill>
              </a:rPr>
              <a:t>Architectural planning </a:t>
            </a:r>
            <a:r>
              <a:rPr lang="en-US" sz="2000" dirty="0">
                <a:solidFill>
                  <a:schemeClr val="bg1"/>
                </a:solidFill>
              </a:rPr>
              <a:t>(recovery plan) –neglected</a:t>
            </a:r>
          </a:p>
          <a:p>
            <a:endParaRPr lang="en-US" sz="2000" b="1" u="sng" dirty="0">
              <a:solidFill>
                <a:schemeClr val="bg1"/>
              </a:solidFill>
            </a:endParaRPr>
          </a:p>
          <a:p>
            <a:r>
              <a:rPr lang="en-US" sz="2000" b="1" u="sng" dirty="0">
                <a:solidFill>
                  <a:schemeClr val="bg1"/>
                </a:solidFill>
              </a:rPr>
              <a:t>Re-building materials</a:t>
            </a:r>
            <a:r>
              <a:rPr lang="en-US" sz="2000" b="1" dirty="0">
                <a:solidFill>
                  <a:schemeClr val="bg1"/>
                </a:solidFill>
              </a:rPr>
              <a:t> (recovery capital) –</a:t>
            </a:r>
            <a:r>
              <a:rPr lang="en-US" sz="2000" dirty="0">
                <a:solidFill>
                  <a:schemeClr val="bg1"/>
                </a:solidFill>
              </a:rPr>
              <a:t>neglected</a:t>
            </a:r>
            <a:endParaRPr lang="en-US" sz="2000" b="1" dirty="0">
              <a:solidFill>
                <a:schemeClr val="bg1"/>
              </a:solidFill>
            </a:endParaRPr>
          </a:p>
          <a:p>
            <a:endParaRPr lang="en-US" sz="2000" dirty="0">
              <a:solidFill>
                <a:schemeClr val="bg1"/>
              </a:solidFill>
            </a:endParaRPr>
          </a:p>
          <a:p>
            <a:r>
              <a:rPr lang="en-US" sz="2000" b="1" u="sng" dirty="0">
                <a:solidFill>
                  <a:schemeClr val="bg1"/>
                </a:solidFill>
              </a:rPr>
              <a:t>Granting “rebuilding permits” </a:t>
            </a:r>
            <a:r>
              <a:rPr lang="en-US" sz="2000" dirty="0">
                <a:solidFill>
                  <a:schemeClr val="bg1"/>
                </a:solidFill>
              </a:rPr>
              <a:t>- (removing barriers)</a:t>
            </a:r>
          </a:p>
        </p:txBody>
      </p:sp>
      <p:pic>
        <p:nvPicPr>
          <p:cNvPr id="4" name="Picture 3">
            <a:extLst>
              <a:ext uri="{FF2B5EF4-FFF2-40B4-BE49-F238E27FC236}">
                <a16:creationId xmlns:a16="http://schemas.microsoft.com/office/drawing/2014/main" id="{F751FF49-FACE-4BE8-83AC-0EC84C5720DC}"/>
              </a:ext>
            </a:extLst>
          </p:cNvPr>
          <p:cNvPicPr>
            <a:picLocks noChangeAspect="1"/>
          </p:cNvPicPr>
          <p:nvPr/>
        </p:nvPicPr>
        <p:blipFill rotWithShape="1">
          <a:blip r:embed="rId3"/>
          <a:srcRect r="14256" b="12798"/>
          <a:stretch/>
        </p:blipFill>
        <p:spPr>
          <a:xfrm>
            <a:off x="5497323" y="1636527"/>
            <a:ext cx="4688077" cy="3424081"/>
          </a:xfrm>
          <a:prstGeom prst="rect">
            <a:avLst/>
          </a:prstGeom>
        </p:spPr>
      </p:pic>
    </p:spTree>
    <p:extLst>
      <p:ext uri="{BB962C8B-B14F-4D97-AF65-F5344CB8AC3E}">
        <p14:creationId xmlns:p14="http://schemas.microsoft.com/office/powerpoint/2010/main" val="24910264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1144-13A2-480F-A8DD-88CD55505C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05921C-550A-45FD-A375-5C94A7A467B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48FDB6E-E59B-41E8-8290-39C8ABE329C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88160" y="355283"/>
            <a:ext cx="8026400" cy="5821680"/>
          </a:xfrm>
          <a:prstGeom prst="rect">
            <a:avLst/>
          </a:prstGeom>
          <a:noFill/>
          <a:ln>
            <a:noFill/>
          </a:ln>
        </p:spPr>
      </p:pic>
    </p:spTree>
    <p:extLst>
      <p:ext uri="{BB962C8B-B14F-4D97-AF65-F5344CB8AC3E}">
        <p14:creationId xmlns:p14="http://schemas.microsoft.com/office/powerpoint/2010/main" val="17126469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64E2B5FF-8ADE-4C79-92DB-C2B3F02E6C8B}"/>
              </a:ext>
            </a:extLst>
          </p:cNvPr>
          <p:cNvPicPr>
            <a:picLocks noGrp="1" noChangeAspect="1"/>
          </p:cNvPicPr>
          <p:nvPr>
            <p:ph idx="1"/>
          </p:nvPr>
        </p:nvPicPr>
        <p:blipFill>
          <a:blip r:embed="rId2"/>
          <a:stretch>
            <a:fillRect/>
          </a:stretch>
        </p:blipFill>
        <p:spPr>
          <a:xfrm>
            <a:off x="1325113" y="643466"/>
            <a:ext cx="9541774" cy="5571067"/>
          </a:xfrm>
          <a:prstGeom prst="rect">
            <a:avLst/>
          </a:prstGeom>
        </p:spPr>
      </p:pic>
    </p:spTree>
    <p:extLst>
      <p:ext uri="{BB962C8B-B14F-4D97-AF65-F5344CB8AC3E}">
        <p14:creationId xmlns:p14="http://schemas.microsoft.com/office/powerpoint/2010/main" val="33134602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2F09-6958-45F1-BB54-CAFAF46470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33FE2C9-CE13-4778-BC83-E206B7E04DB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299DDBF-EDA8-4E7D-9637-5A8E56376304}"/>
              </a:ext>
            </a:extLst>
          </p:cNvPr>
          <p:cNvPicPr>
            <a:picLocks noChangeAspect="1"/>
          </p:cNvPicPr>
          <p:nvPr/>
        </p:nvPicPr>
        <p:blipFill>
          <a:blip r:embed="rId2"/>
          <a:stretch>
            <a:fillRect/>
          </a:stretch>
        </p:blipFill>
        <p:spPr>
          <a:xfrm>
            <a:off x="5420450" y="365125"/>
            <a:ext cx="5968124" cy="6022882"/>
          </a:xfrm>
          <a:prstGeom prst="rect">
            <a:avLst/>
          </a:prstGeom>
        </p:spPr>
      </p:pic>
      <p:pic>
        <p:nvPicPr>
          <p:cNvPr id="5" name="Picture 4">
            <a:extLst>
              <a:ext uri="{FF2B5EF4-FFF2-40B4-BE49-F238E27FC236}">
                <a16:creationId xmlns:a16="http://schemas.microsoft.com/office/drawing/2014/main" id="{34AAEE7A-43B6-4467-AAF2-48F964432321}"/>
              </a:ext>
            </a:extLst>
          </p:cNvPr>
          <p:cNvPicPr>
            <a:picLocks noChangeAspect="1"/>
          </p:cNvPicPr>
          <p:nvPr/>
        </p:nvPicPr>
        <p:blipFill>
          <a:blip r:embed="rId3"/>
          <a:stretch>
            <a:fillRect/>
          </a:stretch>
        </p:blipFill>
        <p:spPr>
          <a:xfrm>
            <a:off x="522838" y="365125"/>
            <a:ext cx="4517162" cy="6022882"/>
          </a:xfrm>
          <a:prstGeom prst="rect">
            <a:avLst/>
          </a:prstGeom>
        </p:spPr>
      </p:pic>
    </p:spTree>
    <p:extLst>
      <p:ext uri="{BB962C8B-B14F-4D97-AF65-F5344CB8AC3E}">
        <p14:creationId xmlns:p14="http://schemas.microsoft.com/office/powerpoint/2010/main" val="6453280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4" name="Straight Connector 10">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36CF37-870E-45D4-AC3F-35057951AD25}"/>
              </a:ext>
            </a:extLst>
          </p:cNvPr>
          <p:cNvSpPr>
            <a:spLocks noGrp="1"/>
          </p:cNvSpPr>
          <p:nvPr>
            <p:ph type="title"/>
          </p:nvPr>
        </p:nvSpPr>
        <p:spPr>
          <a:xfrm>
            <a:off x="526073" y="4858644"/>
            <a:ext cx="11139854" cy="930447"/>
          </a:xfrm>
        </p:spPr>
        <p:txBody>
          <a:bodyPr vert="horz" lIns="91440" tIns="45720" rIns="91440" bIns="45720" rtlCol="0" anchor="b">
            <a:normAutofit fontScale="90000"/>
          </a:bodyPr>
          <a:lstStyle/>
          <a:p>
            <a:pPr algn="ctr"/>
            <a:r>
              <a:rPr lang="en-US" sz="3000" dirty="0">
                <a:solidFill>
                  <a:srgbClr val="FFFFFF"/>
                </a:solidFill>
              </a:rPr>
              <a:t>Comfort disclosing recovery status:</a:t>
            </a:r>
            <a:br>
              <a:rPr lang="en-US" sz="3000" dirty="0">
                <a:solidFill>
                  <a:srgbClr val="FFFFFF"/>
                </a:solidFill>
              </a:rPr>
            </a:br>
            <a:r>
              <a:rPr lang="en-US" sz="3000" dirty="0">
                <a:solidFill>
                  <a:srgbClr val="FFFFFF"/>
                </a:solidFill>
              </a:rPr>
              <a:t>Compared to other primary substances, opioid group had the most difficult time disclosing …</a:t>
            </a:r>
          </a:p>
        </p:txBody>
      </p:sp>
      <p:pic>
        <p:nvPicPr>
          <p:cNvPr id="5" name="Picture 4">
            <a:extLst>
              <a:ext uri="{FF2B5EF4-FFF2-40B4-BE49-F238E27FC236}">
                <a16:creationId xmlns:a16="http://schemas.microsoft.com/office/drawing/2014/main" id="{8129804F-4323-4655-8D1B-9441058E201B}"/>
              </a:ext>
            </a:extLst>
          </p:cNvPr>
          <p:cNvPicPr>
            <a:picLocks noChangeAspect="1"/>
          </p:cNvPicPr>
          <p:nvPr/>
        </p:nvPicPr>
        <p:blipFill>
          <a:blip r:embed="rId2"/>
          <a:stretch>
            <a:fillRect/>
          </a:stretch>
        </p:blipFill>
        <p:spPr>
          <a:xfrm rot="5400000">
            <a:off x="4786876" y="320257"/>
            <a:ext cx="2699997" cy="3808394"/>
          </a:xfrm>
          <a:prstGeom prst="rect">
            <a:avLst/>
          </a:prstGeom>
        </p:spPr>
      </p:pic>
      <p:pic>
        <p:nvPicPr>
          <p:cNvPr id="6" name="Content Placeholder 5">
            <a:extLst>
              <a:ext uri="{FF2B5EF4-FFF2-40B4-BE49-F238E27FC236}">
                <a16:creationId xmlns:a16="http://schemas.microsoft.com/office/drawing/2014/main" id="{AE13E80A-7FA4-437C-BF9C-F590CEF45161}"/>
              </a:ext>
            </a:extLst>
          </p:cNvPr>
          <p:cNvPicPr>
            <a:picLocks noGrp="1" noChangeAspect="1"/>
          </p:cNvPicPr>
          <p:nvPr>
            <p:ph idx="1"/>
          </p:nvPr>
        </p:nvPicPr>
        <p:blipFill>
          <a:blip r:embed="rId3"/>
          <a:stretch>
            <a:fillRect/>
          </a:stretch>
        </p:blipFill>
        <p:spPr>
          <a:xfrm>
            <a:off x="8282737" y="1250581"/>
            <a:ext cx="3775486" cy="2637419"/>
          </a:xfrm>
          <a:prstGeom prst="rect">
            <a:avLst/>
          </a:prstGeom>
        </p:spPr>
      </p:pic>
      <p:cxnSp>
        <p:nvCxnSpPr>
          <p:cNvPr id="15" name="Straight Connector 14">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EB8D36D-B91B-4080-B35C-6C9619976A6A}"/>
              </a:ext>
            </a:extLst>
          </p:cNvPr>
          <p:cNvPicPr>
            <a:picLocks noChangeAspect="1"/>
          </p:cNvPicPr>
          <p:nvPr/>
        </p:nvPicPr>
        <p:blipFill>
          <a:blip r:embed="rId4"/>
          <a:stretch>
            <a:fillRect/>
          </a:stretch>
        </p:blipFill>
        <p:spPr>
          <a:xfrm>
            <a:off x="256642" y="473098"/>
            <a:ext cx="3423916" cy="3750744"/>
          </a:xfrm>
          <a:prstGeom prst="rect">
            <a:avLst/>
          </a:prstGeom>
        </p:spPr>
      </p:pic>
      <p:cxnSp>
        <p:nvCxnSpPr>
          <p:cNvPr id="17" name="Straight Connector 16">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DA21020-35ED-4B40-9CA3-EC5BF60309FA}"/>
              </a:ext>
            </a:extLst>
          </p:cNvPr>
          <p:cNvSpPr/>
          <p:nvPr/>
        </p:nvSpPr>
        <p:spPr bwMode="auto">
          <a:xfrm>
            <a:off x="8449725" y="2312147"/>
            <a:ext cx="1966349" cy="514286"/>
          </a:xfrm>
          <a:prstGeom prst="ellipse">
            <a:avLst/>
          </a:prstGeom>
          <a:noFill/>
          <a:ln w="2222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563346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Image result for drug and alcohol dependence">
            <a:extLst>
              <a:ext uri="{FF2B5EF4-FFF2-40B4-BE49-F238E27FC236}">
                <a16:creationId xmlns:a16="http://schemas.microsoft.com/office/drawing/2014/main" id="{F30F4F01-8C15-4C03-9E22-F4B1B38258A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0150" y="643467"/>
            <a:ext cx="41782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A69A4970-3F00-4293-B97D-F7A6CE430482}"/>
              </a:ext>
            </a:extLst>
          </p:cNvPr>
          <p:cNvPicPr>
            <a:picLocks noGrp="1" noChangeAspect="1"/>
          </p:cNvPicPr>
          <p:nvPr>
            <p:ph idx="1"/>
          </p:nvPr>
        </p:nvPicPr>
        <p:blipFill>
          <a:blip r:embed="rId3"/>
          <a:stretch>
            <a:fillRect/>
          </a:stretch>
        </p:blipFill>
        <p:spPr>
          <a:xfrm>
            <a:off x="5724333" y="643467"/>
            <a:ext cx="6356731" cy="5571066"/>
          </a:xfrm>
          <a:prstGeom prst="rect">
            <a:avLst/>
          </a:prstGeom>
        </p:spPr>
      </p:pic>
    </p:spTree>
    <p:extLst>
      <p:ext uri="{BB962C8B-B14F-4D97-AF65-F5344CB8AC3E}">
        <p14:creationId xmlns:p14="http://schemas.microsoft.com/office/powerpoint/2010/main" val="34155036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524000" y="185537"/>
            <a:ext cx="5788152" cy="830997"/>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prstClr val="white"/>
                </a:solidFill>
                <a:latin typeface="Calibri"/>
              </a:rPr>
              <a:t>SMOKING CESSATION: National Recovery Study </a:t>
            </a:r>
          </a:p>
        </p:txBody>
      </p:sp>
      <p:sp>
        <p:nvSpPr>
          <p:cNvPr id="6" name="Rectangle 5"/>
          <p:cNvSpPr/>
          <p:nvPr/>
        </p:nvSpPr>
        <p:spPr>
          <a:xfrm>
            <a:off x="7312152" y="185537"/>
            <a:ext cx="3355848" cy="830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200" dirty="0">
              <a:solidFill>
                <a:srgbClr val="EEAF30">
                  <a:lumMod val="50000"/>
                </a:srgbClr>
              </a:solidFill>
              <a:latin typeface="Calibri"/>
            </a:endParaRPr>
          </a:p>
        </p:txBody>
      </p:sp>
      <p:sp>
        <p:nvSpPr>
          <p:cNvPr id="12" name="Rectangle 11"/>
          <p:cNvSpPr/>
          <p:nvPr/>
        </p:nvSpPr>
        <p:spPr>
          <a:xfrm>
            <a:off x="1524000" y="6665195"/>
            <a:ext cx="9144000" cy="20005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 name="Rectangle 10"/>
          <p:cNvSpPr/>
          <p:nvPr/>
        </p:nvSpPr>
        <p:spPr>
          <a:xfrm>
            <a:off x="1525647" y="6650578"/>
            <a:ext cx="9226193" cy="200055"/>
          </a:xfrm>
          <a:prstGeom prst="rect">
            <a:avLst/>
          </a:prstGeom>
        </p:spPr>
        <p:txBody>
          <a:bodyPr wrap="square">
            <a:spAutoFit/>
          </a:bodyPr>
          <a:lstStyle/>
          <a:p>
            <a:r>
              <a:rPr lang="en-US" sz="700" dirty="0">
                <a:solidFill>
                  <a:prstClr val="white"/>
                </a:solidFill>
                <a:latin typeface="Calibri"/>
              </a:rPr>
              <a:t>Kelly JF, Greene MC, Bergman BG, Hoeppner BB. Smoking cessation in the context of recovery from drug and alcohol problems: Prevalence, predictors, and cohort effects in a national U.S. sample </a:t>
            </a:r>
          </a:p>
        </p:txBody>
      </p:sp>
      <p:sp>
        <p:nvSpPr>
          <p:cNvPr id="8" name="Rectangle 7"/>
          <p:cNvSpPr/>
          <p:nvPr/>
        </p:nvSpPr>
        <p:spPr>
          <a:xfrm>
            <a:off x="7312152" y="1342453"/>
            <a:ext cx="2937933" cy="4532138"/>
          </a:xfrm>
          <a:prstGeom prst="rect">
            <a:avLst/>
          </a:prstGeom>
          <a:solidFill>
            <a:schemeClr val="accent6">
              <a:lumMod val="75000"/>
            </a:schemeClr>
          </a:solidFill>
        </p:spPr>
        <p:txBody>
          <a:bodyPr wrap="square">
            <a:spAutoFit/>
          </a:bodyPr>
          <a:lstStyle/>
          <a:p>
            <a:pPr algn="ctr">
              <a:lnSpc>
                <a:spcPct val="120000"/>
              </a:lnSpc>
            </a:pPr>
            <a:r>
              <a:rPr lang="en-US" sz="2200" b="1" dirty="0">
                <a:solidFill>
                  <a:prstClr val="white"/>
                </a:solidFill>
                <a:latin typeface="Avenir Book"/>
              </a:rPr>
              <a:t>Little is known about if and when people resolving AOD problems quit smoking, and if the salutary trends in smoking cessation observed in the gen. pop. are also observable among those recovering from AOD problems…</a:t>
            </a:r>
          </a:p>
        </p:txBody>
      </p:sp>
      <p:pic>
        <p:nvPicPr>
          <p:cNvPr id="2" name="Picture 1">
            <a:extLst>
              <a:ext uri="{FF2B5EF4-FFF2-40B4-BE49-F238E27FC236}">
                <a16:creationId xmlns:a16="http://schemas.microsoft.com/office/drawing/2014/main" id="{030A3704-64EA-4B7D-A53B-306D07F4A4CE}"/>
              </a:ext>
            </a:extLst>
          </p:cNvPr>
          <p:cNvPicPr>
            <a:picLocks noChangeAspect="1"/>
          </p:cNvPicPr>
          <p:nvPr/>
        </p:nvPicPr>
        <p:blipFill>
          <a:blip r:embed="rId3"/>
          <a:stretch>
            <a:fillRect/>
          </a:stretch>
        </p:blipFill>
        <p:spPr>
          <a:xfrm>
            <a:off x="1609443" y="1016534"/>
            <a:ext cx="4730900" cy="5565437"/>
          </a:xfrm>
          <a:prstGeom prst="rect">
            <a:avLst/>
          </a:prstGeom>
        </p:spPr>
      </p:pic>
    </p:spTree>
    <p:extLst>
      <p:ext uri="{BB962C8B-B14F-4D97-AF65-F5344CB8AC3E}">
        <p14:creationId xmlns:p14="http://schemas.microsoft.com/office/powerpoint/2010/main" val="24735614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524000" y="185537"/>
            <a:ext cx="5788152" cy="830997"/>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SMOKING CESSATION: National Recovery Study </a:t>
            </a:r>
          </a:p>
        </p:txBody>
      </p:sp>
      <p:sp>
        <p:nvSpPr>
          <p:cNvPr id="6" name="Rectangle 5"/>
          <p:cNvSpPr/>
          <p:nvPr/>
        </p:nvSpPr>
        <p:spPr>
          <a:xfrm>
            <a:off x="7312152" y="185537"/>
            <a:ext cx="3355848" cy="830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EEAF30">
                  <a:lumMod val="50000"/>
                </a:srgbClr>
              </a:solidFill>
              <a:effectLst/>
              <a:uLnTx/>
              <a:uFillTx/>
              <a:latin typeface="Calibri"/>
              <a:ea typeface="+mn-ea"/>
              <a:cs typeface="+mn-cs"/>
            </a:endParaRPr>
          </a:p>
        </p:txBody>
      </p:sp>
      <p:sp>
        <p:nvSpPr>
          <p:cNvPr id="12" name="Rectangle 11"/>
          <p:cNvSpPr/>
          <p:nvPr/>
        </p:nvSpPr>
        <p:spPr>
          <a:xfrm>
            <a:off x="1524000" y="6665195"/>
            <a:ext cx="9144000" cy="20005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1525647" y="6650578"/>
            <a:ext cx="9226193" cy="2000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a:ea typeface="+mn-ea"/>
                <a:cs typeface="+mn-cs"/>
              </a:rPr>
              <a:t>Kelly JF, Greene MC, Bergman BG, Hoeppner BB. Smoking cessation in the context of recovery from drug and alcohol problems: Prevalence, predictors, and cohort effects in a national U.S. sample </a:t>
            </a:r>
          </a:p>
        </p:txBody>
      </p:sp>
      <p:sp>
        <p:nvSpPr>
          <p:cNvPr id="8" name="Rectangle 7"/>
          <p:cNvSpPr/>
          <p:nvPr/>
        </p:nvSpPr>
        <p:spPr>
          <a:xfrm>
            <a:off x="2179670" y="5550085"/>
            <a:ext cx="7832660" cy="757130"/>
          </a:xfrm>
          <a:prstGeom prst="rect">
            <a:avLst/>
          </a:prstGeom>
          <a:solidFill>
            <a:schemeClr val="accent6">
              <a:lumMod val="75000"/>
            </a:schemeClr>
          </a:solidFill>
        </p:spPr>
        <p:txBody>
          <a:bodyPr wrap="square">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Book"/>
                <a:ea typeface="+mn-ea"/>
                <a:cs typeface="+mn-cs"/>
              </a:rPr>
              <a:t>Findings consistent with other studies reporting high rates of tobacco use histories among individuals who use alcohol and other drugs</a:t>
            </a:r>
          </a:p>
        </p:txBody>
      </p:sp>
      <p:graphicFrame>
        <p:nvGraphicFramePr>
          <p:cNvPr id="10" name="Chart 9"/>
          <p:cNvGraphicFramePr/>
          <p:nvPr/>
        </p:nvGraphicFramePr>
        <p:xfrm>
          <a:off x="2112434" y="1359895"/>
          <a:ext cx="7967132" cy="3846828"/>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Straight Connector 13"/>
          <p:cNvCxnSpPr>
            <a:stCxn id="9" idx="3"/>
            <a:endCxn id="13" idx="1"/>
          </p:cNvCxnSpPr>
          <p:nvPr/>
        </p:nvCxnSpPr>
        <p:spPr>
          <a:xfrm>
            <a:off x="5955325" y="4085336"/>
            <a:ext cx="860209" cy="11764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5402664" y="3057603"/>
            <a:ext cx="4609666" cy="1438178"/>
            <a:chOff x="3878664" y="3057603"/>
            <a:chExt cx="4609666" cy="1438178"/>
          </a:xfrm>
        </p:grpSpPr>
        <p:sp>
          <p:nvSpPr>
            <p:cNvPr id="9" name="Rectangle 8"/>
            <p:cNvSpPr/>
            <p:nvPr/>
          </p:nvSpPr>
          <p:spPr>
            <a:xfrm>
              <a:off x="3878664" y="3910171"/>
              <a:ext cx="552660" cy="35033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5291533" y="3910171"/>
              <a:ext cx="3196797" cy="585610"/>
            </a:xfrm>
            <a:prstGeom prst="rect">
              <a:avLst/>
            </a:prstGeom>
            <a:solidFill>
              <a:schemeClr val="accent6">
                <a:lumMod val="20000"/>
                <a:lumOff val="80000"/>
              </a:schemeClr>
            </a:solidFill>
            <a:ln>
              <a:solidFill>
                <a:schemeClr val="accent6"/>
              </a:solidFill>
            </a:ln>
          </p:spPr>
          <p:txBody>
            <a:bodyPr wrap="square">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C5034"/>
                  </a:solidFill>
                  <a:effectLst/>
                  <a:uLnTx/>
                  <a:uFillTx/>
                  <a:latin typeface="Avenir Book"/>
                  <a:ea typeface="+mn-ea"/>
                  <a:cs typeface="+mn-cs"/>
                </a:rPr>
                <a:t>~70% of sample either current or former smokers</a:t>
              </a:r>
            </a:p>
          </p:txBody>
        </p:sp>
        <p:sp>
          <p:nvSpPr>
            <p:cNvPr id="18" name="Rectangle 17"/>
            <p:cNvSpPr/>
            <p:nvPr/>
          </p:nvSpPr>
          <p:spPr>
            <a:xfrm>
              <a:off x="7264958" y="3057603"/>
              <a:ext cx="542611" cy="35033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Straight Connector 18"/>
            <p:cNvCxnSpPr>
              <a:stCxn id="13" idx="0"/>
              <a:endCxn id="18" idx="2"/>
            </p:cNvCxnSpPr>
            <p:nvPr/>
          </p:nvCxnSpPr>
          <p:spPr>
            <a:xfrm flipV="1">
              <a:off x="6889932" y="3407933"/>
              <a:ext cx="646332" cy="50223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5217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524000" y="185537"/>
            <a:ext cx="5788152" cy="830997"/>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SMOKING CESSATION: National Recovery Study </a:t>
            </a:r>
          </a:p>
        </p:txBody>
      </p:sp>
      <p:sp>
        <p:nvSpPr>
          <p:cNvPr id="6" name="Rectangle 5"/>
          <p:cNvSpPr/>
          <p:nvPr/>
        </p:nvSpPr>
        <p:spPr>
          <a:xfrm>
            <a:off x="7312152" y="185537"/>
            <a:ext cx="3355848" cy="830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EEAF30">
                  <a:lumMod val="50000"/>
                </a:srgbClr>
              </a:solidFill>
              <a:effectLst/>
              <a:uLnTx/>
              <a:uFillTx/>
              <a:latin typeface="Calibri"/>
              <a:ea typeface="+mn-ea"/>
              <a:cs typeface="+mn-cs"/>
            </a:endParaRPr>
          </a:p>
        </p:txBody>
      </p:sp>
      <p:sp>
        <p:nvSpPr>
          <p:cNvPr id="12" name="Rectangle 11"/>
          <p:cNvSpPr/>
          <p:nvPr/>
        </p:nvSpPr>
        <p:spPr>
          <a:xfrm>
            <a:off x="1524000" y="6665195"/>
            <a:ext cx="9144000" cy="20005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1525647" y="6650578"/>
            <a:ext cx="9226193" cy="2000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a:ea typeface="+mn-ea"/>
                <a:cs typeface="+mn-cs"/>
              </a:rPr>
              <a:t>Kelly JF, Greene MC, Bergman BG, Hoeppner BB. Smoking cessation in the context of recovery from drug and alcohol problems: Prevalence, predictors, and cohort effects in a national U.S. sample </a:t>
            </a:r>
          </a:p>
        </p:txBody>
      </p:sp>
      <p:sp>
        <p:nvSpPr>
          <p:cNvPr id="8" name="Rectangle 7"/>
          <p:cNvSpPr/>
          <p:nvPr/>
        </p:nvSpPr>
        <p:spPr>
          <a:xfrm>
            <a:off x="1764110" y="5733768"/>
            <a:ext cx="8661400" cy="830997"/>
          </a:xfrm>
          <a:prstGeom prst="rect">
            <a:avLst/>
          </a:prstGeom>
          <a:solidFill>
            <a:schemeClr val="accent6">
              <a:lumMod val="75000"/>
            </a:schemeClr>
          </a:solidFill>
        </p:spPr>
        <p:txBody>
          <a:bodyPr wrap="square">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venir Book"/>
                <a:ea typeface="+mn-ea"/>
                <a:cs typeface="+mn-cs"/>
              </a:rPr>
              <a:t>Median number of years to smoking cessation among FS who quit after AOD problem resolution was 15</a:t>
            </a: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2938342" y="1287145"/>
            <a:ext cx="6400800" cy="4268470"/>
          </a:xfrm>
          <a:prstGeom prst="rect">
            <a:avLst/>
          </a:prstGeom>
          <a:noFill/>
          <a:ln w="19050">
            <a:solidFill>
              <a:schemeClr val="tx2"/>
            </a:solidFill>
          </a:ln>
        </p:spPr>
      </p:pic>
      <p:grpSp>
        <p:nvGrpSpPr>
          <p:cNvPr id="30" name="Group 29"/>
          <p:cNvGrpSpPr/>
          <p:nvPr/>
        </p:nvGrpSpPr>
        <p:grpSpPr>
          <a:xfrm>
            <a:off x="3426022" y="3147060"/>
            <a:ext cx="2309814" cy="1988820"/>
            <a:chOff x="1859280" y="3154680"/>
            <a:chExt cx="2309814" cy="1988820"/>
          </a:xfrm>
        </p:grpSpPr>
        <p:cxnSp>
          <p:nvCxnSpPr>
            <p:cNvPr id="3" name="Straight Arrow Connector 2"/>
            <p:cNvCxnSpPr>
              <a:stCxn id="23" idx="3"/>
            </p:cNvCxnSpPr>
            <p:nvPr/>
          </p:nvCxnSpPr>
          <p:spPr>
            <a:xfrm>
              <a:off x="2263140" y="3314700"/>
              <a:ext cx="1675448" cy="4233"/>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6" idx="0"/>
            </p:cNvCxnSpPr>
            <p:nvPr/>
          </p:nvCxnSpPr>
          <p:spPr>
            <a:xfrm flipV="1">
              <a:off x="3967164" y="3333753"/>
              <a:ext cx="0" cy="1519564"/>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859280" y="3154680"/>
              <a:ext cx="403860" cy="32004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p:cNvSpPr/>
            <p:nvPr/>
          </p:nvSpPr>
          <p:spPr>
            <a:xfrm>
              <a:off x="3765234" y="4853317"/>
              <a:ext cx="403860" cy="29018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13">
            <a:extLst>
              <a:ext uri="{FF2B5EF4-FFF2-40B4-BE49-F238E27FC236}">
                <a16:creationId xmlns:a16="http://schemas.microsoft.com/office/drawing/2014/main" id="{90696F7D-555C-460D-A418-368E191B9C09}"/>
              </a:ext>
            </a:extLst>
          </p:cNvPr>
          <p:cNvSpPr/>
          <p:nvPr/>
        </p:nvSpPr>
        <p:spPr>
          <a:xfrm>
            <a:off x="0" y="1108992"/>
            <a:ext cx="2852858" cy="3759171"/>
          </a:xfrm>
          <a:prstGeom prst="rect">
            <a:avLst/>
          </a:prstGeom>
          <a:solidFill>
            <a:schemeClr val="bg1">
              <a:lumMod val="95000"/>
            </a:schemeClr>
          </a:solidFill>
          <a:ln>
            <a:solidFill>
              <a:schemeClr val="accent3"/>
            </a:solidFill>
          </a:ln>
        </p:spPr>
        <p:txBody>
          <a:bodyPr wrap="square">
            <a:spAutoFit/>
          </a:bodyPr>
          <a:lstStyle/>
          <a:p>
            <a:pPr marL="171450" marR="0" lvl="0" indent="-1714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B092"/>
                </a:solidFill>
                <a:effectLst/>
                <a:uLnTx/>
                <a:uFillTx/>
                <a:latin typeface="Avenir Book"/>
                <a:ea typeface="+mn-ea"/>
                <a:cs typeface="+mn-cs"/>
              </a:rPr>
              <a:t>Among those in recovery with smoking history, 30% quit smoking prior to entering recovery, 7% quit smoking at time of entering recovery, 26% quit after entering recovery; 27% still smoking.  </a:t>
            </a:r>
          </a:p>
        </p:txBody>
      </p:sp>
    </p:spTree>
    <p:extLst>
      <p:ext uri="{BB962C8B-B14F-4D97-AF65-F5344CB8AC3E}">
        <p14:creationId xmlns:p14="http://schemas.microsoft.com/office/powerpoint/2010/main" val="2241363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505201" y="3352800"/>
            <a:ext cx="5038725" cy="3429000"/>
          </a:xfrm>
          <a:prstGeom prst="rect">
            <a:avLst/>
          </a:prstGeom>
          <a:noFill/>
          <a:ln>
            <a:noFill/>
          </a:ln>
        </p:spPr>
      </p:pic>
      <p:sp>
        <p:nvSpPr>
          <p:cNvPr id="4" name="Slide Number Placeholder 3"/>
          <p:cNvSpPr>
            <a:spLocks noGrp="1"/>
          </p:cNvSpPr>
          <p:nvPr>
            <p:ph type="sldNum" sz="quarter" idx="12"/>
          </p:nvPr>
        </p:nvSpPr>
        <p:spPr/>
        <p:txBody>
          <a:bodyPr/>
          <a:lstStyle/>
          <a:p>
            <a:pPr defTabSz="914400">
              <a:defRPr/>
            </a:pPr>
            <a:fld id="{B4935A81-FF43-4E9B-A58C-8FE5076ED7F4}" type="slidenum">
              <a:rPr lang="en-US">
                <a:solidFill>
                  <a:srgbClr val="F0A22E">
                    <a:shade val="75000"/>
                  </a:srgbClr>
                </a:solidFill>
                <a:latin typeface="Calibri" panose="020F0502020204030204"/>
              </a:rPr>
              <a:pPr defTabSz="914400">
                <a:defRPr/>
              </a:pPr>
              <a:t>7</a:t>
            </a:fld>
            <a:endParaRPr lang="en-US">
              <a:solidFill>
                <a:srgbClr val="F0A22E">
                  <a:shade val="75000"/>
                </a:srgbClr>
              </a:solidFill>
              <a:latin typeface="Calibri" panose="020F0502020204030204"/>
            </a:endParaRPr>
          </a:p>
        </p:txBody>
      </p:sp>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234885"/>
            <a:ext cx="5029200" cy="2971800"/>
          </a:xfrm>
          <a:prstGeom prst="rect">
            <a:avLst/>
          </a:prstGeom>
          <a:noFill/>
          <a:ln>
            <a:noFill/>
          </a:ln>
        </p:spPr>
      </p:pic>
    </p:spTree>
    <p:extLst>
      <p:ext uri="{BB962C8B-B14F-4D97-AF65-F5344CB8AC3E}">
        <p14:creationId xmlns:p14="http://schemas.microsoft.com/office/powerpoint/2010/main" val="28386272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524000" y="185537"/>
            <a:ext cx="5788152" cy="830997"/>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SMOKING CESSATION: National Recovery Study </a:t>
            </a:r>
          </a:p>
        </p:txBody>
      </p:sp>
      <p:sp>
        <p:nvSpPr>
          <p:cNvPr id="6" name="Rectangle 5"/>
          <p:cNvSpPr/>
          <p:nvPr/>
        </p:nvSpPr>
        <p:spPr>
          <a:xfrm>
            <a:off x="7312152" y="185537"/>
            <a:ext cx="3355848" cy="830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EEAF30">
                  <a:lumMod val="50000"/>
                </a:srgbClr>
              </a:solidFill>
              <a:effectLst/>
              <a:uLnTx/>
              <a:uFillTx/>
              <a:latin typeface="Calibri"/>
              <a:ea typeface="+mn-ea"/>
              <a:cs typeface="+mn-cs"/>
            </a:endParaRPr>
          </a:p>
        </p:txBody>
      </p:sp>
      <p:sp>
        <p:nvSpPr>
          <p:cNvPr id="12" name="Rectangle 11"/>
          <p:cNvSpPr/>
          <p:nvPr/>
        </p:nvSpPr>
        <p:spPr>
          <a:xfrm>
            <a:off x="1524000" y="6665195"/>
            <a:ext cx="9144000" cy="20005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1525647" y="6650578"/>
            <a:ext cx="9226193" cy="2000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a:ea typeface="+mn-ea"/>
                <a:cs typeface="+mn-cs"/>
              </a:rPr>
              <a:t>Kelly JF, Greene MC, Bergman BG, Hoeppner BB. Smoking cessation in the context of recovery from drug and alcohol problems: Prevalence, predictors, and cohort effects in a national U.S. sample </a:t>
            </a:r>
          </a:p>
        </p:txBody>
      </p:sp>
      <p:sp>
        <p:nvSpPr>
          <p:cNvPr id="8" name="Rectangle 7"/>
          <p:cNvSpPr/>
          <p:nvPr/>
        </p:nvSpPr>
        <p:spPr>
          <a:xfrm>
            <a:off x="1765300" y="5567972"/>
            <a:ext cx="8661400" cy="757130"/>
          </a:xfrm>
          <a:prstGeom prst="rect">
            <a:avLst/>
          </a:prstGeom>
          <a:solidFill>
            <a:schemeClr val="accent6">
              <a:lumMod val="75000"/>
            </a:schemeClr>
          </a:solidFill>
        </p:spPr>
        <p:txBody>
          <a:bodyPr wrap="square">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Book"/>
                <a:ea typeface="+mn-ea"/>
                <a:cs typeface="+mn-cs"/>
              </a:rPr>
              <a:t>People who resolved their AOD problem more recently </a:t>
            </a:r>
            <a:r>
              <a:rPr kumimoji="0" lang="en-US" sz="1800" b="1" i="0" u="sng" strike="noStrike" kern="1200" cap="none" spc="0" normalizeH="0" baseline="0" noProof="0" dirty="0">
                <a:ln>
                  <a:noFill/>
                </a:ln>
                <a:solidFill>
                  <a:prstClr val="white"/>
                </a:solidFill>
                <a:effectLst/>
                <a:uLnTx/>
                <a:uFillTx/>
                <a:latin typeface="Avenir Book"/>
                <a:ea typeface="+mn-ea"/>
                <a:cs typeface="+mn-cs"/>
              </a:rPr>
              <a:t>took less time to quit smoking</a:t>
            </a:r>
            <a:r>
              <a:rPr kumimoji="0" lang="en-US" sz="1800" b="1" i="0" u="none" strike="noStrike" kern="1200" cap="none" spc="0" normalizeH="0" baseline="0" noProof="0" dirty="0">
                <a:ln>
                  <a:noFill/>
                </a:ln>
                <a:solidFill>
                  <a:prstClr val="white"/>
                </a:solidFill>
                <a:effectLst/>
                <a:uLnTx/>
                <a:uFillTx/>
                <a:latin typeface="Avenir Book"/>
                <a:ea typeface="+mn-ea"/>
                <a:cs typeface="+mn-cs"/>
              </a:rPr>
              <a:t> relative to those who resolved their AOD problem less recently</a:t>
            </a:r>
          </a:p>
        </p:txBody>
      </p:sp>
      <p:graphicFrame>
        <p:nvGraphicFramePr>
          <p:cNvPr id="10" name="Table 9"/>
          <p:cNvGraphicFramePr>
            <a:graphicFrameLocks noGrp="1"/>
          </p:cNvGraphicFramePr>
          <p:nvPr/>
        </p:nvGraphicFramePr>
        <p:xfrm>
          <a:off x="1765300" y="1437615"/>
          <a:ext cx="7064376" cy="3155832"/>
        </p:xfrm>
        <a:graphic>
          <a:graphicData uri="http://schemas.openxmlformats.org/drawingml/2006/table">
            <a:tbl>
              <a:tblPr firstRow="1" firstCol="1" bandRow="1">
                <a:tableStyleId>{72833802-FEF1-4C79-8D5D-14CF1EAF98D9}</a:tableStyleId>
              </a:tblPr>
              <a:tblGrid>
                <a:gridCol w="1994441">
                  <a:extLst>
                    <a:ext uri="{9D8B030D-6E8A-4147-A177-3AD203B41FA5}">
                      <a16:colId xmlns:a16="http://schemas.microsoft.com/office/drawing/2014/main" val="867781852"/>
                    </a:ext>
                  </a:extLst>
                </a:gridCol>
                <a:gridCol w="1270310">
                  <a:extLst>
                    <a:ext uri="{9D8B030D-6E8A-4147-A177-3AD203B41FA5}">
                      <a16:colId xmlns:a16="http://schemas.microsoft.com/office/drawing/2014/main" val="2235430782"/>
                    </a:ext>
                  </a:extLst>
                </a:gridCol>
                <a:gridCol w="1153458">
                  <a:extLst>
                    <a:ext uri="{9D8B030D-6E8A-4147-A177-3AD203B41FA5}">
                      <a16:colId xmlns:a16="http://schemas.microsoft.com/office/drawing/2014/main" val="937012909"/>
                    </a:ext>
                  </a:extLst>
                </a:gridCol>
                <a:gridCol w="1357009">
                  <a:extLst>
                    <a:ext uri="{9D8B030D-6E8A-4147-A177-3AD203B41FA5}">
                      <a16:colId xmlns:a16="http://schemas.microsoft.com/office/drawing/2014/main" val="994847611"/>
                    </a:ext>
                  </a:extLst>
                </a:gridCol>
                <a:gridCol w="1289158">
                  <a:extLst>
                    <a:ext uri="{9D8B030D-6E8A-4147-A177-3AD203B41FA5}">
                      <a16:colId xmlns:a16="http://schemas.microsoft.com/office/drawing/2014/main" val="1627782416"/>
                    </a:ext>
                  </a:extLst>
                </a:gridCol>
              </a:tblGrid>
              <a:tr h="700367">
                <a:tc gridSpan="5">
                  <a:txBody>
                    <a:bodyPr/>
                    <a:lstStyle/>
                    <a:p>
                      <a:r>
                        <a:rPr lang="en-US" sz="1800" kern="1200" dirty="0">
                          <a:effectLst/>
                        </a:rPr>
                        <a:t>Table 3. Time to smoking cessation by problem resolution cohort (n=915)</a:t>
                      </a:r>
                      <a:endParaRPr lang="en-US" sz="1800" b="1" kern="1200" dirty="0">
                        <a:solidFill>
                          <a:schemeClr val="lt1"/>
                        </a:solidFill>
                        <a:effectLst/>
                        <a:latin typeface="+mn-lt"/>
                        <a:ea typeface="+mn-ea"/>
                        <a:cs typeface="+mn-cs"/>
                      </a:endParaRPr>
                    </a:p>
                  </a:txBody>
                  <a:tcPr marL="68580" marR="68580" marT="0" marB="0" anchor="ctr"/>
                </a:tc>
                <a:tc hMerge="1">
                  <a:txBody>
                    <a:bodyPr/>
                    <a:lstStyle/>
                    <a:p>
                      <a:pPr marL="0" marR="0" algn="ctr">
                        <a:lnSpc>
                          <a:spcPct val="200000"/>
                        </a:lnSpc>
                        <a:spcBef>
                          <a:spcPts val="0"/>
                        </a:spcBef>
                        <a:spcAft>
                          <a:spcPts val="0"/>
                        </a:spcAft>
                      </a:pPr>
                      <a:endParaRPr lang="en-US" sz="1100" dirty="0">
                        <a:effectLst/>
                        <a:latin typeface="Arial" panose="020B0604020202020204" pitchFamily="34" charset="0"/>
                        <a:ea typeface="Calibri" panose="020F0502020204030204" pitchFamily="34" charset="0"/>
                      </a:endParaRPr>
                    </a:p>
                  </a:txBody>
                  <a:tcPr marL="68580" marR="68580" marT="0" marB="0"/>
                </a:tc>
                <a:tc hMerge="1">
                  <a:txBody>
                    <a:bodyPr/>
                    <a:lstStyle/>
                    <a:p>
                      <a:pPr marL="0" marR="0" algn="ctr">
                        <a:lnSpc>
                          <a:spcPct val="200000"/>
                        </a:lnSpc>
                        <a:spcBef>
                          <a:spcPts val="0"/>
                        </a:spcBef>
                        <a:spcAft>
                          <a:spcPts val="0"/>
                        </a:spcAft>
                      </a:pPr>
                      <a:endParaRPr lang="en-US" sz="1100" dirty="0">
                        <a:effectLst/>
                        <a:latin typeface="Arial" panose="020B0604020202020204" pitchFamily="34" charset="0"/>
                        <a:ea typeface="Calibri" panose="020F0502020204030204" pitchFamily="34" charset="0"/>
                      </a:endParaRPr>
                    </a:p>
                  </a:txBody>
                  <a:tcPr marL="68580" marR="68580" marT="0" marB="0"/>
                </a:tc>
                <a:tc hMerge="1">
                  <a:txBody>
                    <a:bodyPr/>
                    <a:lstStyle/>
                    <a:p>
                      <a:pPr marL="0" marR="0" algn="ctr">
                        <a:lnSpc>
                          <a:spcPct val="200000"/>
                        </a:lnSpc>
                        <a:spcBef>
                          <a:spcPts val="0"/>
                        </a:spcBef>
                        <a:spcAft>
                          <a:spcPts val="0"/>
                        </a:spcAft>
                      </a:pPr>
                      <a:endParaRPr lang="en-US" sz="1100" dirty="0">
                        <a:effectLst/>
                        <a:latin typeface="Arial" panose="020B0604020202020204" pitchFamily="34" charset="0"/>
                        <a:ea typeface="Calibri" panose="020F050202020403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556322500"/>
                  </a:ext>
                </a:extLst>
              </a:tr>
              <a:tr h="366720">
                <a:tc rowSpan="2">
                  <a:txBody>
                    <a:bodyPr/>
                    <a:lstStyle/>
                    <a:p>
                      <a:pPr marL="0" marR="0">
                        <a:lnSpc>
                          <a:spcPct val="200000"/>
                        </a:lnSpc>
                        <a:spcBef>
                          <a:spcPts val="0"/>
                        </a:spcBef>
                        <a:spcAft>
                          <a:spcPts val="0"/>
                        </a:spcAft>
                      </a:pPr>
                      <a:r>
                        <a:rPr lang="en-US" sz="1400" dirty="0">
                          <a:effectLst/>
                        </a:rPr>
                        <a:t>AOD Resolution Cohort (%)</a:t>
                      </a:r>
                      <a:endParaRPr lang="en-US" sz="1400" dirty="0">
                        <a:effectLst/>
                        <a:latin typeface="Arial" panose="020B0604020202020204" pitchFamily="34" charset="0"/>
                        <a:ea typeface="Calibri" panose="020F0502020204030204" pitchFamily="34" charset="0"/>
                      </a:endParaRPr>
                    </a:p>
                  </a:txBody>
                  <a:tcPr marL="68580" marR="68580" marT="0" marB="0" anchor="ctr">
                    <a:lnR w="12700" cap="flat" cmpd="sng" algn="ctr">
                      <a:solidFill>
                        <a:schemeClr val="accent4">
                          <a:lumMod val="50000"/>
                        </a:schemeClr>
                      </a:solidFill>
                      <a:prstDash val="solid"/>
                      <a:round/>
                      <a:headEnd type="none" w="med" len="med"/>
                      <a:tailEnd type="none" w="med" len="med"/>
                    </a:lnR>
                    <a:lnB w="12700" cap="flat" cmpd="sng" algn="ctr">
                      <a:solidFill>
                        <a:schemeClr val="accent4">
                          <a:lumMod val="50000"/>
                        </a:schemeClr>
                      </a:solidFill>
                      <a:prstDash val="solid"/>
                      <a:round/>
                      <a:headEnd type="none" w="med" len="med"/>
                      <a:tailEnd type="none" w="med" len="med"/>
                    </a:lnB>
                  </a:tcPr>
                </a:tc>
                <a:tc rowSpan="2">
                  <a:txBody>
                    <a:bodyPr/>
                    <a:lstStyle/>
                    <a:p>
                      <a:pPr marL="0" marR="0" algn="ctr">
                        <a:lnSpc>
                          <a:spcPct val="100000"/>
                        </a:lnSpc>
                        <a:spcBef>
                          <a:spcPts val="0"/>
                        </a:spcBef>
                        <a:spcAft>
                          <a:spcPts val="0"/>
                        </a:spcAft>
                      </a:pPr>
                      <a:r>
                        <a:rPr lang="en-US" sz="1400" dirty="0">
                          <a:effectLst/>
                        </a:rPr>
                        <a:t>Cumulative incidence </a:t>
                      </a:r>
                    </a:p>
                    <a:p>
                      <a:pPr marL="0" marR="0" algn="ctr">
                        <a:lnSpc>
                          <a:spcPct val="100000"/>
                        </a:lnSpc>
                        <a:spcBef>
                          <a:spcPts val="0"/>
                        </a:spcBef>
                        <a:spcAft>
                          <a:spcPts val="0"/>
                        </a:spcAft>
                      </a:pPr>
                      <a:r>
                        <a:rPr lang="en-US" sz="1400" dirty="0">
                          <a:effectLst/>
                        </a:rPr>
                        <a:t>(5 years)</a:t>
                      </a:r>
                      <a:endParaRPr lang="en-US" sz="1400" dirty="0">
                        <a:effectLst/>
                        <a:latin typeface="Arial" panose="020B0604020202020204" pitchFamily="34" charset="0"/>
                        <a:ea typeface="Calibri" panose="020F0502020204030204" pitchFamily="34" charset="0"/>
                      </a:endParaRPr>
                    </a:p>
                  </a:txBody>
                  <a:tcPr marL="68580" marR="68580" marT="0" marB="0" anchor="ctr">
                    <a:lnL w="12700" cap="flat" cmpd="sng" algn="ctr">
                      <a:solidFill>
                        <a:schemeClr val="accent4">
                          <a:lumMod val="50000"/>
                        </a:schemeClr>
                      </a:solidFill>
                      <a:prstDash val="solid"/>
                      <a:round/>
                      <a:headEnd type="none" w="med" len="med"/>
                      <a:tailEnd type="none" w="med" len="med"/>
                    </a:lnL>
                    <a:lnB w="12700" cap="flat" cmpd="sng" algn="ctr">
                      <a:solidFill>
                        <a:schemeClr val="accent4">
                          <a:lumMod val="50000"/>
                        </a:schemeClr>
                      </a:solidFill>
                      <a:prstDash val="solid"/>
                      <a:round/>
                      <a:headEnd type="none" w="med" len="med"/>
                      <a:tailEnd type="none" w="med" len="med"/>
                    </a:lnB>
                  </a:tcPr>
                </a:tc>
                <a:tc rowSpan="2">
                  <a:txBody>
                    <a:bodyPr/>
                    <a:lstStyle/>
                    <a:p>
                      <a:pPr marL="0" marR="0" algn="ctr">
                        <a:lnSpc>
                          <a:spcPct val="100000"/>
                        </a:lnSpc>
                        <a:spcBef>
                          <a:spcPts val="0"/>
                        </a:spcBef>
                        <a:spcAft>
                          <a:spcPts val="0"/>
                        </a:spcAft>
                      </a:pPr>
                      <a:r>
                        <a:rPr lang="en-US" sz="1400" dirty="0">
                          <a:effectLst/>
                        </a:rPr>
                        <a:t>Cumulative incidence </a:t>
                      </a:r>
                    </a:p>
                    <a:p>
                      <a:pPr marL="0" marR="0" algn="ctr">
                        <a:lnSpc>
                          <a:spcPct val="100000"/>
                        </a:lnSpc>
                        <a:spcBef>
                          <a:spcPts val="0"/>
                        </a:spcBef>
                        <a:spcAft>
                          <a:spcPts val="0"/>
                        </a:spcAft>
                      </a:pPr>
                      <a:r>
                        <a:rPr lang="en-US" sz="1400" dirty="0">
                          <a:effectLst/>
                        </a:rPr>
                        <a:t>(10 years)</a:t>
                      </a:r>
                      <a:endParaRPr lang="en-US" sz="1400" dirty="0">
                        <a:effectLst/>
                        <a:latin typeface="Arial" panose="020B0604020202020204" pitchFamily="34" charset="0"/>
                        <a:ea typeface="Calibri" panose="020F0502020204030204" pitchFamily="34" charset="0"/>
                      </a:endParaRPr>
                    </a:p>
                  </a:txBody>
                  <a:tcPr marL="68580" marR="68580" marT="0" marB="0" anchor="ctr">
                    <a:lnB w="12700" cap="flat" cmpd="sng" algn="ctr">
                      <a:solidFill>
                        <a:schemeClr val="accent4">
                          <a:lumMod val="50000"/>
                        </a:schemeClr>
                      </a:solidFill>
                      <a:prstDash val="solid"/>
                      <a:round/>
                      <a:headEnd type="none" w="med" len="med"/>
                      <a:tailEnd type="none" w="med" len="med"/>
                    </a:lnB>
                  </a:tcPr>
                </a:tc>
                <a:tc gridSpan="2">
                  <a:txBody>
                    <a:bodyPr/>
                    <a:lstStyle/>
                    <a:p>
                      <a:pPr marL="0" marR="0" algn="ctr">
                        <a:lnSpc>
                          <a:spcPct val="200000"/>
                        </a:lnSpc>
                        <a:spcBef>
                          <a:spcPts val="0"/>
                        </a:spcBef>
                        <a:spcAft>
                          <a:spcPts val="0"/>
                        </a:spcAft>
                      </a:pPr>
                      <a:r>
                        <a:rPr lang="en-US" sz="1400" dirty="0">
                          <a:effectLst/>
                        </a:rPr>
                        <a:t>Survival Time (in years)</a:t>
                      </a:r>
                      <a:endParaRPr lang="en-US" sz="1400" dirty="0">
                        <a:effectLst/>
                        <a:latin typeface="Arial" panose="020B0604020202020204" pitchFamily="34" charset="0"/>
                        <a:ea typeface="Calibri" panose="020F0502020204030204" pitchFamily="34" charset="0"/>
                      </a:endParaRPr>
                    </a:p>
                  </a:txBody>
                  <a:tcPr marL="68580" marR="68580" marT="0" marB="0">
                    <a:lnB w="12700" cap="flat" cmpd="sng" algn="ctr">
                      <a:solidFill>
                        <a:schemeClr val="accent4">
                          <a:lumMod val="5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3888160"/>
                  </a:ext>
                </a:extLst>
              </a:tr>
              <a:tr h="62186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200000"/>
                        </a:lnSpc>
                        <a:spcBef>
                          <a:spcPts val="0"/>
                        </a:spcBef>
                        <a:spcAft>
                          <a:spcPts val="0"/>
                        </a:spcAft>
                      </a:pPr>
                      <a:r>
                        <a:rPr lang="en-US" sz="1400" dirty="0">
                          <a:effectLst/>
                        </a:rPr>
                        <a:t>25%</a:t>
                      </a:r>
                      <a:endParaRPr lang="en-US" sz="1400" dirty="0">
                        <a:effectLst/>
                        <a:latin typeface="Arial" panose="020B0604020202020204" pitchFamily="34" charset="0"/>
                        <a:ea typeface="Calibri" panose="020F0502020204030204" pitchFamily="34" charset="0"/>
                      </a:endParaRPr>
                    </a:p>
                  </a:txBody>
                  <a:tcPr marL="68580" marR="68580" marT="0" marB="0" anchor="ctr">
                    <a:lnT w="12700" cap="flat" cmpd="sng" algn="ctr">
                      <a:solidFill>
                        <a:schemeClr val="accent4">
                          <a:lumMod val="50000"/>
                        </a:schemeClr>
                      </a:solidFill>
                      <a:prstDash val="solid"/>
                      <a:round/>
                      <a:headEnd type="none" w="med" len="med"/>
                      <a:tailEnd type="none" w="med" len="med"/>
                    </a:lnT>
                  </a:tcPr>
                </a:tc>
                <a:tc>
                  <a:txBody>
                    <a:bodyPr/>
                    <a:lstStyle/>
                    <a:p>
                      <a:pPr marL="0" marR="0" algn="ctr">
                        <a:lnSpc>
                          <a:spcPct val="200000"/>
                        </a:lnSpc>
                        <a:spcBef>
                          <a:spcPts val="0"/>
                        </a:spcBef>
                        <a:spcAft>
                          <a:spcPts val="0"/>
                        </a:spcAft>
                      </a:pPr>
                      <a:r>
                        <a:rPr lang="en-US" sz="1400" dirty="0">
                          <a:effectLst/>
                        </a:rPr>
                        <a:t>50%</a:t>
                      </a:r>
                      <a:endParaRPr lang="en-US" sz="14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298999505"/>
                  </a:ext>
                </a:extLst>
              </a:tr>
              <a:tr h="366720">
                <a:tc>
                  <a:txBody>
                    <a:bodyPr/>
                    <a:lstStyle/>
                    <a:p>
                      <a:pPr marL="0" marR="0">
                        <a:lnSpc>
                          <a:spcPct val="200000"/>
                        </a:lnSpc>
                        <a:spcBef>
                          <a:spcPts val="0"/>
                        </a:spcBef>
                        <a:spcAft>
                          <a:spcPts val="0"/>
                        </a:spcAft>
                      </a:pPr>
                      <a:r>
                        <a:rPr lang="en-US" sz="1400" dirty="0">
                          <a:effectLst/>
                        </a:rPr>
                        <a:t>2006-2015 (53.95%)</a:t>
                      </a:r>
                      <a:endParaRPr lang="en-US" sz="1400" dirty="0">
                        <a:effectLst/>
                        <a:latin typeface="Arial" panose="020B0604020202020204" pitchFamily="34" charset="0"/>
                        <a:ea typeface="Calibri" panose="020F0502020204030204" pitchFamily="34" charset="0"/>
                      </a:endParaRPr>
                    </a:p>
                  </a:txBody>
                  <a:tcPr marL="68580" marR="68580" marT="0" marB="0" anchor="ctr">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tcPr>
                </a:tc>
                <a:tc>
                  <a:txBody>
                    <a:bodyPr/>
                    <a:lstStyle/>
                    <a:p>
                      <a:pPr marL="0" marR="0" algn="ctr">
                        <a:lnSpc>
                          <a:spcPct val="200000"/>
                        </a:lnSpc>
                        <a:spcBef>
                          <a:spcPts val="0"/>
                        </a:spcBef>
                        <a:spcAft>
                          <a:spcPts val="0"/>
                        </a:spcAft>
                      </a:pPr>
                      <a:r>
                        <a:rPr lang="en-US" sz="1400" dirty="0">
                          <a:effectLst/>
                        </a:rPr>
                        <a:t>0.2717</a:t>
                      </a:r>
                      <a:endParaRPr lang="en-US" sz="1400" dirty="0">
                        <a:effectLst/>
                        <a:latin typeface="Arial" panose="020B0604020202020204" pitchFamily="34" charset="0"/>
                        <a:ea typeface="Calibri" panose="020F0502020204030204" pitchFamily="34" charset="0"/>
                      </a:endParaRPr>
                    </a:p>
                  </a:txBody>
                  <a:tcPr marL="68580" marR="68580" marT="0" marB="0" anchor="ctr">
                    <a:lnL w="12700" cap="flat" cmpd="sng" algn="ctr">
                      <a:solidFill>
                        <a:schemeClr val="accent4">
                          <a:lumMod val="50000"/>
                        </a:schemeClr>
                      </a:solidFill>
                      <a:prstDash val="solid"/>
                      <a:round/>
                      <a:headEnd type="none" w="med" len="med"/>
                      <a:tailEnd type="none" w="med" len="med"/>
                    </a:lnL>
                    <a:lnT w="12700" cap="flat" cmpd="sng" algn="ctr">
                      <a:solidFill>
                        <a:schemeClr val="accent4">
                          <a:lumMod val="50000"/>
                        </a:schemeClr>
                      </a:solidFill>
                      <a:prstDash val="solid"/>
                      <a:round/>
                      <a:headEnd type="none" w="med" len="med"/>
                      <a:tailEnd type="none" w="med" len="med"/>
                    </a:lnT>
                  </a:tcPr>
                </a:tc>
                <a:tc>
                  <a:txBody>
                    <a:bodyPr/>
                    <a:lstStyle/>
                    <a:p>
                      <a:pPr marL="0" marR="0" algn="ctr">
                        <a:lnSpc>
                          <a:spcPct val="200000"/>
                        </a:lnSpc>
                        <a:spcBef>
                          <a:spcPts val="0"/>
                        </a:spcBef>
                        <a:spcAft>
                          <a:spcPts val="0"/>
                        </a:spcAft>
                      </a:pPr>
                      <a:r>
                        <a:rPr lang="en-US" sz="1400" dirty="0">
                          <a:effectLst/>
                        </a:rPr>
                        <a:t>0.5513</a:t>
                      </a:r>
                      <a:endParaRPr lang="en-US" sz="1400" dirty="0">
                        <a:effectLst/>
                        <a:latin typeface="Arial" panose="020B0604020202020204" pitchFamily="34" charset="0"/>
                        <a:ea typeface="Calibri" panose="020F0502020204030204" pitchFamily="34" charset="0"/>
                      </a:endParaRPr>
                    </a:p>
                  </a:txBody>
                  <a:tcPr marL="68580" marR="68580" marT="0" marB="0" anchor="ctr">
                    <a:lnT w="12700" cap="flat" cmpd="sng" algn="ctr">
                      <a:solidFill>
                        <a:schemeClr val="accent4">
                          <a:lumMod val="50000"/>
                        </a:schemeClr>
                      </a:solidFill>
                      <a:prstDash val="solid"/>
                      <a:round/>
                      <a:headEnd type="none" w="med" len="med"/>
                      <a:tailEnd type="none" w="med" len="med"/>
                    </a:lnT>
                  </a:tcPr>
                </a:tc>
                <a:tc>
                  <a:txBody>
                    <a:bodyPr/>
                    <a:lstStyle/>
                    <a:p>
                      <a:pPr marL="0" marR="0" algn="ctr">
                        <a:lnSpc>
                          <a:spcPct val="200000"/>
                        </a:lnSpc>
                        <a:spcBef>
                          <a:spcPts val="0"/>
                        </a:spcBef>
                        <a:spcAft>
                          <a:spcPts val="0"/>
                        </a:spcAft>
                      </a:pPr>
                      <a:r>
                        <a:rPr lang="en-US" sz="1400" dirty="0">
                          <a:effectLst/>
                        </a:rPr>
                        <a:t>5</a:t>
                      </a:r>
                      <a:endParaRPr lang="en-US" sz="1400" dirty="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200000"/>
                        </a:lnSpc>
                        <a:spcBef>
                          <a:spcPts val="0"/>
                        </a:spcBef>
                        <a:spcAft>
                          <a:spcPts val="0"/>
                        </a:spcAft>
                      </a:pPr>
                      <a:r>
                        <a:rPr lang="en-US" sz="1400">
                          <a:effectLst/>
                        </a:rPr>
                        <a:t>10</a:t>
                      </a:r>
                      <a:endParaRPr lang="en-US" sz="14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507396076"/>
                  </a:ext>
                </a:extLst>
              </a:tr>
              <a:tr h="366720">
                <a:tc>
                  <a:txBody>
                    <a:bodyPr/>
                    <a:lstStyle/>
                    <a:p>
                      <a:pPr marL="0" marR="0">
                        <a:lnSpc>
                          <a:spcPct val="200000"/>
                        </a:lnSpc>
                        <a:spcBef>
                          <a:spcPts val="0"/>
                        </a:spcBef>
                        <a:spcAft>
                          <a:spcPts val="0"/>
                        </a:spcAft>
                        <a:tabLst>
                          <a:tab pos="1325880" algn="l"/>
                        </a:tabLst>
                      </a:pPr>
                      <a:r>
                        <a:rPr lang="en-US" sz="1400" dirty="0">
                          <a:effectLst/>
                        </a:rPr>
                        <a:t>1996-2005 (28.70%)</a:t>
                      </a:r>
                      <a:endParaRPr lang="en-US" sz="1400" dirty="0">
                        <a:effectLst/>
                        <a:latin typeface="Arial" panose="020B0604020202020204" pitchFamily="34" charset="0"/>
                        <a:ea typeface="Calibri" panose="020F0502020204030204" pitchFamily="34" charset="0"/>
                      </a:endParaRPr>
                    </a:p>
                  </a:txBody>
                  <a:tcPr marL="68580" marR="68580" marT="0" marB="0" anchor="ctr">
                    <a:lnR w="12700" cap="flat" cmpd="sng" algn="ctr">
                      <a:solidFill>
                        <a:schemeClr val="accent4">
                          <a:lumMod val="50000"/>
                        </a:schemeClr>
                      </a:solidFill>
                      <a:prstDash val="solid"/>
                      <a:round/>
                      <a:headEnd type="none" w="med" len="med"/>
                      <a:tailEnd type="none" w="med" len="med"/>
                    </a:lnR>
                  </a:tcPr>
                </a:tc>
                <a:tc>
                  <a:txBody>
                    <a:bodyPr/>
                    <a:lstStyle/>
                    <a:p>
                      <a:pPr marL="0" marR="0" algn="ctr">
                        <a:lnSpc>
                          <a:spcPct val="200000"/>
                        </a:lnSpc>
                        <a:spcBef>
                          <a:spcPts val="0"/>
                        </a:spcBef>
                        <a:spcAft>
                          <a:spcPts val="0"/>
                        </a:spcAft>
                      </a:pPr>
                      <a:r>
                        <a:rPr lang="en-US" sz="1400" dirty="0">
                          <a:effectLst/>
                        </a:rPr>
                        <a:t>0.2406</a:t>
                      </a:r>
                      <a:endParaRPr lang="en-US" sz="1400" dirty="0">
                        <a:effectLst/>
                        <a:latin typeface="Arial" panose="020B0604020202020204" pitchFamily="34" charset="0"/>
                        <a:ea typeface="Calibri" panose="020F0502020204030204" pitchFamily="34" charset="0"/>
                      </a:endParaRPr>
                    </a:p>
                  </a:txBody>
                  <a:tcPr marL="68580" marR="68580" marT="0" marB="0" anchor="ctr">
                    <a:lnL w="12700" cap="flat" cmpd="sng" algn="ctr">
                      <a:solidFill>
                        <a:schemeClr val="accent4">
                          <a:lumMod val="50000"/>
                        </a:schemeClr>
                      </a:solidFill>
                      <a:prstDash val="solid"/>
                      <a:round/>
                      <a:headEnd type="none" w="med" len="med"/>
                      <a:tailEnd type="none" w="med" len="med"/>
                    </a:lnL>
                  </a:tcPr>
                </a:tc>
                <a:tc>
                  <a:txBody>
                    <a:bodyPr/>
                    <a:lstStyle/>
                    <a:p>
                      <a:pPr marL="0" marR="0" algn="ctr">
                        <a:lnSpc>
                          <a:spcPct val="200000"/>
                        </a:lnSpc>
                        <a:spcBef>
                          <a:spcPts val="0"/>
                        </a:spcBef>
                        <a:spcAft>
                          <a:spcPts val="0"/>
                        </a:spcAft>
                      </a:pPr>
                      <a:r>
                        <a:rPr lang="en-US" sz="1400" dirty="0">
                          <a:effectLst/>
                        </a:rPr>
                        <a:t>0.3949</a:t>
                      </a:r>
                      <a:endParaRPr lang="en-US" sz="1400" dirty="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200000"/>
                        </a:lnSpc>
                        <a:spcBef>
                          <a:spcPts val="0"/>
                        </a:spcBef>
                        <a:spcAft>
                          <a:spcPts val="0"/>
                        </a:spcAft>
                      </a:pPr>
                      <a:r>
                        <a:rPr lang="en-US" sz="1400" dirty="0">
                          <a:effectLst/>
                        </a:rPr>
                        <a:t>6</a:t>
                      </a:r>
                      <a:endParaRPr lang="en-US" sz="1400" dirty="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200000"/>
                        </a:lnSpc>
                        <a:spcBef>
                          <a:spcPts val="0"/>
                        </a:spcBef>
                        <a:spcAft>
                          <a:spcPts val="0"/>
                        </a:spcAft>
                      </a:pPr>
                      <a:r>
                        <a:rPr lang="en-US" sz="1400" dirty="0">
                          <a:effectLst/>
                        </a:rPr>
                        <a:t>-</a:t>
                      </a:r>
                      <a:endParaRPr lang="en-US" sz="14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663579397"/>
                  </a:ext>
                </a:extLst>
              </a:tr>
              <a:tr h="366720">
                <a:tc>
                  <a:txBody>
                    <a:bodyPr/>
                    <a:lstStyle/>
                    <a:p>
                      <a:pPr marL="0" marR="0">
                        <a:lnSpc>
                          <a:spcPct val="200000"/>
                        </a:lnSpc>
                        <a:spcBef>
                          <a:spcPts val="0"/>
                        </a:spcBef>
                        <a:spcAft>
                          <a:spcPts val="0"/>
                        </a:spcAft>
                      </a:pPr>
                      <a:r>
                        <a:rPr lang="en-US" sz="1400" dirty="0">
                          <a:effectLst/>
                        </a:rPr>
                        <a:t>1986-1995 (17.34%)</a:t>
                      </a:r>
                      <a:endParaRPr lang="en-US" sz="1400" dirty="0">
                        <a:effectLst/>
                        <a:latin typeface="Arial" panose="020B0604020202020204" pitchFamily="34" charset="0"/>
                        <a:ea typeface="Calibri" panose="020F0502020204030204" pitchFamily="34" charset="0"/>
                      </a:endParaRPr>
                    </a:p>
                  </a:txBody>
                  <a:tcPr marL="68580" marR="68580" marT="0" marB="0" anchor="ctr">
                    <a:lnR w="12700" cap="flat" cmpd="sng" algn="ctr">
                      <a:solidFill>
                        <a:schemeClr val="accent4">
                          <a:lumMod val="50000"/>
                        </a:schemeClr>
                      </a:solidFill>
                      <a:prstDash val="solid"/>
                      <a:round/>
                      <a:headEnd type="none" w="med" len="med"/>
                      <a:tailEnd type="none" w="med" len="med"/>
                    </a:lnR>
                    <a:lnB w="12700" cap="flat" cmpd="sng" algn="ctr">
                      <a:solidFill>
                        <a:schemeClr val="accent4">
                          <a:lumMod val="50000"/>
                        </a:schemeClr>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400">
                          <a:effectLst/>
                        </a:rPr>
                        <a:t>0.1493</a:t>
                      </a:r>
                      <a:endParaRPr lang="en-US" sz="1400">
                        <a:effectLst/>
                        <a:latin typeface="Arial" panose="020B0604020202020204" pitchFamily="34" charset="0"/>
                        <a:ea typeface="Calibri" panose="020F0502020204030204" pitchFamily="34" charset="0"/>
                      </a:endParaRPr>
                    </a:p>
                  </a:txBody>
                  <a:tcPr marL="68580" marR="68580" marT="0" marB="0" anchor="ctr">
                    <a:lnL w="12700" cap="flat" cmpd="sng" algn="ctr">
                      <a:solidFill>
                        <a:schemeClr val="accent4">
                          <a:lumMod val="50000"/>
                        </a:schemeClr>
                      </a:solidFill>
                      <a:prstDash val="solid"/>
                      <a:round/>
                      <a:headEnd type="none" w="med" len="med"/>
                      <a:tailEnd type="none" w="med" len="med"/>
                    </a:lnL>
                  </a:tcPr>
                </a:tc>
                <a:tc>
                  <a:txBody>
                    <a:bodyPr/>
                    <a:lstStyle/>
                    <a:p>
                      <a:pPr marL="0" marR="0" algn="ctr">
                        <a:lnSpc>
                          <a:spcPct val="200000"/>
                        </a:lnSpc>
                        <a:spcBef>
                          <a:spcPts val="0"/>
                        </a:spcBef>
                        <a:spcAft>
                          <a:spcPts val="0"/>
                        </a:spcAft>
                      </a:pPr>
                      <a:r>
                        <a:rPr lang="en-US" sz="1400" dirty="0">
                          <a:effectLst/>
                        </a:rPr>
                        <a:t>0.3447</a:t>
                      </a:r>
                      <a:endParaRPr lang="en-US" sz="1400" dirty="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200000"/>
                        </a:lnSpc>
                        <a:spcBef>
                          <a:spcPts val="0"/>
                        </a:spcBef>
                        <a:spcAft>
                          <a:spcPts val="0"/>
                        </a:spcAft>
                      </a:pPr>
                      <a:r>
                        <a:rPr lang="en-US" sz="1400" dirty="0">
                          <a:effectLst/>
                        </a:rPr>
                        <a:t>8</a:t>
                      </a:r>
                      <a:endParaRPr lang="en-US" sz="1400" dirty="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200000"/>
                        </a:lnSpc>
                        <a:spcBef>
                          <a:spcPts val="0"/>
                        </a:spcBef>
                        <a:spcAft>
                          <a:spcPts val="0"/>
                        </a:spcAft>
                      </a:pPr>
                      <a:r>
                        <a:rPr lang="en-US" sz="1400" dirty="0">
                          <a:effectLst/>
                        </a:rPr>
                        <a:t>-</a:t>
                      </a:r>
                      <a:endParaRPr lang="en-US" sz="14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435744032"/>
                  </a:ext>
                </a:extLst>
              </a:tr>
              <a:tr h="366720">
                <a:tc>
                  <a:txBody>
                    <a:bodyPr/>
                    <a:lstStyle/>
                    <a:p>
                      <a:pPr marL="0" marR="0">
                        <a:lnSpc>
                          <a:spcPct val="200000"/>
                        </a:lnSpc>
                        <a:spcBef>
                          <a:spcPts val="0"/>
                        </a:spcBef>
                        <a:spcAft>
                          <a:spcPts val="0"/>
                        </a:spcAft>
                      </a:pPr>
                      <a:r>
                        <a:rPr lang="en-US" sz="1400" dirty="0">
                          <a:effectLst/>
                        </a:rPr>
                        <a:t>Total (100%)</a:t>
                      </a:r>
                      <a:endParaRPr lang="en-US" sz="1400" dirty="0">
                        <a:effectLst/>
                        <a:latin typeface="Arial" panose="020B0604020202020204" pitchFamily="34" charset="0"/>
                        <a:ea typeface="Calibri" panose="020F0502020204030204" pitchFamily="34" charset="0"/>
                      </a:endParaRPr>
                    </a:p>
                  </a:txBody>
                  <a:tcPr marL="68580" marR="68580" marT="0" marB="0" anchor="ctr">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tcPr>
                </a:tc>
                <a:tc>
                  <a:txBody>
                    <a:bodyPr/>
                    <a:lstStyle/>
                    <a:p>
                      <a:pPr marL="0" marR="0" algn="ctr">
                        <a:lnSpc>
                          <a:spcPct val="200000"/>
                        </a:lnSpc>
                        <a:spcBef>
                          <a:spcPts val="0"/>
                        </a:spcBef>
                        <a:spcAft>
                          <a:spcPts val="0"/>
                        </a:spcAft>
                      </a:pPr>
                      <a:r>
                        <a:rPr lang="en-US" sz="1400">
                          <a:effectLst/>
                        </a:rPr>
                        <a:t>0.2334</a:t>
                      </a:r>
                      <a:endParaRPr lang="en-US" sz="1400">
                        <a:effectLst/>
                        <a:latin typeface="Arial" panose="020B0604020202020204" pitchFamily="34" charset="0"/>
                        <a:ea typeface="Calibri" panose="020F0502020204030204" pitchFamily="34" charset="0"/>
                      </a:endParaRPr>
                    </a:p>
                  </a:txBody>
                  <a:tcPr marL="68580" marR="68580" marT="0" marB="0" anchor="ctr">
                    <a:lnL w="12700" cap="flat" cmpd="sng" algn="ctr">
                      <a:solidFill>
                        <a:schemeClr val="accent4">
                          <a:lumMod val="50000"/>
                        </a:schemeClr>
                      </a:solidFill>
                      <a:prstDash val="solid"/>
                      <a:round/>
                      <a:headEnd type="none" w="med" len="med"/>
                      <a:tailEnd type="none" w="med" len="med"/>
                    </a:lnL>
                  </a:tcPr>
                </a:tc>
                <a:tc>
                  <a:txBody>
                    <a:bodyPr/>
                    <a:lstStyle/>
                    <a:p>
                      <a:pPr marL="0" marR="0" algn="ctr">
                        <a:lnSpc>
                          <a:spcPct val="200000"/>
                        </a:lnSpc>
                        <a:spcBef>
                          <a:spcPts val="0"/>
                        </a:spcBef>
                        <a:spcAft>
                          <a:spcPts val="0"/>
                        </a:spcAft>
                      </a:pPr>
                      <a:r>
                        <a:rPr lang="en-US" sz="1400" dirty="0">
                          <a:effectLst/>
                        </a:rPr>
                        <a:t>0.4077</a:t>
                      </a:r>
                      <a:endParaRPr lang="en-US" sz="1400" dirty="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200000"/>
                        </a:lnSpc>
                        <a:spcBef>
                          <a:spcPts val="0"/>
                        </a:spcBef>
                        <a:spcAft>
                          <a:spcPts val="0"/>
                        </a:spcAft>
                      </a:pPr>
                      <a:r>
                        <a:rPr lang="en-US" sz="1400" dirty="0">
                          <a:effectLst/>
                        </a:rPr>
                        <a:t>6</a:t>
                      </a:r>
                      <a:endParaRPr lang="en-US" sz="1400" dirty="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lnSpc>
                          <a:spcPct val="200000"/>
                        </a:lnSpc>
                        <a:spcBef>
                          <a:spcPts val="0"/>
                        </a:spcBef>
                        <a:spcAft>
                          <a:spcPts val="0"/>
                        </a:spcAft>
                      </a:pPr>
                      <a:r>
                        <a:rPr lang="en-US" sz="1400" dirty="0">
                          <a:effectLst/>
                        </a:rPr>
                        <a:t>15</a:t>
                      </a:r>
                      <a:endParaRPr lang="en-US" sz="14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12419580"/>
                  </a:ext>
                </a:extLst>
              </a:tr>
            </a:tbl>
          </a:graphicData>
        </a:graphic>
      </p:graphicFrame>
      <p:grpSp>
        <p:nvGrpSpPr>
          <p:cNvPr id="38" name="Group 37"/>
          <p:cNvGrpSpPr/>
          <p:nvPr/>
        </p:nvGrpSpPr>
        <p:grpSpPr>
          <a:xfrm>
            <a:off x="1765301" y="2126442"/>
            <a:ext cx="7596413" cy="2992562"/>
            <a:chOff x="241300" y="2126441"/>
            <a:chExt cx="7596413" cy="2992562"/>
          </a:xfrm>
        </p:grpSpPr>
        <p:sp>
          <p:nvSpPr>
            <p:cNvPr id="13" name="Rectangle 12"/>
            <p:cNvSpPr/>
            <p:nvPr/>
          </p:nvSpPr>
          <p:spPr>
            <a:xfrm>
              <a:off x="241300" y="2126441"/>
              <a:ext cx="4410933" cy="2481621"/>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5142428" y="2346744"/>
              <a:ext cx="2695285" cy="1292662"/>
            </a:xfrm>
            <a:prstGeom prst="rect">
              <a:avLst/>
            </a:prstGeom>
            <a:solidFill>
              <a:schemeClr val="accent4">
                <a:lumMod val="20000"/>
                <a:lumOff val="80000"/>
              </a:schemeClr>
            </a:solidFill>
            <a:ln w="19050">
              <a:solidFill>
                <a:schemeClr val="accent3"/>
              </a:solidFill>
            </a:ln>
          </p:spPr>
          <p:txBody>
            <a:bodyPr wrap="square">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4250"/>
                  </a:solidFill>
                  <a:effectLst/>
                  <a:uLnTx/>
                  <a:uFillTx/>
                  <a:latin typeface="Avenir Book"/>
                  <a:ea typeface="+mn-ea"/>
                  <a:cs typeface="+mn-cs"/>
                </a:rPr>
                <a:t>AOD problem resolved between 2006-2015: </a:t>
              </a:r>
              <a:r>
                <a:rPr kumimoji="0" lang="en-US" sz="1300" b="0" i="0" u="none" strike="noStrike" kern="1200" cap="none" spc="0" normalizeH="0" baseline="0" noProof="0" dirty="0">
                  <a:ln>
                    <a:noFill/>
                  </a:ln>
                  <a:solidFill>
                    <a:srgbClr val="004250"/>
                  </a:solidFill>
                  <a:effectLst/>
                  <a:uLnTx/>
                  <a:uFillTx/>
                  <a:latin typeface="Avenir Book"/>
                  <a:ea typeface="+mn-ea"/>
                  <a:cs typeface="+mn-cs"/>
                </a:rPr>
                <a:t>27.17% and 55.13% quit smoking within 5 and 10 years after resolving AOD problem, respectively</a:t>
              </a:r>
            </a:p>
          </p:txBody>
        </p:sp>
        <p:cxnSp>
          <p:nvCxnSpPr>
            <p:cNvPr id="22" name="Straight Connector 21"/>
            <p:cNvCxnSpPr>
              <a:cxnSpLocks/>
              <a:stCxn id="21" idx="1"/>
              <a:endCxn id="13" idx="3"/>
            </p:cNvCxnSpPr>
            <p:nvPr/>
          </p:nvCxnSpPr>
          <p:spPr>
            <a:xfrm flipH="1">
              <a:off x="4652233" y="2993075"/>
              <a:ext cx="490195" cy="374177"/>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142429" y="3826341"/>
              <a:ext cx="2695284" cy="1292662"/>
            </a:xfrm>
            <a:prstGeom prst="rect">
              <a:avLst/>
            </a:prstGeom>
            <a:solidFill>
              <a:schemeClr val="accent4">
                <a:lumMod val="20000"/>
                <a:lumOff val="80000"/>
              </a:schemeClr>
            </a:solidFill>
            <a:ln w="19050">
              <a:solidFill>
                <a:schemeClr val="accent3"/>
              </a:solidFill>
            </a:ln>
          </p:spPr>
          <p:txBody>
            <a:bodyPr wrap="square">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4250"/>
                  </a:solidFill>
                  <a:effectLst/>
                  <a:uLnTx/>
                  <a:uFillTx/>
                  <a:latin typeface="Avenir Book"/>
                  <a:ea typeface="+mn-ea"/>
                  <a:cs typeface="+mn-cs"/>
                </a:rPr>
                <a:t>AOD problem resolved between 1986-1995: </a:t>
              </a:r>
              <a:r>
                <a:rPr kumimoji="0" lang="en-US" sz="1300" b="0" i="0" u="none" strike="noStrike" kern="1200" cap="none" spc="0" normalizeH="0" baseline="0" noProof="0" dirty="0">
                  <a:ln>
                    <a:noFill/>
                  </a:ln>
                  <a:solidFill>
                    <a:srgbClr val="004250"/>
                  </a:solidFill>
                  <a:effectLst/>
                  <a:uLnTx/>
                  <a:uFillTx/>
                  <a:latin typeface="Avenir Book"/>
                  <a:ea typeface="+mn-ea"/>
                  <a:cs typeface="+mn-cs"/>
                </a:rPr>
                <a:t>23.34% and 40.77% quit smoking within 5 and 10 years after resolving AOD problem, respectively</a:t>
              </a:r>
            </a:p>
          </p:txBody>
        </p:sp>
        <p:cxnSp>
          <p:nvCxnSpPr>
            <p:cNvPr id="15" name="Straight Connector 14"/>
            <p:cNvCxnSpPr>
              <a:stCxn id="14" idx="1"/>
            </p:cNvCxnSpPr>
            <p:nvPr/>
          </p:nvCxnSpPr>
          <p:spPr>
            <a:xfrm flipH="1" flipV="1">
              <a:off x="4652233" y="4200211"/>
              <a:ext cx="490196" cy="272461"/>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65863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524000" y="185537"/>
            <a:ext cx="5788152" cy="830997"/>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SMOKING CESSATION: National Recovery Study </a:t>
            </a:r>
          </a:p>
        </p:txBody>
      </p:sp>
      <p:sp>
        <p:nvSpPr>
          <p:cNvPr id="6" name="Rectangle 5"/>
          <p:cNvSpPr/>
          <p:nvPr/>
        </p:nvSpPr>
        <p:spPr>
          <a:xfrm>
            <a:off x="7312152" y="185537"/>
            <a:ext cx="3355848" cy="830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EEAF30">
                  <a:lumMod val="50000"/>
                </a:srgbClr>
              </a:solidFill>
              <a:effectLst/>
              <a:uLnTx/>
              <a:uFillTx/>
              <a:latin typeface="Calibri"/>
              <a:ea typeface="+mn-ea"/>
              <a:cs typeface="+mn-cs"/>
            </a:endParaRPr>
          </a:p>
        </p:txBody>
      </p:sp>
      <p:sp>
        <p:nvSpPr>
          <p:cNvPr id="12" name="Rectangle 11"/>
          <p:cNvSpPr/>
          <p:nvPr/>
        </p:nvSpPr>
        <p:spPr>
          <a:xfrm>
            <a:off x="1524000" y="6665195"/>
            <a:ext cx="9144000" cy="20005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1525647" y="6650578"/>
            <a:ext cx="9226193" cy="2000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a:ea typeface="+mn-ea"/>
                <a:cs typeface="+mn-cs"/>
              </a:rPr>
              <a:t>Kelly JF, Greene MC, Bergman BG, Hoeppner BB. Smoking cessation in the context of recovery from drug and alcohol problems: Prevalence, predictors, and cohort effects in a national U.S. sample </a:t>
            </a:r>
          </a:p>
        </p:txBody>
      </p:sp>
      <p:grpSp>
        <p:nvGrpSpPr>
          <p:cNvPr id="16" name="Group 15"/>
          <p:cNvGrpSpPr/>
          <p:nvPr/>
        </p:nvGrpSpPr>
        <p:grpSpPr>
          <a:xfrm>
            <a:off x="1554145" y="1354342"/>
            <a:ext cx="7536264" cy="4531809"/>
            <a:chOff x="288801" y="1578710"/>
            <a:chExt cx="7139365" cy="4189912"/>
          </a:xfrm>
        </p:grpSpPr>
        <p:pic>
          <p:nvPicPr>
            <p:cNvPr id="10" name="Picture 9"/>
            <p:cNvPicPr/>
            <p:nvPr/>
          </p:nvPicPr>
          <p:blipFill rotWithShape="1">
            <a:blip r:embed="rId3">
              <a:extLst>
                <a:ext uri="{28A0092B-C50C-407E-A947-70E740481C1C}">
                  <a14:useLocalDpi xmlns:a14="http://schemas.microsoft.com/office/drawing/2010/main" val="0"/>
                </a:ext>
              </a:extLst>
            </a:blip>
            <a:srcRect l="2651" t="3948" r="2670" b="3403"/>
            <a:stretch/>
          </p:blipFill>
          <p:spPr bwMode="auto">
            <a:xfrm>
              <a:off x="288801" y="1578710"/>
              <a:ext cx="7139365" cy="4189912"/>
            </a:xfrm>
            <a:prstGeom prst="rect">
              <a:avLst/>
            </a:prstGeom>
            <a:noFill/>
            <a:ln>
              <a:noFill/>
            </a:ln>
          </p:spPr>
        </p:pic>
        <p:cxnSp>
          <p:nvCxnSpPr>
            <p:cNvPr id="9" name="Straight Arrow Connector 8"/>
            <p:cNvCxnSpPr/>
            <p:nvPr/>
          </p:nvCxnSpPr>
          <p:spPr>
            <a:xfrm>
              <a:off x="914400" y="1949380"/>
              <a:ext cx="3631380" cy="1858644"/>
            </a:xfrm>
            <a:prstGeom prst="straightConnector1">
              <a:avLst/>
            </a:prstGeom>
            <a:ln w="190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914400" y="1934763"/>
              <a:ext cx="3631380" cy="828534"/>
            </a:xfrm>
            <a:prstGeom prst="straightConnector1">
              <a:avLst/>
            </a:prstGeom>
            <a:ln w="19050">
              <a:solidFill>
                <a:schemeClr val="accent2">
                  <a:lumMod val="90000"/>
                  <a:lumOff val="1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276871" y="4176231"/>
            <a:ext cx="4260500" cy="1735882"/>
            <a:chOff x="4883500" y="4220636"/>
            <a:chExt cx="4260500" cy="1735882"/>
          </a:xfrm>
        </p:grpSpPr>
        <p:sp>
          <p:nvSpPr>
            <p:cNvPr id="13" name="Rectangle 12"/>
            <p:cNvSpPr/>
            <p:nvPr/>
          </p:nvSpPr>
          <p:spPr>
            <a:xfrm>
              <a:off x="5355772" y="4558443"/>
              <a:ext cx="3788228" cy="1398075"/>
            </a:xfrm>
            <a:prstGeom prst="rect">
              <a:avLst/>
            </a:prstGeom>
            <a:solidFill>
              <a:schemeClr val="accent6">
                <a:lumMod val="75000"/>
              </a:schemeClr>
            </a:solidFill>
          </p:spPr>
          <p:txBody>
            <a:bodyPr wrap="square">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Book"/>
                  <a:ea typeface="+mn-ea"/>
                  <a:cs typeface="+mn-cs"/>
                </a:rPr>
                <a:t>See sharper (quicker) decline in smoking among those who resolved AOD problem between 2006-2015 relative to 1995-2005 and 1986-1995  </a:t>
              </a:r>
            </a:p>
          </p:txBody>
        </p:sp>
        <p:cxnSp>
          <p:nvCxnSpPr>
            <p:cNvPr id="14" name="Straight Arrow Connector 13"/>
            <p:cNvCxnSpPr>
              <a:stCxn id="13" idx="1"/>
            </p:cNvCxnSpPr>
            <p:nvPr/>
          </p:nvCxnSpPr>
          <p:spPr>
            <a:xfrm flipH="1" flipV="1">
              <a:off x="4883500" y="4220636"/>
              <a:ext cx="472272" cy="1036845"/>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Rectangle 21"/>
          <p:cNvSpPr/>
          <p:nvPr/>
        </p:nvSpPr>
        <p:spPr>
          <a:xfrm>
            <a:off x="1772116" y="3098822"/>
            <a:ext cx="324641" cy="857853"/>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3" name="Straight Arrow Connector 22"/>
          <p:cNvCxnSpPr/>
          <p:nvPr/>
        </p:nvCxnSpPr>
        <p:spPr>
          <a:xfrm>
            <a:off x="2214524" y="1739448"/>
            <a:ext cx="3833259" cy="1403178"/>
          </a:xfrm>
          <a:prstGeom prst="straightConnector1">
            <a:avLst/>
          </a:prstGeom>
          <a:ln w="1905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9145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F61140-BBD6-43C0-BCF8-3B09C611662C}"/>
              </a:ext>
            </a:extLst>
          </p:cNvPr>
          <p:cNvSpPr>
            <a:spLocks noGrp="1"/>
          </p:cNvSpPr>
          <p:nvPr>
            <p:ph type="title"/>
          </p:nvPr>
        </p:nvSpPr>
        <p:spPr>
          <a:xfrm>
            <a:off x="863029" y="1012004"/>
            <a:ext cx="3416158" cy="4795408"/>
          </a:xfrm>
        </p:spPr>
        <p:txBody>
          <a:bodyPr>
            <a:normAutofit/>
          </a:bodyPr>
          <a:lstStyle/>
          <a:p>
            <a:r>
              <a:rPr lang="en-US">
                <a:solidFill>
                  <a:srgbClr val="FFFFFF"/>
                </a:solidFill>
              </a:rPr>
              <a:t>Results Summary</a:t>
            </a:r>
          </a:p>
        </p:txBody>
      </p:sp>
      <p:graphicFrame>
        <p:nvGraphicFramePr>
          <p:cNvPr id="5" name="Content Placeholder 2">
            <a:extLst>
              <a:ext uri="{FF2B5EF4-FFF2-40B4-BE49-F238E27FC236}">
                <a16:creationId xmlns:a16="http://schemas.microsoft.com/office/drawing/2014/main" id="{77C6566F-A970-4D27-B311-DA3592D03976}"/>
              </a:ext>
            </a:extLst>
          </p:cNvPr>
          <p:cNvGraphicFramePr>
            <a:graphicFrameLocks noGrp="1"/>
          </p:cNvGraphicFramePr>
          <p:nvPr>
            <p:ph idx="1"/>
            <p:extLst>
              <p:ext uri="{D42A27DB-BD31-4B8C-83A1-F6EECF244321}">
                <p14:modId xmlns:p14="http://schemas.microsoft.com/office/powerpoint/2010/main" val="1178613012"/>
              </p:ext>
            </p:extLst>
          </p:nvPr>
        </p:nvGraphicFramePr>
        <p:xfrm>
          <a:off x="3254476" y="464246"/>
          <a:ext cx="8937523" cy="5892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18397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6">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58">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BBAB75-168B-4FE5-AB06-2E37F0BDA9DC}"/>
              </a:ext>
            </a:extLst>
          </p:cNvPr>
          <p:cNvSpPr>
            <a:spLocks noGrp="1"/>
          </p:cNvSpPr>
          <p:nvPr>
            <p:ph type="title"/>
          </p:nvPr>
        </p:nvSpPr>
        <p:spPr>
          <a:xfrm>
            <a:off x="640080" y="2053641"/>
            <a:ext cx="3361766" cy="2760098"/>
          </a:xfrm>
        </p:spPr>
        <p:txBody>
          <a:bodyPr>
            <a:normAutofit/>
          </a:bodyPr>
          <a:lstStyle/>
          <a:p>
            <a:r>
              <a:rPr lang="en-US" dirty="0">
                <a:solidFill>
                  <a:srgbClr val="FFFFFF"/>
                </a:solidFill>
              </a:rPr>
              <a:t>Implications </a:t>
            </a:r>
          </a:p>
        </p:txBody>
      </p:sp>
      <p:sp>
        <p:nvSpPr>
          <p:cNvPr id="82" name="Content Placeholder 2">
            <a:extLst>
              <a:ext uri="{FF2B5EF4-FFF2-40B4-BE49-F238E27FC236}">
                <a16:creationId xmlns:a16="http://schemas.microsoft.com/office/drawing/2014/main" id="{C6044656-E8ED-4829-9C51-7BE6937E73C1}"/>
              </a:ext>
            </a:extLst>
          </p:cNvPr>
          <p:cNvSpPr>
            <a:spLocks noGrp="1"/>
          </p:cNvSpPr>
          <p:nvPr>
            <p:ph idx="1"/>
          </p:nvPr>
        </p:nvSpPr>
        <p:spPr>
          <a:xfrm>
            <a:off x="4664834" y="0"/>
            <a:ext cx="7527165" cy="6755802"/>
          </a:xfrm>
        </p:spPr>
        <p:txBody>
          <a:bodyPr anchor="ctr">
            <a:noAutofit/>
          </a:bodyPr>
          <a:lstStyle/>
          <a:p>
            <a:r>
              <a:rPr lang="en-US" sz="1600" b="1" u="sng" dirty="0">
                <a:solidFill>
                  <a:srgbClr val="000000"/>
                </a:solidFill>
              </a:rPr>
              <a:t>RESEARCH AND POLITICAL ADVOCACY: </a:t>
            </a:r>
            <a:r>
              <a:rPr lang="en-US" sz="1600" dirty="0">
                <a:solidFill>
                  <a:srgbClr val="000000"/>
                </a:solidFill>
              </a:rPr>
              <a:t>Estimates here similar to prior national/regional, non probability-based estimates suggesting approximately 9.1% (20-25M) of adult Americans “in recovery”. Could learn more from this large, diverse, group; mobilize for change? </a:t>
            </a:r>
          </a:p>
          <a:p>
            <a:pPr marL="0" indent="0">
              <a:buNone/>
            </a:pPr>
            <a:endParaRPr lang="en-US" sz="1600" dirty="0">
              <a:solidFill>
                <a:srgbClr val="000000"/>
              </a:solidFill>
            </a:endParaRPr>
          </a:p>
          <a:p>
            <a:r>
              <a:rPr lang="en-US" sz="1600" b="1" u="sng" dirty="0">
                <a:solidFill>
                  <a:srgbClr val="000000"/>
                </a:solidFill>
              </a:rPr>
              <a:t>PUBLIC HEALTH &amp; POLICY COMMUNICTION:</a:t>
            </a:r>
            <a:r>
              <a:rPr lang="en-US" sz="1600" b="1" dirty="0">
                <a:solidFill>
                  <a:srgbClr val="000000"/>
                </a:solidFill>
              </a:rPr>
              <a:t> </a:t>
            </a:r>
            <a:r>
              <a:rPr lang="en-US" sz="1600" dirty="0">
                <a:solidFill>
                  <a:srgbClr val="000000"/>
                </a:solidFill>
              </a:rPr>
              <a:t>Although term “recovery” used in past estimates, only about half identify as “in recovery”. Label adoption may serve adaptive </a:t>
            </a:r>
            <a:r>
              <a:rPr lang="en-US" sz="1600" dirty="0" err="1">
                <a:solidFill>
                  <a:srgbClr val="000000"/>
                </a:solidFill>
              </a:rPr>
              <a:t>funx</a:t>
            </a:r>
            <a:r>
              <a:rPr lang="en-US" sz="1600" dirty="0">
                <a:solidFill>
                  <a:srgbClr val="000000"/>
                </a:solidFill>
              </a:rPr>
              <a:t>; qualitative analyses suggest many resolving AOD may not relate and/or oppose this term; thus to engage more people </a:t>
            </a:r>
            <a:r>
              <a:rPr lang="en-US" sz="1600" u="sng" dirty="0">
                <a:solidFill>
                  <a:srgbClr val="000000"/>
                </a:solidFill>
              </a:rPr>
              <a:t>public health and policy communication efforts </a:t>
            </a:r>
            <a:r>
              <a:rPr lang="en-US" sz="1600" dirty="0">
                <a:solidFill>
                  <a:srgbClr val="000000"/>
                </a:solidFill>
              </a:rPr>
              <a:t>might include “problem resolution” in addition to “recovery”.</a:t>
            </a:r>
          </a:p>
          <a:p>
            <a:endParaRPr lang="en-US" sz="1600" dirty="0">
              <a:solidFill>
                <a:srgbClr val="000000"/>
              </a:solidFill>
            </a:endParaRPr>
          </a:p>
          <a:p>
            <a:r>
              <a:rPr lang="en-US" sz="1600" b="1" u="sng" dirty="0">
                <a:solidFill>
                  <a:srgbClr val="000000"/>
                </a:solidFill>
              </a:rPr>
              <a:t>HOW TO REACH MANY NOT SEEKING SERVICES, LESSEN IMPACT: </a:t>
            </a:r>
            <a:r>
              <a:rPr lang="en-US" sz="1600" dirty="0">
                <a:solidFill>
                  <a:srgbClr val="000000"/>
                </a:solidFill>
              </a:rPr>
              <a:t>In keeping with other studies, half resolved problem without help – those with lower severity and higher recovery capital. This large group still cause harm; how to reach/lessen impact. </a:t>
            </a:r>
          </a:p>
          <a:p>
            <a:endParaRPr lang="en-US" sz="1600" dirty="0">
              <a:solidFill>
                <a:srgbClr val="000000"/>
              </a:solidFill>
            </a:endParaRPr>
          </a:p>
          <a:p>
            <a:r>
              <a:rPr lang="en-US" sz="1600" b="1" u="sng" dirty="0">
                <a:solidFill>
                  <a:srgbClr val="000000"/>
                </a:solidFill>
              </a:rPr>
              <a:t>RECOVERY NEEDS DYNAMIC, VARY BY SUBGROUP: </a:t>
            </a:r>
            <a:r>
              <a:rPr lang="en-US" sz="1600" dirty="0">
                <a:solidFill>
                  <a:srgbClr val="000000"/>
                </a:solidFill>
              </a:rPr>
              <a:t>QOL changes suggest “pink cloud” phase end may create early challenge; 1-yr things looking rosier; continue to improve; marginalized opioid/meth groups need recovery capital/support early on</a:t>
            </a:r>
          </a:p>
          <a:p>
            <a:endParaRPr lang="en-US" sz="1600" dirty="0">
              <a:solidFill>
                <a:srgbClr val="000000"/>
              </a:solidFill>
            </a:endParaRPr>
          </a:p>
          <a:p>
            <a:r>
              <a:rPr lang="en-US" sz="1600" b="1" u="sng" dirty="0">
                <a:solidFill>
                  <a:srgbClr val="000000"/>
                </a:solidFill>
              </a:rPr>
              <a:t>REASONS FOR OPTIMISM: </a:t>
            </a:r>
            <a:r>
              <a:rPr lang="en-US" sz="1600" dirty="0">
                <a:solidFill>
                  <a:srgbClr val="000000"/>
                </a:solidFill>
              </a:rPr>
              <a:t>Prior estimates of quit/recovery attempts, may be “mean” averages, thus biased upwards (with skew); while reflective of high variability, medians should be used. These were low in non-clinical (</a:t>
            </a:r>
            <a:r>
              <a:rPr lang="en-US" sz="1600" dirty="0" err="1">
                <a:solidFill>
                  <a:srgbClr val="000000"/>
                </a:solidFill>
              </a:rPr>
              <a:t>Mdn</a:t>
            </a:r>
            <a:r>
              <a:rPr lang="en-US" sz="1600" dirty="0">
                <a:solidFill>
                  <a:srgbClr val="000000"/>
                </a:solidFill>
              </a:rPr>
              <a:t>=1) and higher in clinical (</a:t>
            </a:r>
            <a:r>
              <a:rPr lang="en-US" sz="1600" dirty="0" err="1">
                <a:solidFill>
                  <a:srgbClr val="000000"/>
                </a:solidFill>
              </a:rPr>
              <a:t>Mdn</a:t>
            </a:r>
            <a:r>
              <a:rPr lang="en-US" sz="1600" dirty="0">
                <a:solidFill>
                  <a:srgbClr val="000000"/>
                </a:solidFill>
              </a:rPr>
              <a:t>=3) samples (overall = 2 serious attempts prior to resolution; Mean=5.6; SD=13.41). Hopeful. </a:t>
            </a:r>
          </a:p>
        </p:txBody>
      </p:sp>
      <p:pic>
        <p:nvPicPr>
          <p:cNvPr id="7" name="Graphic 6" descr="Team">
            <a:extLst>
              <a:ext uri="{FF2B5EF4-FFF2-40B4-BE49-F238E27FC236}">
                <a16:creationId xmlns:a16="http://schemas.microsoft.com/office/drawing/2014/main" id="{B3043872-40E3-431F-A0EF-54C99F61EE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623" y="0"/>
            <a:ext cx="914400" cy="914400"/>
          </a:xfrm>
          <a:prstGeom prst="rect">
            <a:avLst/>
          </a:prstGeom>
        </p:spPr>
      </p:pic>
    </p:spTree>
    <p:extLst>
      <p:ext uri="{BB962C8B-B14F-4D97-AF65-F5344CB8AC3E}">
        <p14:creationId xmlns:p14="http://schemas.microsoft.com/office/powerpoint/2010/main" val="21436704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A3C52-8D4A-4345-83C2-0EF7B4B6A122}"/>
              </a:ext>
            </a:extLst>
          </p:cNvPr>
          <p:cNvSpPr>
            <a:spLocks noGrp="1"/>
          </p:cNvSpPr>
          <p:nvPr>
            <p:ph type="title"/>
          </p:nvPr>
        </p:nvSpPr>
        <p:spPr>
          <a:xfrm>
            <a:off x="8014996" y="642594"/>
            <a:ext cx="3732244" cy="1702952"/>
          </a:xfrm>
        </p:spPr>
        <p:txBody>
          <a:bodyPr vert="horz" lIns="91440" tIns="45720" rIns="91440" bIns="45720" rtlCol="0" anchor="ctr">
            <a:normAutofit/>
          </a:bodyPr>
          <a:lstStyle/>
          <a:p>
            <a:r>
              <a:rPr lang="en-US" sz="3700" kern="1200">
                <a:solidFill>
                  <a:schemeClr val="tx1"/>
                </a:solidFill>
                <a:latin typeface="+mj-lt"/>
                <a:ea typeface="+mj-ea"/>
                <a:cs typeface="+mj-cs"/>
              </a:rPr>
              <a:t>Thank you to our funders and supporters!!</a:t>
            </a:r>
          </a:p>
        </p:txBody>
      </p:sp>
      <p:sp>
        <p:nvSpPr>
          <p:cNvPr id="13" name="Rectangle 12">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17" name="Rectangle 16">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F4390AF-CC02-4BD5-BED9-8374EAB80469}"/>
              </a:ext>
            </a:extLst>
          </p:cNvPr>
          <p:cNvPicPr>
            <a:picLocks noChangeAspect="1"/>
          </p:cNvPicPr>
          <p:nvPr/>
        </p:nvPicPr>
        <p:blipFill>
          <a:blip r:embed="rId2"/>
          <a:stretch>
            <a:fillRect/>
          </a:stretch>
        </p:blipFill>
        <p:spPr>
          <a:xfrm>
            <a:off x="798460" y="1746489"/>
            <a:ext cx="3044697" cy="1074123"/>
          </a:xfrm>
          <a:prstGeom prst="rect">
            <a:avLst/>
          </a:prstGeom>
        </p:spPr>
      </p:pic>
      <p:sp>
        <p:nvSpPr>
          <p:cNvPr id="19" name="Rectangle 18">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C163F7F-2209-4131-A5F5-6A2A1938A8C7}"/>
              </a:ext>
            </a:extLst>
          </p:cNvPr>
          <p:cNvPicPr>
            <a:picLocks noChangeAspect="1"/>
          </p:cNvPicPr>
          <p:nvPr/>
        </p:nvPicPr>
        <p:blipFill>
          <a:blip r:embed="rId3"/>
          <a:stretch>
            <a:fillRect/>
          </a:stretch>
        </p:blipFill>
        <p:spPr>
          <a:xfrm>
            <a:off x="4323497" y="1403748"/>
            <a:ext cx="2434338" cy="626842"/>
          </a:xfrm>
          <a:prstGeom prst="rect">
            <a:avLst/>
          </a:prstGeom>
        </p:spPr>
      </p:pic>
      <p:sp>
        <p:nvSpPr>
          <p:cNvPr id="21" name="Rectangle 20">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366442A-1CAF-4794-83E0-9E1874888901}"/>
              </a:ext>
            </a:extLst>
          </p:cNvPr>
          <p:cNvPicPr>
            <a:picLocks noChangeAspect="1"/>
          </p:cNvPicPr>
          <p:nvPr/>
        </p:nvPicPr>
        <p:blipFill>
          <a:blip r:embed="rId4"/>
          <a:stretch>
            <a:fillRect/>
          </a:stretch>
        </p:blipFill>
        <p:spPr>
          <a:xfrm>
            <a:off x="4323497" y="3686039"/>
            <a:ext cx="2434338" cy="1777159"/>
          </a:xfrm>
          <a:prstGeom prst="rect">
            <a:avLst/>
          </a:prstGeom>
        </p:spPr>
      </p:pic>
      <p:sp>
        <p:nvSpPr>
          <p:cNvPr id="7" name="TextBox 6">
            <a:extLst>
              <a:ext uri="{FF2B5EF4-FFF2-40B4-BE49-F238E27FC236}">
                <a16:creationId xmlns:a16="http://schemas.microsoft.com/office/drawing/2014/main" id="{682AAA0D-CCAB-4623-A395-013EC989E3BF}"/>
              </a:ext>
            </a:extLst>
          </p:cNvPr>
          <p:cNvSpPr txBox="1"/>
          <p:nvPr/>
        </p:nvSpPr>
        <p:spPr>
          <a:xfrm>
            <a:off x="8014995" y="2623457"/>
            <a:ext cx="3732245" cy="3589615"/>
          </a:xfrm>
          <a:prstGeom prst="rect">
            <a:avLst/>
          </a:prstGeom>
        </p:spPr>
        <p:txBody>
          <a:bodyPr vert="horz" lIns="91440" tIns="45720" rIns="91440" bIns="45720" rtlCol="0">
            <a:normAutofit fontScale="92500" lnSpcReduction="10000"/>
          </a:bodyPr>
          <a:lstStyle/>
          <a:p>
            <a:pPr defTabSz="914400">
              <a:lnSpc>
                <a:spcPct val="90000"/>
              </a:lnSpc>
              <a:spcAft>
                <a:spcPts val="600"/>
              </a:spcAft>
            </a:pPr>
            <a:r>
              <a:rPr lang="en-US" sz="2800" kern="1200" dirty="0">
                <a:solidFill>
                  <a:schemeClr val="tx1"/>
                </a:solidFill>
                <a:latin typeface="+mn-lt"/>
                <a:ea typeface="+mn-ea"/>
                <a:cs typeface="+mn-cs"/>
              </a:rPr>
              <a:t>The NIH and SAMHSA, MA Department of Public Health, and many others, especially the many philanthropic donors who continue to support our work at the Recovery Research Institute without whom this would never have started or be able to continue!  </a:t>
            </a:r>
          </a:p>
        </p:txBody>
      </p:sp>
      <p:sp>
        <p:nvSpPr>
          <p:cNvPr id="9" name="TextBox 8">
            <a:extLst>
              <a:ext uri="{FF2B5EF4-FFF2-40B4-BE49-F238E27FC236}">
                <a16:creationId xmlns:a16="http://schemas.microsoft.com/office/drawing/2014/main" id="{6B41B4E1-48A5-4184-82E5-947486A57072}"/>
              </a:ext>
            </a:extLst>
          </p:cNvPr>
          <p:cNvSpPr txBox="1"/>
          <p:nvPr/>
        </p:nvSpPr>
        <p:spPr>
          <a:xfrm>
            <a:off x="626286" y="4094310"/>
            <a:ext cx="3365792" cy="923330"/>
          </a:xfrm>
          <a:prstGeom prst="rect">
            <a:avLst/>
          </a:prstGeom>
          <a:noFill/>
        </p:spPr>
        <p:txBody>
          <a:bodyPr wrap="square" rtlCol="0">
            <a:spAutoFit/>
          </a:bodyPr>
          <a:lstStyle/>
          <a:p>
            <a:r>
              <a:rPr lang="en-US" b="1" dirty="0">
                <a:solidFill>
                  <a:schemeClr val="bg1"/>
                </a:solidFill>
              </a:rPr>
              <a:t>The many philanthropic donors </a:t>
            </a:r>
          </a:p>
          <a:p>
            <a:r>
              <a:rPr lang="en-US" b="1" dirty="0">
                <a:solidFill>
                  <a:schemeClr val="bg1"/>
                </a:solidFill>
              </a:rPr>
              <a:t>who have supported our efforts!!! </a:t>
            </a:r>
          </a:p>
        </p:txBody>
      </p:sp>
      <p:pic>
        <p:nvPicPr>
          <p:cNvPr id="10" name="Picture 9">
            <a:extLst>
              <a:ext uri="{FF2B5EF4-FFF2-40B4-BE49-F238E27FC236}">
                <a16:creationId xmlns:a16="http://schemas.microsoft.com/office/drawing/2014/main" id="{5D860139-A212-482E-AA52-DE4028B4787F}"/>
              </a:ext>
            </a:extLst>
          </p:cNvPr>
          <p:cNvPicPr>
            <a:picLocks noChangeAspect="1"/>
          </p:cNvPicPr>
          <p:nvPr/>
        </p:nvPicPr>
        <p:blipFill>
          <a:blip r:embed="rId5"/>
          <a:stretch>
            <a:fillRect/>
          </a:stretch>
        </p:blipFill>
        <p:spPr>
          <a:xfrm>
            <a:off x="654705" y="4088215"/>
            <a:ext cx="3319202" cy="2180848"/>
          </a:xfrm>
          <a:prstGeom prst="rect">
            <a:avLst/>
          </a:prstGeom>
        </p:spPr>
      </p:pic>
      <p:pic>
        <p:nvPicPr>
          <p:cNvPr id="14" name="Picture 13">
            <a:extLst>
              <a:ext uri="{FF2B5EF4-FFF2-40B4-BE49-F238E27FC236}">
                <a16:creationId xmlns:a16="http://schemas.microsoft.com/office/drawing/2014/main" id="{3CFB931A-A882-423A-AFE5-5F10E9785F34}"/>
              </a:ext>
            </a:extLst>
          </p:cNvPr>
          <p:cNvPicPr>
            <a:picLocks noChangeAspect="1"/>
          </p:cNvPicPr>
          <p:nvPr/>
        </p:nvPicPr>
        <p:blipFill>
          <a:blip r:embed="rId6"/>
          <a:stretch>
            <a:fillRect/>
          </a:stretch>
        </p:blipFill>
        <p:spPr>
          <a:xfrm>
            <a:off x="1388473" y="2935496"/>
            <a:ext cx="2286000" cy="933450"/>
          </a:xfrm>
          <a:prstGeom prst="rect">
            <a:avLst/>
          </a:prstGeom>
        </p:spPr>
      </p:pic>
    </p:spTree>
    <p:extLst>
      <p:ext uri="{BB962C8B-B14F-4D97-AF65-F5344CB8AC3E}">
        <p14:creationId xmlns:p14="http://schemas.microsoft.com/office/powerpoint/2010/main" val="337268341"/>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505930" y="1"/>
            <a:ext cx="9162070" cy="868085"/>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MGH Center for Addiction Medicine Faculty </a:t>
            </a:r>
          </a:p>
        </p:txBody>
      </p:sp>
      <p:sp>
        <p:nvSpPr>
          <p:cNvPr id="12" name="Rectangle 11"/>
          <p:cNvSpPr/>
          <p:nvPr/>
        </p:nvSpPr>
        <p:spPr>
          <a:xfrm>
            <a:off x="1524000" y="6636774"/>
            <a:ext cx="9144000" cy="22122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http://www.massgeneral.org/psychiatry/assets/images/A_Eden_Evins.jpg">
            <a:extLst>
              <a:ext uri="{FF2B5EF4-FFF2-40B4-BE49-F238E27FC236}">
                <a16:creationId xmlns:a16="http://schemas.microsoft.com/office/drawing/2014/main" id="{B7EB5B02-4317-4DC2-AFBD-1C94FD74D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730" y="1499852"/>
            <a:ext cx="1344467" cy="14440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assgeneral.org/psychiatry/assets/images/pachas135.jpg">
            <a:extLst>
              <a:ext uri="{FF2B5EF4-FFF2-40B4-BE49-F238E27FC236}">
                <a16:creationId xmlns:a16="http://schemas.microsoft.com/office/drawing/2014/main" id="{113ABFD6-29AB-4EF6-97A0-6CCE00001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0642" y="1513795"/>
            <a:ext cx="1331485" cy="14301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assgeneral.org/psychiatry/assets/images/coricather.jpg">
            <a:extLst>
              <a:ext uri="{FF2B5EF4-FFF2-40B4-BE49-F238E27FC236}">
                <a16:creationId xmlns:a16="http://schemas.microsoft.com/office/drawing/2014/main" id="{547423A9-A6CA-4B26-8BF5-2CCA119128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8601" y="1536828"/>
            <a:ext cx="1331485" cy="14301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massgeneral.org/psychiatry/assets/images/jodigilman.jpg">
            <a:extLst>
              <a:ext uri="{FF2B5EF4-FFF2-40B4-BE49-F238E27FC236}">
                <a16:creationId xmlns:a16="http://schemas.microsoft.com/office/drawing/2014/main" id="{80050489-C107-4A5C-AC95-AA5B3A90F0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0725" y="3865103"/>
            <a:ext cx="1384069" cy="14865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massgeneral.org/psychiatry/assets/images/CAM_images/melissa-maravic.jpg">
            <a:extLst>
              <a:ext uri="{FF2B5EF4-FFF2-40B4-BE49-F238E27FC236}">
                <a16:creationId xmlns:a16="http://schemas.microsoft.com/office/drawing/2014/main" id="{C386C2EB-4ABB-42D4-A710-02BD83F586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7406" y="3865102"/>
            <a:ext cx="1224883" cy="14791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4B61E3C-95AC-4F99-85DE-08A3E6EDBF07}"/>
              </a:ext>
            </a:extLst>
          </p:cNvPr>
          <p:cNvPicPr>
            <a:picLocks noChangeAspect="1"/>
          </p:cNvPicPr>
          <p:nvPr/>
        </p:nvPicPr>
        <p:blipFill>
          <a:blip r:embed="rId8"/>
          <a:stretch>
            <a:fillRect/>
          </a:stretch>
        </p:blipFill>
        <p:spPr>
          <a:xfrm>
            <a:off x="1860005" y="3882922"/>
            <a:ext cx="1360506" cy="1461284"/>
          </a:xfrm>
          <a:prstGeom prst="rect">
            <a:avLst/>
          </a:prstGeom>
        </p:spPr>
      </p:pic>
      <p:sp>
        <p:nvSpPr>
          <p:cNvPr id="4" name="Rectangle 3">
            <a:extLst>
              <a:ext uri="{FF2B5EF4-FFF2-40B4-BE49-F238E27FC236}">
                <a16:creationId xmlns:a16="http://schemas.microsoft.com/office/drawing/2014/main" id="{578F4561-9819-48DA-B051-495B31B2B361}"/>
              </a:ext>
            </a:extLst>
          </p:cNvPr>
          <p:cNvSpPr/>
          <p:nvPr/>
        </p:nvSpPr>
        <p:spPr>
          <a:xfrm>
            <a:off x="7274664" y="1536829"/>
            <a:ext cx="3254900" cy="4308161"/>
          </a:xfrm>
          <a:prstGeom prst="rect">
            <a:avLst/>
          </a:prstGeom>
          <a:solidFill>
            <a:schemeClr val="accent5">
              <a:lumMod val="40000"/>
              <a:lumOff val="60000"/>
            </a:schemeClr>
          </a:solid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CAM Staff</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Kristina Schnitzer, M.D.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Kevin Potter, Ph.D.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Chien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-Lin Caroline Yeh, Ph.D.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Sarah Hickey, BSN, BS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Francis Foley, BA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Kelsey Lowman, BA </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Rachel Plummer, BA </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Alyson Dechert, BA </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Nate Phillips, BA, BS </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William Schmitt, AB </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Rachel Marcus, BA </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Olivia Downer, BS</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Audrey Steely, BS </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Jessica Richman, BS </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Sophia Allen, BA </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Grace Wheeler, BS </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Natali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Rychik</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BS </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Erin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Lamberth</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BA  </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6" name="TextBox 5">
            <a:extLst>
              <a:ext uri="{FF2B5EF4-FFF2-40B4-BE49-F238E27FC236}">
                <a16:creationId xmlns:a16="http://schemas.microsoft.com/office/drawing/2014/main" id="{61A1B06B-C1B9-4072-A896-87CCEA24E957}"/>
              </a:ext>
            </a:extLst>
          </p:cNvPr>
          <p:cNvSpPr txBox="1"/>
          <p:nvPr/>
        </p:nvSpPr>
        <p:spPr>
          <a:xfrm>
            <a:off x="1912141" y="2966941"/>
            <a:ext cx="119764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Eden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Evins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M.D., MPH</a:t>
            </a:r>
          </a:p>
        </p:txBody>
      </p:sp>
      <p:sp>
        <p:nvSpPr>
          <p:cNvPr id="19" name="TextBox 18">
            <a:extLst>
              <a:ext uri="{FF2B5EF4-FFF2-40B4-BE49-F238E27FC236}">
                <a16:creationId xmlns:a16="http://schemas.microsoft.com/office/drawing/2014/main" id="{D9BA772B-3CBF-4F43-8677-9733E7D1613D}"/>
              </a:ext>
            </a:extLst>
          </p:cNvPr>
          <p:cNvSpPr txBox="1"/>
          <p:nvPr/>
        </p:nvSpPr>
        <p:spPr>
          <a:xfrm>
            <a:off x="3668008" y="2947732"/>
            <a:ext cx="15167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Gladys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Pachas</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M.D.</a:t>
            </a:r>
          </a:p>
        </p:txBody>
      </p:sp>
      <p:sp>
        <p:nvSpPr>
          <p:cNvPr id="20" name="TextBox 19">
            <a:extLst>
              <a:ext uri="{FF2B5EF4-FFF2-40B4-BE49-F238E27FC236}">
                <a16:creationId xmlns:a16="http://schemas.microsoft.com/office/drawing/2014/main" id="{BB29F775-DF69-426E-9B14-330C9E88C70D}"/>
              </a:ext>
            </a:extLst>
          </p:cNvPr>
          <p:cNvSpPr txBox="1"/>
          <p:nvPr/>
        </p:nvSpPr>
        <p:spPr>
          <a:xfrm>
            <a:off x="5610015" y="2963149"/>
            <a:ext cx="134865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Cori Cather,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Ph.D.</a:t>
            </a:r>
          </a:p>
        </p:txBody>
      </p:sp>
      <p:sp>
        <p:nvSpPr>
          <p:cNvPr id="21" name="TextBox 20">
            <a:extLst>
              <a:ext uri="{FF2B5EF4-FFF2-40B4-BE49-F238E27FC236}">
                <a16:creationId xmlns:a16="http://schemas.microsoft.com/office/drawing/2014/main" id="{B6CA0139-FF9D-43E0-9F16-8E0E2D28486E}"/>
              </a:ext>
            </a:extLst>
          </p:cNvPr>
          <p:cNvSpPr txBox="1"/>
          <p:nvPr/>
        </p:nvSpPr>
        <p:spPr>
          <a:xfrm>
            <a:off x="1660693" y="5313040"/>
            <a:ext cx="175913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Randi Schuster,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Ph.D.</a:t>
            </a:r>
          </a:p>
        </p:txBody>
      </p:sp>
      <p:sp>
        <p:nvSpPr>
          <p:cNvPr id="22" name="TextBox 21">
            <a:extLst>
              <a:ext uri="{FF2B5EF4-FFF2-40B4-BE49-F238E27FC236}">
                <a16:creationId xmlns:a16="http://schemas.microsoft.com/office/drawing/2014/main" id="{341B2221-0B56-4093-8436-AE2048E5B90B}"/>
              </a:ext>
            </a:extLst>
          </p:cNvPr>
          <p:cNvSpPr txBox="1"/>
          <p:nvPr/>
        </p:nvSpPr>
        <p:spPr>
          <a:xfrm>
            <a:off x="3661666" y="5348796"/>
            <a:ext cx="143202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Melissa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Maravic</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Ph.D., MPH</a:t>
            </a:r>
          </a:p>
        </p:txBody>
      </p:sp>
      <p:sp>
        <p:nvSpPr>
          <p:cNvPr id="23" name="TextBox 22">
            <a:extLst>
              <a:ext uri="{FF2B5EF4-FFF2-40B4-BE49-F238E27FC236}">
                <a16:creationId xmlns:a16="http://schemas.microsoft.com/office/drawing/2014/main" id="{1B3D0469-5D36-410C-B1C0-A04095615393}"/>
              </a:ext>
            </a:extLst>
          </p:cNvPr>
          <p:cNvSpPr txBox="1"/>
          <p:nvPr/>
        </p:nvSpPr>
        <p:spPr>
          <a:xfrm>
            <a:off x="5506746" y="5389984"/>
            <a:ext cx="143202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Jodi Gilman,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Ph.D.</a:t>
            </a:r>
          </a:p>
        </p:txBody>
      </p:sp>
      <p:pic>
        <p:nvPicPr>
          <p:cNvPr id="9" name="Picture 8">
            <a:extLst>
              <a:ext uri="{FF2B5EF4-FFF2-40B4-BE49-F238E27FC236}">
                <a16:creationId xmlns:a16="http://schemas.microsoft.com/office/drawing/2014/main" id="{703EC8F8-0E88-40D8-B43C-583B887C33DD}"/>
              </a:ext>
            </a:extLst>
          </p:cNvPr>
          <p:cNvPicPr>
            <a:picLocks noChangeAspect="1"/>
          </p:cNvPicPr>
          <p:nvPr/>
        </p:nvPicPr>
        <p:blipFill>
          <a:blip r:embed="rId9"/>
          <a:stretch>
            <a:fillRect/>
          </a:stretch>
        </p:blipFill>
        <p:spPr>
          <a:xfrm>
            <a:off x="9546292" y="6106376"/>
            <a:ext cx="1024217" cy="530398"/>
          </a:xfrm>
          <a:prstGeom prst="rect">
            <a:avLst/>
          </a:prstGeom>
        </p:spPr>
      </p:pic>
    </p:spTree>
    <p:extLst>
      <p:ext uri="{BB962C8B-B14F-4D97-AF65-F5344CB8AC3E}">
        <p14:creationId xmlns:p14="http://schemas.microsoft.com/office/powerpoint/2010/main" val="24961707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524000" y="8908"/>
            <a:ext cx="9162070" cy="868085"/>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Recovery Research Institute Faculty </a:t>
            </a:r>
          </a:p>
        </p:txBody>
      </p:sp>
      <p:sp>
        <p:nvSpPr>
          <p:cNvPr id="12" name="Rectangle 11"/>
          <p:cNvSpPr/>
          <p:nvPr/>
        </p:nvSpPr>
        <p:spPr>
          <a:xfrm>
            <a:off x="1524000" y="6636774"/>
            <a:ext cx="9144000" cy="22122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30" name="Picture 6" descr="RECOVERY RESEARCH INSTITUTE STAFF MEMBER Dr. Bettina Hoeppner">
            <a:extLst>
              <a:ext uri="{FF2B5EF4-FFF2-40B4-BE49-F238E27FC236}">
                <a16:creationId xmlns:a16="http://schemas.microsoft.com/office/drawing/2014/main" id="{5488EF4E-8DD6-40CE-9178-F6B68581B4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531"/>
          <a:stretch/>
        </p:blipFill>
        <p:spPr bwMode="auto">
          <a:xfrm>
            <a:off x="7970412" y="1247798"/>
            <a:ext cx="1471302" cy="1801717"/>
          </a:xfrm>
          <a:prstGeom prst="rect">
            <a:avLst/>
          </a:prstGeom>
          <a:noFill/>
          <a:effectLst>
            <a:outerShdw blurRad="50800" dist="50800" dir="5400000" sx="4000" sy="4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3D8B320-9C84-4573-8A05-39C58088630B}"/>
              </a:ext>
            </a:extLst>
          </p:cNvPr>
          <p:cNvSpPr txBox="1"/>
          <p:nvPr/>
        </p:nvSpPr>
        <p:spPr>
          <a:xfrm>
            <a:off x="2505365" y="2999427"/>
            <a:ext cx="119764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John F. Kelly,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Ph.D., ABPP</a:t>
            </a:r>
          </a:p>
        </p:txBody>
      </p:sp>
      <p:sp>
        <p:nvSpPr>
          <p:cNvPr id="11" name="TextBox 10">
            <a:extLst>
              <a:ext uri="{FF2B5EF4-FFF2-40B4-BE49-F238E27FC236}">
                <a16:creationId xmlns:a16="http://schemas.microsoft.com/office/drawing/2014/main" id="{14C98AA4-38DE-40B2-B135-97AAC2DE6F5B}"/>
              </a:ext>
            </a:extLst>
          </p:cNvPr>
          <p:cNvSpPr txBox="1"/>
          <p:nvPr/>
        </p:nvSpPr>
        <p:spPr>
          <a:xfrm>
            <a:off x="2394644" y="5619179"/>
            <a:ext cx="155567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Corrie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Vilsaint</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Ph.D.</a:t>
            </a:r>
          </a:p>
        </p:txBody>
      </p:sp>
      <p:sp>
        <p:nvSpPr>
          <p:cNvPr id="13" name="TextBox 12">
            <a:extLst>
              <a:ext uri="{FF2B5EF4-FFF2-40B4-BE49-F238E27FC236}">
                <a16:creationId xmlns:a16="http://schemas.microsoft.com/office/drawing/2014/main" id="{3C25506D-0F37-4EAF-855A-E09458292BE5}"/>
              </a:ext>
            </a:extLst>
          </p:cNvPr>
          <p:cNvSpPr txBox="1"/>
          <p:nvPr/>
        </p:nvSpPr>
        <p:spPr>
          <a:xfrm>
            <a:off x="8009670" y="5619179"/>
            <a:ext cx="152518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Lauren Hoffman,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Ph.D.</a:t>
            </a:r>
          </a:p>
        </p:txBody>
      </p:sp>
      <p:sp>
        <p:nvSpPr>
          <p:cNvPr id="14" name="TextBox 13">
            <a:extLst>
              <a:ext uri="{FF2B5EF4-FFF2-40B4-BE49-F238E27FC236}">
                <a16:creationId xmlns:a16="http://schemas.microsoft.com/office/drawing/2014/main" id="{647F0571-6704-4611-A82A-B6D32C919602}"/>
              </a:ext>
            </a:extLst>
          </p:cNvPr>
          <p:cNvSpPr txBox="1"/>
          <p:nvPr/>
        </p:nvSpPr>
        <p:spPr>
          <a:xfrm>
            <a:off x="5217588" y="5619179"/>
            <a:ext cx="1371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David Eddie,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Ph.D. </a:t>
            </a:r>
          </a:p>
        </p:txBody>
      </p:sp>
      <p:sp>
        <p:nvSpPr>
          <p:cNvPr id="15" name="TextBox 14">
            <a:extLst>
              <a:ext uri="{FF2B5EF4-FFF2-40B4-BE49-F238E27FC236}">
                <a16:creationId xmlns:a16="http://schemas.microsoft.com/office/drawing/2014/main" id="{74C7AE7B-C33C-4F3F-A77C-3C72BFF7D997}"/>
              </a:ext>
            </a:extLst>
          </p:cNvPr>
          <p:cNvSpPr txBox="1"/>
          <p:nvPr/>
        </p:nvSpPr>
        <p:spPr>
          <a:xfrm>
            <a:off x="5168409" y="2999427"/>
            <a:ext cx="155437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Brandon Bergman,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Ph.D.</a:t>
            </a:r>
          </a:p>
        </p:txBody>
      </p:sp>
      <p:sp>
        <p:nvSpPr>
          <p:cNvPr id="16" name="TextBox 15">
            <a:extLst>
              <a:ext uri="{FF2B5EF4-FFF2-40B4-BE49-F238E27FC236}">
                <a16:creationId xmlns:a16="http://schemas.microsoft.com/office/drawing/2014/main" id="{EACB58F8-34AA-4571-AE47-CFA0E2246567}"/>
              </a:ext>
            </a:extLst>
          </p:cNvPr>
          <p:cNvSpPr txBox="1"/>
          <p:nvPr/>
        </p:nvSpPr>
        <p:spPr>
          <a:xfrm>
            <a:off x="7943473" y="3045103"/>
            <a:ext cx="152518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Bettina Hoeppner,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Ph.D.</a:t>
            </a:r>
          </a:p>
        </p:txBody>
      </p:sp>
      <p:pic>
        <p:nvPicPr>
          <p:cNvPr id="21" name="Picture 12" descr="DR. LAUREN HOFFMAN - RECOVERY RESEARCH INSTITUTE RESEARCH SCIENTIST">
            <a:extLst>
              <a:ext uri="{FF2B5EF4-FFF2-40B4-BE49-F238E27FC236}">
                <a16:creationId xmlns:a16="http://schemas.microsoft.com/office/drawing/2014/main" id="{D2795906-E1AB-4F76-A7D6-32F2219D4B0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86461" y="3637883"/>
            <a:ext cx="1371600" cy="1933126"/>
          </a:xfrm>
          <a:prstGeom prst="rect">
            <a:avLst/>
          </a:prstGeom>
          <a:noFill/>
          <a:effectLst>
            <a:outerShdw blurRad="50800" dist="50800" dir="5400000" sx="4000" sy="4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22" name="Picture 4" descr="Brandon Bergman Ph.D. Recovery Research Institute Associate Director Staff">
            <a:extLst>
              <a:ext uri="{FF2B5EF4-FFF2-40B4-BE49-F238E27FC236}">
                <a16:creationId xmlns:a16="http://schemas.microsoft.com/office/drawing/2014/main" id="{D3F45986-9E9D-4531-B3F8-B07380D35A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531"/>
          <a:stretch/>
        </p:blipFill>
        <p:spPr bwMode="auto">
          <a:xfrm>
            <a:off x="5219354" y="1218243"/>
            <a:ext cx="1452482" cy="1826861"/>
          </a:xfrm>
          <a:prstGeom prst="rect">
            <a:avLst/>
          </a:prstGeom>
          <a:noFill/>
          <a:effectLst>
            <a:outerShdw blurRad="50800" dist="50800" dir="5400000" sx="4000" sy="4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24" name="Picture 10" descr="https://www.recoveryanswers.org/assets/RRI-Staff-Photo-Dimensions.png">
            <a:extLst>
              <a:ext uri="{FF2B5EF4-FFF2-40B4-BE49-F238E27FC236}">
                <a16:creationId xmlns:a16="http://schemas.microsoft.com/office/drawing/2014/main" id="{D79D265A-9654-4ADD-AA9F-4DCF84CC0D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139"/>
          <a:stretch/>
        </p:blipFill>
        <p:spPr bwMode="auto">
          <a:xfrm>
            <a:off x="2462780" y="3710352"/>
            <a:ext cx="1419398" cy="1908827"/>
          </a:xfrm>
          <a:prstGeom prst="rect">
            <a:avLst/>
          </a:prstGeom>
          <a:noFill/>
          <a:effectLst>
            <a:outerShdw blurRad="50800" dist="50800" dir="5400000" sx="4000" sy="4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27" name="Picture 2" descr="Harvard Professor, Founder and Director of the Recovery Research Institute John Kelly">
            <a:extLst>
              <a:ext uri="{FF2B5EF4-FFF2-40B4-BE49-F238E27FC236}">
                <a16:creationId xmlns:a16="http://schemas.microsoft.com/office/drawing/2014/main" id="{C0F786FF-3BF8-442E-B1D5-27A2835B852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339" r="20127"/>
          <a:stretch/>
        </p:blipFill>
        <p:spPr bwMode="auto">
          <a:xfrm>
            <a:off x="2347350" y="1222275"/>
            <a:ext cx="1728261" cy="182282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RECOVERY RESEARCH INSTITUTE STAFF MEMBER DAVID EDDIE, PH.D.">
            <a:extLst>
              <a:ext uri="{FF2B5EF4-FFF2-40B4-BE49-F238E27FC236}">
                <a16:creationId xmlns:a16="http://schemas.microsoft.com/office/drawing/2014/main" id="{F56037E7-D9C4-46EE-A91D-56B0FB922E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4936"/>
          <a:stretch/>
        </p:blipFill>
        <p:spPr bwMode="auto">
          <a:xfrm>
            <a:off x="5177147" y="3686052"/>
            <a:ext cx="1452482" cy="1933126"/>
          </a:xfrm>
          <a:prstGeom prst="rect">
            <a:avLst/>
          </a:prstGeom>
          <a:noFill/>
          <a:effectLst>
            <a:outerShdw blurRad="50800" dist="50800" dir="5400000" sx="4000" sy="4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569ED30B-5757-48AD-80D4-D2067C0EC0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45548" y="6061713"/>
            <a:ext cx="1025351" cy="528531"/>
          </a:xfrm>
          <a:prstGeom prst="rect">
            <a:avLst/>
          </a:prstGeom>
        </p:spPr>
      </p:pic>
    </p:spTree>
    <p:extLst>
      <p:ext uri="{BB962C8B-B14F-4D97-AF65-F5344CB8AC3E}">
        <p14:creationId xmlns:p14="http://schemas.microsoft.com/office/powerpoint/2010/main" val="2760829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524000" y="8908"/>
            <a:ext cx="9162070" cy="868085"/>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Recovery Research Institute Staff</a:t>
            </a:r>
          </a:p>
        </p:txBody>
      </p:sp>
      <p:sp>
        <p:nvSpPr>
          <p:cNvPr id="12" name="Rectangle 11"/>
          <p:cNvSpPr/>
          <p:nvPr/>
        </p:nvSpPr>
        <p:spPr>
          <a:xfrm>
            <a:off x="1524000" y="6636774"/>
            <a:ext cx="9144000" cy="22122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7217690-CA28-4EBF-A79E-79FEDAA28F1E}"/>
              </a:ext>
            </a:extLst>
          </p:cNvPr>
          <p:cNvPicPr>
            <a:picLocks noChangeAspect="1"/>
          </p:cNvPicPr>
          <p:nvPr/>
        </p:nvPicPr>
        <p:blipFill>
          <a:blip r:embed="rId3"/>
          <a:stretch>
            <a:fillRect/>
          </a:stretch>
        </p:blipFill>
        <p:spPr>
          <a:xfrm>
            <a:off x="4195333" y="1051573"/>
            <a:ext cx="1306286" cy="1828800"/>
          </a:xfrm>
          <a:prstGeom prst="rect">
            <a:avLst/>
          </a:prstGeom>
        </p:spPr>
      </p:pic>
      <p:pic>
        <p:nvPicPr>
          <p:cNvPr id="1038" name="Picture 14" descr="Recovery Research Institute Massachusetts General Hospital Harvard Medical School Center for Addiction Medicine Staff Clinical Research Coordinator Amanda Haik">
            <a:extLst>
              <a:ext uri="{FF2B5EF4-FFF2-40B4-BE49-F238E27FC236}">
                <a16:creationId xmlns:a16="http://schemas.microsoft.com/office/drawing/2014/main" id="{DF6AAFA3-9A81-4F92-8501-D23D2A936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8584" y="1061098"/>
            <a:ext cx="131253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covery Research Institute Massachusetts General Hospital Harvard Medical School Center for Addiction Medicine Staff Clinical Research Coordinator Hannah Carlon">
            <a:extLst>
              <a:ext uri="{FF2B5EF4-FFF2-40B4-BE49-F238E27FC236}">
                <a16:creationId xmlns:a16="http://schemas.microsoft.com/office/drawing/2014/main" id="{EC75B46F-E3D5-424C-AD0D-DDB5875C79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7967" y="1042048"/>
            <a:ext cx="130009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recoveryanswers.org/assets/CR-150x210.jpg">
            <a:extLst>
              <a:ext uri="{FF2B5EF4-FFF2-40B4-BE49-F238E27FC236}">
                <a16:creationId xmlns:a16="http://schemas.microsoft.com/office/drawing/2014/main" id="{FD38C7E3-5863-4EAC-97CC-BB08AEA1C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1251" y="1051573"/>
            <a:ext cx="130628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www.recoveryanswers.org/assets/Staff-Photo-Dimensions-1.png">
            <a:extLst>
              <a:ext uri="{FF2B5EF4-FFF2-40B4-BE49-F238E27FC236}">
                <a16:creationId xmlns:a16="http://schemas.microsoft.com/office/drawing/2014/main" id="{473F3227-CFBA-4621-AC97-E27FAB642A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9777" y="3983483"/>
            <a:ext cx="130628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www.recoveryanswers.org/assets/Staff-Photo-Dimensions-3.png">
            <a:extLst>
              <a:ext uri="{FF2B5EF4-FFF2-40B4-BE49-F238E27FC236}">
                <a16:creationId xmlns:a16="http://schemas.microsoft.com/office/drawing/2014/main" id="{3B22D79F-B30B-4888-B399-D5867BACBF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9601" y="3977627"/>
            <a:ext cx="130628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www.recoveryanswers.org/assets/Staff-Photo-Dimensions-4.png">
            <a:extLst>
              <a:ext uri="{FF2B5EF4-FFF2-40B4-BE49-F238E27FC236}">
                <a16:creationId xmlns:a16="http://schemas.microsoft.com/office/drawing/2014/main" id="{C4317A3A-642D-4AB5-845C-A02951AE4A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8636" y="3983483"/>
            <a:ext cx="1306286"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7391F66-2A45-43EF-8CA7-CA2E252849F9}"/>
              </a:ext>
            </a:extLst>
          </p:cNvPr>
          <p:cNvSpPr txBox="1"/>
          <p:nvPr/>
        </p:nvSpPr>
        <p:spPr>
          <a:xfrm>
            <a:off x="1875869" y="2870848"/>
            <a:ext cx="167705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Christopher Rattan,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MPH</a:t>
            </a:r>
          </a:p>
        </p:txBody>
      </p:sp>
      <p:sp>
        <p:nvSpPr>
          <p:cNvPr id="13" name="TextBox 12">
            <a:extLst>
              <a:ext uri="{FF2B5EF4-FFF2-40B4-BE49-F238E27FC236}">
                <a16:creationId xmlns:a16="http://schemas.microsoft.com/office/drawing/2014/main" id="{D4D1248B-1088-450F-BF9E-398F38F5235D}"/>
              </a:ext>
            </a:extLst>
          </p:cNvPr>
          <p:cNvSpPr txBox="1"/>
          <p:nvPr/>
        </p:nvSpPr>
        <p:spPr>
          <a:xfrm>
            <a:off x="4085886" y="2905780"/>
            <a:ext cx="152518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Alexandra Abry,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BA</a:t>
            </a:r>
          </a:p>
        </p:txBody>
      </p:sp>
      <p:sp>
        <p:nvSpPr>
          <p:cNvPr id="14" name="TextBox 13">
            <a:extLst>
              <a:ext uri="{FF2B5EF4-FFF2-40B4-BE49-F238E27FC236}">
                <a16:creationId xmlns:a16="http://schemas.microsoft.com/office/drawing/2014/main" id="{3C651C17-DCAF-4709-9F4A-563237DEB9EE}"/>
              </a:ext>
            </a:extLst>
          </p:cNvPr>
          <p:cNvSpPr txBox="1"/>
          <p:nvPr/>
        </p:nvSpPr>
        <p:spPr>
          <a:xfrm>
            <a:off x="6205423" y="2905780"/>
            <a:ext cx="152518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Hannah Carlon,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BA</a:t>
            </a:r>
          </a:p>
        </p:txBody>
      </p:sp>
      <p:sp>
        <p:nvSpPr>
          <p:cNvPr id="15" name="TextBox 14">
            <a:extLst>
              <a:ext uri="{FF2B5EF4-FFF2-40B4-BE49-F238E27FC236}">
                <a16:creationId xmlns:a16="http://schemas.microsoft.com/office/drawing/2014/main" id="{F2A35408-58A5-4E9C-A07B-D5283D62E0C0}"/>
              </a:ext>
            </a:extLst>
          </p:cNvPr>
          <p:cNvSpPr txBox="1"/>
          <p:nvPr/>
        </p:nvSpPr>
        <p:spPr>
          <a:xfrm>
            <a:off x="8452262" y="2881602"/>
            <a:ext cx="152518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Amanda Haik,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BA</a:t>
            </a:r>
          </a:p>
        </p:txBody>
      </p:sp>
      <p:sp>
        <p:nvSpPr>
          <p:cNvPr id="16" name="TextBox 15">
            <a:extLst>
              <a:ext uri="{FF2B5EF4-FFF2-40B4-BE49-F238E27FC236}">
                <a16:creationId xmlns:a16="http://schemas.microsoft.com/office/drawing/2014/main" id="{8EFFAE36-68B7-46BB-85AF-AA8730B31657}"/>
              </a:ext>
            </a:extLst>
          </p:cNvPr>
          <p:cNvSpPr txBox="1"/>
          <p:nvPr/>
        </p:nvSpPr>
        <p:spPr>
          <a:xfrm>
            <a:off x="2790330" y="5861469"/>
            <a:ext cx="152518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Claire Kane,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BA</a:t>
            </a:r>
          </a:p>
        </p:txBody>
      </p:sp>
      <p:sp>
        <p:nvSpPr>
          <p:cNvPr id="17" name="TextBox 16">
            <a:extLst>
              <a:ext uri="{FF2B5EF4-FFF2-40B4-BE49-F238E27FC236}">
                <a16:creationId xmlns:a16="http://schemas.microsoft.com/office/drawing/2014/main" id="{B88C8BB9-4A24-42FE-8C4A-3B691ED108A7}"/>
              </a:ext>
            </a:extLst>
          </p:cNvPr>
          <p:cNvSpPr txBox="1"/>
          <p:nvPr/>
        </p:nvSpPr>
        <p:spPr>
          <a:xfrm>
            <a:off x="5100154" y="5806427"/>
            <a:ext cx="152518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Sarah Dickerman,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BA</a:t>
            </a:r>
          </a:p>
        </p:txBody>
      </p:sp>
      <p:sp>
        <p:nvSpPr>
          <p:cNvPr id="18" name="TextBox 17">
            <a:extLst>
              <a:ext uri="{FF2B5EF4-FFF2-40B4-BE49-F238E27FC236}">
                <a16:creationId xmlns:a16="http://schemas.microsoft.com/office/drawing/2014/main" id="{424BD387-6D1A-463B-82BD-E43381781A22}"/>
              </a:ext>
            </a:extLst>
          </p:cNvPr>
          <p:cNvSpPr txBox="1"/>
          <p:nvPr/>
        </p:nvSpPr>
        <p:spPr>
          <a:xfrm>
            <a:off x="7579189" y="5802758"/>
            <a:ext cx="152518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Akshiti Todi,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BA</a:t>
            </a:r>
          </a:p>
        </p:txBody>
      </p:sp>
      <p:pic>
        <p:nvPicPr>
          <p:cNvPr id="4" name="Picture 3">
            <a:extLst>
              <a:ext uri="{FF2B5EF4-FFF2-40B4-BE49-F238E27FC236}">
                <a16:creationId xmlns:a16="http://schemas.microsoft.com/office/drawing/2014/main" id="{570329C9-4F82-4AC5-98BE-E12FC57E65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45548" y="6084066"/>
            <a:ext cx="1025351" cy="528531"/>
          </a:xfrm>
          <a:prstGeom prst="rect">
            <a:avLst/>
          </a:prstGeom>
        </p:spPr>
      </p:pic>
    </p:spTree>
    <p:extLst>
      <p:ext uri="{BB962C8B-B14F-4D97-AF65-F5344CB8AC3E}">
        <p14:creationId xmlns:p14="http://schemas.microsoft.com/office/powerpoint/2010/main" val="1938182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219200"/>
            <a:ext cx="9067800" cy="609600"/>
          </a:xfrm>
        </p:spPr>
        <p:txBody>
          <a:bodyPr>
            <a:normAutofit fontScale="90000"/>
          </a:bodyPr>
          <a:lstStyle/>
          <a:p>
            <a:r>
              <a:rPr lang="en-US" dirty="0"/>
              <a:t>Physiological Theories</a:t>
            </a:r>
            <a:br>
              <a:rPr lang="en-US" dirty="0"/>
            </a:br>
            <a:br>
              <a:rPr lang="en-US" dirty="0"/>
            </a:br>
            <a:r>
              <a:rPr lang="en-US" dirty="0"/>
              <a:t>General Adaptation Syndrome </a:t>
            </a:r>
            <a:br>
              <a:rPr lang="en-US" dirty="0"/>
            </a:br>
            <a:r>
              <a:rPr lang="en-US" dirty="0"/>
              <a:t>(</a:t>
            </a:r>
            <a:r>
              <a:rPr lang="en-US" dirty="0" err="1"/>
              <a:t>Selye</a:t>
            </a:r>
            <a:r>
              <a:rPr lang="en-US" dirty="0"/>
              <a:t>, 1956)</a:t>
            </a:r>
          </a:p>
        </p:txBody>
      </p:sp>
      <p:sp>
        <p:nvSpPr>
          <p:cNvPr id="3" name="Content Placeholder 2"/>
          <p:cNvSpPr>
            <a:spLocks noGrp="1"/>
          </p:cNvSpPr>
          <p:nvPr>
            <p:ph idx="1"/>
          </p:nvPr>
        </p:nvSpPr>
        <p:spPr>
          <a:xfrm>
            <a:off x="1981200" y="1981201"/>
            <a:ext cx="8229600" cy="4144963"/>
          </a:xfrm>
        </p:spPr>
        <p:txBody>
          <a:bodyPr/>
          <a:lstStyle/>
          <a:p>
            <a:endParaRPr lang="en-US" dirty="0"/>
          </a:p>
          <a:p>
            <a:endParaRPr lang="en-US" dirty="0"/>
          </a:p>
          <a:p>
            <a:endParaRPr lang="en-US" dirty="0"/>
          </a:p>
          <a:p>
            <a:pPr marL="0" indent="0" algn="ctr">
              <a:buNone/>
            </a:pPr>
            <a:r>
              <a:rPr lang="en-US" dirty="0"/>
              <a:t>Alarm---- Resistance---Exhaustion</a:t>
            </a:r>
          </a:p>
        </p:txBody>
      </p:sp>
    </p:spTree>
    <p:extLst>
      <p:ext uri="{BB962C8B-B14F-4D97-AF65-F5344CB8AC3E}">
        <p14:creationId xmlns:p14="http://schemas.microsoft.com/office/powerpoint/2010/main" val="850454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2152650" y="1706562"/>
            <a:ext cx="7886700" cy="4351338"/>
          </a:xfrm>
        </p:spPr>
        <p:txBody>
          <a:bodyPr/>
          <a:lstStyle/>
          <a:p>
            <a:r>
              <a:rPr lang="en-US" dirty="0"/>
              <a:t>More stress and lowered ability to experience normal pleasures</a:t>
            </a:r>
            <a:br>
              <a:rPr lang="en-US" dirty="0"/>
            </a:br>
            <a:endParaRPr lang="en-US" dirty="0"/>
          </a:p>
        </p:txBody>
      </p:sp>
      <p:sp>
        <p:nvSpPr>
          <p:cNvPr id="9" name="Title 8"/>
          <p:cNvSpPr>
            <a:spLocks noGrp="1"/>
          </p:cNvSpPr>
          <p:nvPr>
            <p:ph type="title"/>
          </p:nvPr>
        </p:nvSpPr>
        <p:spPr/>
        <p:txBody>
          <a:bodyPr>
            <a:normAutofit/>
          </a:bodyPr>
          <a:lstStyle/>
          <a:p>
            <a:r>
              <a:rPr lang="en-US" dirty="0"/>
              <a:t>Post-acute withdrawal effects:</a:t>
            </a:r>
          </a:p>
        </p:txBody>
      </p:sp>
      <p:graphicFrame>
        <p:nvGraphicFramePr>
          <p:cNvPr id="11" name="Diagram 10"/>
          <p:cNvGraphicFramePr/>
          <p:nvPr/>
        </p:nvGraphicFramePr>
        <p:xfrm>
          <a:off x="1981200" y="2489200"/>
          <a:ext cx="8229600" cy="3568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0414381"/>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0.xml><?xml version="1.0" encoding="utf-8"?>
<a:theme xmlns:a="http://schemas.openxmlformats.org/drawingml/2006/main" name="3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sam">
  <a:themeElements>
    <a:clrScheme name="ASAM">
      <a:dk1>
        <a:srgbClr val="06204C"/>
      </a:dk1>
      <a:lt1>
        <a:sysClr val="window" lastClr="FFFFFF"/>
      </a:lt1>
      <a:dk2>
        <a:srgbClr val="06204C"/>
      </a:dk2>
      <a:lt2>
        <a:srgbClr val="5493B2"/>
      </a:lt2>
      <a:accent1>
        <a:srgbClr val="6EA0B0"/>
      </a:accent1>
      <a:accent2>
        <a:srgbClr val="F6DE55"/>
      </a:accent2>
      <a:accent3>
        <a:srgbClr val="8D89A4"/>
      </a:accent3>
      <a:accent4>
        <a:srgbClr val="748560"/>
      </a:accent4>
      <a:accent5>
        <a:srgbClr val="9E9273"/>
      </a:accent5>
      <a:accent6>
        <a:srgbClr val="7E848D"/>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7.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8.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9.xml><?xml version="1.0" encoding="utf-8"?>
<a:theme xmlns:a="http://schemas.openxmlformats.org/drawingml/2006/main" name="10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87124"/>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A9C136F3-7B71-4EE8-BA83-1816E3DBEA4A}" vid="{D4F84319-241B-41F7-A8BF-4A5D78013D73}"/>
    </a:ext>
  </a:ext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31</TotalTime>
  <Words>5781</Words>
  <Application>Microsoft Office PowerPoint</Application>
  <PresentationFormat>Widescreen</PresentationFormat>
  <Paragraphs>658</Paragraphs>
  <Slides>77</Slides>
  <Notes>39</Notes>
  <HiddenSlides>0</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77</vt:i4>
      </vt:variant>
    </vt:vector>
  </HeadingPairs>
  <TitlesOfParts>
    <vt:vector size="101" baseType="lpstr">
      <vt:lpstr>Arial</vt:lpstr>
      <vt:lpstr>Avenir Book</vt:lpstr>
      <vt:lpstr>Calibri</vt:lpstr>
      <vt:lpstr>Calibri Light</vt:lpstr>
      <vt:lpstr>Calisto MT</vt:lpstr>
      <vt:lpstr>Century Gothic</vt:lpstr>
      <vt:lpstr>Century Schoolbook</vt:lpstr>
      <vt:lpstr>Corbel</vt:lpstr>
      <vt:lpstr>Franklin Gothic Book</vt:lpstr>
      <vt:lpstr>Franklin Gothic Demi</vt:lpstr>
      <vt:lpstr>Vijaya</vt:lpstr>
      <vt:lpstr>Wingdings</vt:lpstr>
      <vt:lpstr>Wingdings 2</vt:lpstr>
      <vt:lpstr>Office Theme</vt:lpstr>
      <vt:lpstr>1_Office Theme</vt:lpstr>
      <vt:lpstr>2_Office Theme</vt:lpstr>
      <vt:lpstr>4_Office Theme</vt:lpstr>
      <vt:lpstr>7_Office Theme</vt:lpstr>
      <vt:lpstr>asam</vt:lpstr>
      <vt:lpstr>Oriel</vt:lpstr>
      <vt:lpstr>8_Office Theme</vt:lpstr>
      <vt:lpstr>10_Office Theme</vt:lpstr>
      <vt:lpstr>3_Office Theme</vt:lpstr>
      <vt:lpstr>5_Office Theme</vt:lpstr>
      <vt:lpstr>     Parkside, Tulsa, OK November 2019 John F. Kelly, PhD, ABPP</vt:lpstr>
      <vt:lpstr>Addiction</vt:lpstr>
      <vt:lpstr>ADDICTION IS A COMPLEX DISORDER</vt:lpstr>
      <vt:lpstr>RECOVERY IS A COMPLEX PROCESS</vt:lpstr>
      <vt:lpstr>PowerPoint Presentation</vt:lpstr>
      <vt:lpstr>Circuits Involved in Drug Use and Addiction</vt:lpstr>
      <vt:lpstr>PowerPoint Presentation</vt:lpstr>
      <vt:lpstr>Physiological Theories  General Adaptation Syndrome  (Selye, 1956)</vt:lpstr>
      <vt:lpstr>Post-acute withdrawal effects:</vt:lpstr>
      <vt:lpstr>Neuroscience of Recovery Capital</vt:lpstr>
      <vt:lpstr>PowerPoint Presentation</vt:lpstr>
      <vt:lpstr>Social Buffering</vt:lpstr>
      <vt:lpstr>PowerPoint Presentation</vt:lpstr>
      <vt:lpstr>PowerPoint Presentation</vt:lpstr>
      <vt:lpstr>PowerPoint Presentation</vt:lpstr>
      <vt:lpstr>PowerPoint Presentation</vt:lpstr>
      <vt:lpstr>PowerPoint Presentation</vt:lpstr>
      <vt:lpstr>The importance of social context, control over environment, and relapse risk</vt:lpstr>
      <vt:lpstr>PowerPoint Presentation</vt:lpstr>
      <vt:lpstr>Treatment and Recovery Support Services ideally should be… </vt:lpstr>
      <vt:lpstr>Cadre of Emerging and Growing Long-term Recovery Support Services Now Exist…</vt:lpstr>
      <vt:lpstr>RSS Goal</vt:lpstr>
      <vt:lpstr>RSS Mechanisms</vt:lpstr>
      <vt:lpstr>Overarching Principles possibly at play within and across RSSs</vt:lpstr>
      <vt:lpstr>Recovery research</vt:lpstr>
      <vt:lpstr>Recovery Research</vt:lpstr>
      <vt:lpstr>National Recovery Study (NRS)</vt:lpstr>
      <vt:lpstr>PowerPoint Presentation</vt:lpstr>
      <vt:lpstr>Sample Weighting Weights were computed via comparisons to benchmarks from the March 2015 Current Population Survey (CPS; United States Census Bureau, 2015) along eight dimensions.. </vt:lpstr>
      <vt:lpstr>Response rate similar to other national epidemiological surveys</vt:lpstr>
      <vt:lpstr>MEASURES</vt:lpstr>
      <vt:lpstr>Recovery Research</vt:lpstr>
      <vt:lpstr>PowerPoint Presentation</vt:lpstr>
      <vt:lpstr>PowerPoint Presentation</vt:lpstr>
      <vt:lpstr>PowerPoint Presentation</vt:lpstr>
      <vt:lpstr>Recovery Research</vt:lpstr>
      <vt:lpstr>PowerPoint Presentation</vt:lpstr>
      <vt:lpstr>Proportion self-identify as being “in recovery”</vt:lpstr>
      <vt:lpstr>Recovery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TSF-AA-OUTCOME Causal chain supported…</vt:lpstr>
      <vt:lpstr>What about support for causal chain of purported mobc of AA on outcomes?</vt:lpstr>
      <vt:lpstr>PowerPoint Presentation</vt:lpstr>
      <vt:lpstr>Recovery Research</vt:lpstr>
      <vt:lpstr>PowerPoint Presentation</vt:lpstr>
      <vt:lpstr>PowerPoint Presentation</vt:lpstr>
      <vt:lpstr>PowerPoint Presentation</vt:lpstr>
      <vt:lpstr>Median Recovery Attempts by Primary Drug</vt:lpstr>
      <vt:lpstr>PowerPoint Presentation</vt:lpstr>
      <vt:lpstr>Recovery Research</vt:lpstr>
      <vt:lpstr>PowerPoint Presentation</vt:lpstr>
      <vt:lpstr>PowerPoint Presentation</vt:lpstr>
      <vt:lpstr>PowerPoint Presentation</vt:lpstr>
      <vt:lpstr>Traditional addiction treatment approach: Burning building analogy</vt:lpstr>
      <vt:lpstr>PowerPoint Presentation</vt:lpstr>
      <vt:lpstr>PowerPoint Presentation</vt:lpstr>
      <vt:lpstr>PowerPoint Presentation</vt:lpstr>
      <vt:lpstr>Comfort disclosing recovery status: Compared to other primary substances, opioid group had the most difficult time disclosing …</vt:lpstr>
      <vt:lpstr>PowerPoint Presentation</vt:lpstr>
      <vt:lpstr>PowerPoint Presentation</vt:lpstr>
      <vt:lpstr>PowerPoint Presentation</vt:lpstr>
      <vt:lpstr>PowerPoint Presentation</vt:lpstr>
      <vt:lpstr>PowerPoint Presentation</vt:lpstr>
      <vt:lpstr>PowerPoint Presentation</vt:lpstr>
      <vt:lpstr>Results Summary</vt:lpstr>
      <vt:lpstr>Implications </vt:lpstr>
      <vt:lpstr>Thank you to our funders and supporters!!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Parkside, Tulsa, OK November 2019 John F. Kelly, PhD, ABPP</dc:title>
  <dc:creator>John Kelly</dc:creator>
  <cp:lastModifiedBy>John Kelly</cp:lastModifiedBy>
  <cp:revision>9</cp:revision>
  <dcterms:created xsi:type="dcterms:W3CDTF">2019-10-31T20:23:13Z</dcterms:created>
  <dcterms:modified xsi:type="dcterms:W3CDTF">2019-10-31T20:54:41Z</dcterms:modified>
</cp:coreProperties>
</file>